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66" r:id="rId4"/>
    <p:sldId id="260" r:id="rId6"/>
    <p:sldId id="264" r:id="rId7"/>
    <p:sldId id="263" r:id="rId8"/>
    <p:sldId id="262" r:id="rId9"/>
    <p:sldId id="261" r:id="rId10"/>
    <p:sldId id="259" r:id="rId11"/>
    <p:sldId id="274" r:id="rId12"/>
    <p:sldId id="275" r:id="rId13"/>
    <p:sldId id="277" r:id="rId14"/>
    <p:sldId id="276" r:id="rId15"/>
    <p:sldId id="278" r:id="rId16"/>
    <p:sldId id="279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944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8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7" Type="http://schemas.openxmlformats.org/officeDocument/2006/relationships/image" Target="../media/image70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image" Target="../media/image18.wmf"/><Relationship Id="rId7" Type="http://schemas.openxmlformats.org/officeDocument/2006/relationships/image" Target="../media/image17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0" Type="http://schemas.openxmlformats.org/officeDocument/2006/relationships/image" Target="../media/image20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29.wmf"/><Relationship Id="rId8" Type="http://schemas.openxmlformats.org/officeDocument/2006/relationships/image" Target="../media/image28.wmf"/><Relationship Id="rId7" Type="http://schemas.openxmlformats.org/officeDocument/2006/relationships/image" Target="../media/image27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2" Type="http://schemas.openxmlformats.org/officeDocument/2006/relationships/image" Target="../media/image32.wmf"/><Relationship Id="rId11" Type="http://schemas.openxmlformats.org/officeDocument/2006/relationships/image" Target="../media/image31.wmf"/><Relationship Id="rId10" Type="http://schemas.openxmlformats.org/officeDocument/2006/relationships/image" Target="../media/image30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39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54.wmf"/><Relationship Id="rId8" Type="http://schemas.openxmlformats.org/officeDocument/2006/relationships/image" Target="../media/image53.wmf"/><Relationship Id="rId7" Type="http://schemas.openxmlformats.org/officeDocument/2006/relationships/image" Target="../media/image52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0" Type="http://schemas.openxmlformats.org/officeDocument/2006/relationships/image" Target="../media/image55.wmf"/><Relationship Id="rId1" Type="http://schemas.openxmlformats.org/officeDocument/2006/relationships/image" Target="../media/image46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7" Type="http://schemas.openxmlformats.org/officeDocument/2006/relationships/image" Target="../media/image62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>
            <a:miter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0963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fld id="{9A0DB2DC-4C9A-4742-B13C-FB6460FD3503}" type="slidenum">
              <a: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>
            <p:custDataLst>
              <p:tags r:id="rId2"/>
            </p:custDataLst>
          </p:nvPr>
        </p:nvCxnSpPr>
        <p:spPr>
          <a:xfrm>
            <a:off x="3335338" y="3248025"/>
            <a:ext cx="242570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0786" y="2041356"/>
            <a:ext cx="5902433" cy="1101394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ea typeface="汉仪乐喵体W" pitchFamily="18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0786" y="3354571"/>
            <a:ext cx="5902433" cy="950984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1" name="日期占位符 15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7E59BA50-9319-4BC4-B53A-5A44EDEA7315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2" name="页脚占位符 16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3" name="灯片编号占位符 17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3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3" y="952512"/>
            <a:ext cx="8139178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7C485622-7B9F-49D9-B341-CCCAB4AC8DB8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1846" y="3518552"/>
            <a:ext cx="5140313" cy="1217647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itchFamily="18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grpSp>
        <p:nvGrpSpPr>
          <p:cNvPr id="11" name="PA-组合 9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365536" y="1960884"/>
            <a:ext cx="406241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2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 noProof="1">
                <a:solidFill>
                  <a:srgbClr val="FFFFFF"/>
                </a:solidFill>
              </a:endParaRPr>
            </a:p>
          </p:txBody>
        </p:sp>
        <p:sp>
          <p:nvSpPr>
            <p:cNvPr id="13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34" name="PA-组合 19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 rot="10800000">
            <a:off x="6511769" y="1960884"/>
            <a:ext cx="406241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35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 noProof="1">
                <a:solidFill>
                  <a:srgbClr val="FFFFFF"/>
                </a:solidFill>
              </a:endParaRPr>
            </a:p>
          </p:txBody>
        </p:sp>
        <p:sp>
          <p:nvSpPr>
            <p:cNvPr id="36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 noProof="1">
                <a:solidFill>
                  <a:srgbClr val="FFFFFF"/>
                </a:solidFill>
              </a:endParaRPr>
            </a:p>
          </p:txBody>
        </p:sp>
      </p:grpSp>
      <p:sp>
        <p:nvSpPr>
          <p:cNvPr id="37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34590036-71CC-406D-9A6C-EE26CA57421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8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9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3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50" y="952512"/>
            <a:ext cx="396243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952512"/>
            <a:ext cx="396243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  <p:custDataLst>
              <p:tags r:id="rId2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313B3080-2B12-43C3-A114-996C73254FD1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3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50" y="952513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76815" y="952513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单击此处编辑母版文本样式</a:t>
            </a:r>
            <a:endParaRPr lang="zh-CN" altLang="en-US" strike="noStrike" noProof="1" smtClean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5" y="1406525"/>
            <a:ext cx="396243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2"/>
            <p:custDataLst>
              <p:tags r:id="rId2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F7F6C17F-F1EF-4DC0-AA68-719AC2A395B6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3"/>
            <p:custDataLst>
              <p:tags r:id="rId3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日期占位符 2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E4563E4E-8851-4365-9FC9-B8A02A00FABF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0" name="页脚占位符 3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1" name="灯片编号占位符 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679DA341-A459-47D8-A7DE-1C03CA823817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9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50" y="952512"/>
            <a:ext cx="3962432" cy="5388907"/>
          </a:xfrm>
        </p:spPr>
        <p:txBody>
          <a:bodyPr vert="horz" wrap="square" lIns="101600" tIns="0" rIns="82550" bIns="0" numCol="1" rtlCol="0" anchor="t" anchorCtr="0" compatLnSpc="1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15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952512"/>
            <a:ext cx="396243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  <p:custDataLst>
              <p:tags r:id="rId2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1254F61C-404A-440C-9996-3465830FCB99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952512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6" y="952503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C87665DA-1499-4AE8-A62F-995E4EE3D44D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9" y="952512"/>
            <a:ext cx="8139178" cy="538890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90C21F2D-FB99-43B9-A7C6-0138865504CF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>
            <p:custDataLst>
              <p:tags r:id="rId2"/>
            </p:custDataLst>
          </p:nvPr>
        </p:nvCxnSpPr>
        <p:spPr>
          <a:xfrm>
            <a:off x="3440113" y="3857625"/>
            <a:ext cx="242570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75941" y="2032001"/>
            <a:ext cx="6154521" cy="1699260"/>
          </a:xfrm>
        </p:spPr>
        <p:txBody>
          <a:bodyPr lIns="90000" tIns="46800" rIns="90000" bIns="46800" rtlCol="0" anchor="b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击此处辑母版标题样式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/>
          </p:nvPr>
        </p:nvSpPr>
        <p:spPr>
          <a:xfrm>
            <a:off x="2599754" y="4029412"/>
            <a:ext cx="4082483" cy="1163638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3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7B3BD531-AA28-4F1B-B46D-6C0C05747AF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19075" y="304800"/>
            <a:ext cx="8705850" cy="624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15" noProof="1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1200" y="1249200"/>
            <a:ext cx="72198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960835" y="2163600"/>
            <a:ext cx="721995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8821E6F2-526D-410A-BCD8-2DFC37FC5A0A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" y="0"/>
            <a:ext cx="3617913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015" noProof="1">
              <a:solidFill>
                <a:srgbClr val="FFFFFF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7400" y="770400"/>
            <a:ext cx="2970000" cy="8820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40100" y="1764000"/>
            <a:ext cx="29673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825900" y="769943"/>
            <a:ext cx="486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F31A4C88-7B13-443B-BFB2-67632CA9AB86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"/>
            <a:ext cx="9144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015" noProof="1">
              <a:solidFill>
                <a:srgbClr val="FFFFFF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000" y="781200"/>
            <a:ext cx="82323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59000" y="1659600"/>
            <a:ext cx="8231981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59581" y="2808000"/>
            <a:ext cx="82242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2E97D445-CC1E-462E-A5D0-DE8605C4A5C9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0"/>
            <a:ext cx="9144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015" noProof="1">
              <a:solidFill>
                <a:srgbClr val="FFFFFF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3600" y="669600"/>
            <a:ext cx="82323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3628" y="1681200"/>
            <a:ext cx="82431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445500" y="5180400"/>
            <a:ext cx="82512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C8673B17-E931-4F9F-BBA1-7DD25AACEB0F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015" noProof="1">
              <a:solidFill>
                <a:srgbClr val="FFFFFF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700" y="237600"/>
            <a:ext cx="82782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34700" y="1663200"/>
            <a:ext cx="40068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681800" y="1663200"/>
            <a:ext cx="40257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429300" y="4816800"/>
            <a:ext cx="40068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689900" y="4813200"/>
            <a:ext cx="40257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B0537195-BB96-46FC-A489-D9033850CE6E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958850"/>
            <a:ext cx="9144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015" noProof="1">
              <a:solidFill>
                <a:srgbClr val="FFFFFF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2100" y="1339200"/>
            <a:ext cx="6858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41810" y="3862800"/>
            <a:ext cx="6858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B6A8EF2B-0993-4C56-B400-02B101328D4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66.xml"/><Relationship Id="rId23" Type="http://schemas.openxmlformats.org/officeDocument/2006/relationships/tags" Target="../tags/tag65.xml"/><Relationship Id="rId22" Type="http://schemas.openxmlformats.org/officeDocument/2006/relationships/tags" Target="../tags/tag64.xml"/><Relationship Id="rId21" Type="http://schemas.openxmlformats.org/officeDocument/2006/relationships/tags" Target="../tags/tag63.xml"/><Relationship Id="rId20" Type="http://schemas.openxmlformats.org/officeDocument/2006/relationships/tags" Target="../tags/tag62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61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1652" y="442913"/>
            <a:ext cx="814070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01600" tIns="38100" rIns="76200" bIns="38100" anchor="t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501652" y="952500"/>
            <a:ext cx="8140700" cy="53895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60402" y="635000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20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679DA341-A459-47D8-A7DE-1C03CA823817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690" y="635000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20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1" y="635000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ea typeface="幼圆" panose="02010509060101010101" pitchFamily="49" charset="-122"/>
              </a:defRPr>
            </a:lvl1pPr>
          </a:lstStyle>
          <a:p>
            <a:pPr fontAlgn="base"/>
            <a:fld id="{9A0DB2DC-4C9A-4742-B13C-FB6460FD3503}" type="slidenum">
              <a:rPr lang="zh-CN" altLang="en-US" noProof="1"/>
            </a:fld>
            <a:endParaRPr lang="zh-CN" altLang="en-US" noProof="1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15" noProof="1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2.bin"/><Relationship Id="rId8" Type="http://schemas.openxmlformats.org/officeDocument/2006/relationships/image" Target="../media/image43.wmf"/><Relationship Id="rId7" Type="http://schemas.openxmlformats.org/officeDocument/2006/relationships/oleObject" Target="../embeddings/oleObject41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40.wmf"/><Relationship Id="rId15" Type="http://schemas.openxmlformats.org/officeDocument/2006/relationships/vmlDrawing" Target="../drawings/vmlDrawing7.vml"/><Relationship Id="rId14" Type="http://schemas.openxmlformats.org/officeDocument/2006/relationships/slideLayout" Target="../slideLayouts/slideLayout13.xml"/><Relationship Id="rId13" Type="http://schemas.openxmlformats.org/officeDocument/2006/relationships/tags" Target="../tags/tag77.xml"/><Relationship Id="rId12" Type="http://schemas.openxmlformats.org/officeDocument/2006/relationships/image" Target="../media/image45.wmf"/><Relationship Id="rId11" Type="http://schemas.openxmlformats.org/officeDocument/2006/relationships/oleObject" Target="../embeddings/oleObject43.bin"/><Relationship Id="rId10" Type="http://schemas.openxmlformats.org/officeDocument/2006/relationships/image" Target="../media/image44.wmf"/><Relationship Id="rId1" Type="http://schemas.openxmlformats.org/officeDocument/2006/relationships/oleObject" Target="../embeddings/oleObject38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8.bin"/><Relationship Id="rId8" Type="http://schemas.openxmlformats.org/officeDocument/2006/relationships/image" Target="../media/image49.wmf"/><Relationship Id="rId7" Type="http://schemas.openxmlformats.org/officeDocument/2006/relationships/oleObject" Target="../embeddings/oleObject47.bin"/><Relationship Id="rId6" Type="http://schemas.openxmlformats.org/officeDocument/2006/relationships/image" Target="../media/image48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7.wmf"/><Relationship Id="rId3" Type="http://schemas.openxmlformats.org/officeDocument/2006/relationships/oleObject" Target="../embeddings/oleObject45.bin"/><Relationship Id="rId23" Type="http://schemas.openxmlformats.org/officeDocument/2006/relationships/vmlDrawing" Target="../drawings/vmlDrawing8.vml"/><Relationship Id="rId22" Type="http://schemas.openxmlformats.org/officeDocument/2006/relationships/slideLayout" Target="../slideLayouts/slideLayout13.xml"/><Relationship Id="rId21" Type="http://schemas.openxmlformats.org/officeDocument/2006/relationships/tags" Target="../tags/tag78.xml"/><Relationship Id="rId20" Type="http://schemas.openxmlformats.org/officeDocument/2006/relationships/image" Target="../media/image55.wmf"/><Relationship Id="rId2" Type="http://schemas.openxmlformats.org/officeDocument/2006/relationships/image" Target="../media/image46.wmf"/><Relationship Id="rId19" Type="http://schemas.openxmlformats.org/officeDocument/2006/relationships/oleObject" Target="../embeddings/oleObject53.bin"/><Relationship Id="rId18" Type="http://schemas.openxmlformats.org/officeDocument/2006/relationships/image" Target="../media/image54.wmf"/><Relationship Id="rId17" Type="http://schemas.openxmlformats.org/officeDocument/2006/relationships/oleObject" Target="../embeddings/oleObject52.bin"/><Relationship Id="rId16" Type="http://schemas.openxmlformats.org/officeDocument/2006/relationships/image" Target="../media/image53.wmf"/><Relationship Id="rId15" Type="http://schemas.openxmlformats.org/officeDocument/2006/relationships/oleObject" Target="../embeddings/oleObject51.bin"/><Relationship Id="rId14" Type="http://schemas.openxmlformats.org/officeDocument/2006/relationships/image" Target="../media/image52.wmf"/><Relationship Id="rId13" Type="http://schemas.openxmlformats.org/officeDocument/2006/relationships/oleObject" Target="../embeddings/oleObject50.bin"/><Relationship Id="rId12" Type="http://schemas.openxmlformats.org/officeDocument/2006/relationships/image" Target="../media/image51.wmf"/><Relationship Id="rId11" Type="http://schemas.openxmlformats.org/officeDocument/2006/relationships/oleObject" Target="../embeddings/oleObject49.bin"/><Relationship Id="rId10" Type="http://schemas.openxmlformats.org/officeDocument/2006/relationships/image" Target="../media/image50.wmf"/><Relationship Id="rId1" Type="http://schemas.openxmlformats.org/officeDocument/2006/relationships/oleObject" Target="../embeddings/oleObject44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8.bin"/><Relationship Id="rId8" Type="http://schemas.openxmlformats.org/officeDocument/2006/relationships/image" Target="../media/image59.wmf"/><Relationship Id="rId7" Type="http://schemas.openxmlformats.org/officeDocument/2006/relationships/oleObject" Target="../embeddings/oleObject57.bin"/><Relationship Id="rId6" Type="http://schemas.openxmlformats.org/officeDocument/2006/relationships/image" Target="../media/image58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57.wmf"/><Relationship Id="rId3" Type="http://schemas.openxmlformats.org/officeDocument/2006/relationships/oleObject" Target="../embeddings/oleObject55.bin"/><Relationship Id="rId2" Type="http://schemas.openxmlformats.org/officeDocument/2006/relationships/image" Target="../media/image56.wmf"/><Relationship Id="rId19" Type="http://schemas.openxmlformats.org/officeDocument/2006/relationships/vmlDrawing" Target="../drawings/vmlDrawing9.vml"/><Relationship Id="rId18" Type="http://schemas.openxmlformats.org/officeDocument/2006/relationships/slideLayout" Target="../slideLayouts/slideLayout13.xml"/><Relationship Id="rId17" Type="http://schemas.openxmlformats.org/officeDocument/2006/relationships/tags" Target="../tags/tag79.xml"/><Relationship Id="rId16" Type="http://schemas.openxmlformats.org/officeDocument/2006/relationships/image" Target="../media/image63.wmf"/><Relationship Id="rId15" Type="http://schemas.openxmlformats.org/officeDocument/2006/relationships/oleObject" Target="../embeddings/oleObject61.bin"/><Relationship Id="rId14" Type="http://schemas.openxmlformats.org/officeDocument/2006/relationships/image" Target="../media/image62.wmf"/><Relationship Id="rId13" Type="http://schemas.openxmlformats.org/officeDocument/2006/relationships/oleObject" Target="../embeddings/oleObject60.bin"/><Relationship Id="rId12" Type="http://schemas.openxmlformats.org/officeDocument/2006/relationships/image" Target="../media/image61.wmf"/><Relationship Id="rId11" Type="http://schemas.openxmlformats.org/officeDocument/2006/relationships/oleObject" Target="../embeddings/oleObject59.bin"/><Relationship Id="rId10" Type="http://schemas.openxmlformats.org/officeDocument/2006/relationships/image" Target="../media/image60.wmf"/><Relationship Id="rId1" Type="http://schemas.openxmlformats.org/officeDocument/2006/relationships/oleObject" Target="../embeddings/oleObject54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6.bin"/><Relationship Id="rId8" Type="http://schemas.openxmlformats.org/officeDocument/2006/relationships/image" Target="../media/image67.wmf"/><Relationship Id="rId7" Type="http://schemas.openxmlformats.org/officeDocument/2006/relationships/oleObject" Target="../embeddings/oleObject65.bin"/><Relationship Id="rId6" Type="http://schemas.openxmlformats.org/officeDocument/2006/relationships/image" Target="../media/image66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65.wmf"/><Relationship Id="rId3" Type="http://schemas.openxmlformats.org/officeDocument/2006/relationships/oleObject" Target="../embeddings/oleObject63.bin"/><Relationship Id="rId2" Type="http://schemas.openxmlformats.org/officeDocument/2006/relationships/image" Target="../media/image64.wmf"/><Relationship Id="rId18" Type="http://schemas.openxmlformats.org/officeDocument/2006/relationships/vmlDrawing" Target="../drawings/vmlDrawing10.vml"/><Relationship Id="rId17" Type="http://schemas.openxmlformats.org/officeDocument/2006/relationships/slideLayout" Target="../slideLayouts/slideLayout13.xml"/><Relationship Id="rId16" Type="http://schemas.openxmlformats.org/officeDocument/2006/relationships/tags" Target="../tags/tag80.xml"/><Relationship Id="rId15" Type="http://schemas.openxmlformats.org/officeDocument/2006/relationships/image" Target="../media/image71.png"/><Relationship Id="rId14" Type="http://schemas.openxmlformats.org/officeDocument/2006/relationships/image" Target="../media/image70.wmf"/><Relationship Id="rId13" Type="http://schemas.openxmlformats.org/officeDocument/2006/relationships/oleObject" Target="../embeddings/oleObject68.bin"/><Relationship Id="rId12" Type="http://schemas.openxmlformats.org/officeDocument/2006/relationships/image" Target="../media/image69.wmf"/><Relationship Id="rId11" Type="http://schemas.openxmlformats.org/officeDocument/2006/relationships/oleObject" Target="../embeddings/oleObject67.bin"/><Relationship Id="rId10" Type="http://schemas.openxmlformats.org/officeDocument/2006/relationships/image" Target="../media/image68.wmf"/><Relationship Id="rId1" Type="http://schemas.openxmlformats.org/officeDocument/2006/relationships/oleObject" Target="../embeddings/oleObject62.bin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69.xml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70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71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7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0.bin"/><Relationship Id="rId23" Type="http://schemas.openxmlformats.org/officeDocument/2006/relationships/vmlDrawing" Target="../drawings/vmlDrawing4.vml"/><Relationship Id="rId22" Type="http://schemas.openxmlformats.org/officeDocument/2006/relationships/slideLayout" Target="../slideLayouts/slideLayout13.xml"/><Relationship Id="rId21" Type="http://schemas.openxmlformats.org/officeDocument/2006/relationships/tags" Target="../tags/tag73.xml"/><Relationship Id="rId20" Type="http://schemas.openxmlformats.org/officeDocument/2006/relationships/image" Target="../media/image20.wmf"/><Relationship Id="rId2" Type="http://schemas.openxmlformats.org/officeDocument/2006/relationships/image" Target="../media/image11.wmf"/><Relationship Id="rId19" Type="http://schemas.openxmlformats.org/officeDocument/2006/relationships/oleObject" Target="../embeddings/oleObject18.bin"/><Relationship Id="rId18" Type="http://schemas.openxmlformats.org/officeDocument/2006/relationships/image" Target="../media/image19.wmf"/><Relationship Id="rId17" Type="http://schemas.openxmlformats.org/officeDocument/2006/relationships/oleObject" Target="../embeddings/oleObject17.bin"/><Relationship Id="rId16" Type="http://schemas.openxmlformats.org/officeDocument/2006/relationships/image" Target="../media/image18.wmf"/><Relationship Id="rId15" Type="http://schemas.openxmlformats.org/officeDocument/2006/relationships/oleObject" Target="../embeddings/oleObject16.bin"/><Relationship Id="rId14" Type="http://schemas.openxmlformats.org/officeDocument/2006/relationships/image" Target="../media/image17.wmf"/><Relationship Id="rId13" Type="http://schemas.openxmlformats.org/officeDocument/2006/relationships/oleObject" Target="../embeddings/oleObject15.bin"/><Relationship Id="rId12" Type="http://schemas.openxmlformats.org/officeDocument/2006/relationships/image" Target="../media/image16.wmf"/><Relationship Id="rId11" Type="http://schemas.openxmlformats.org/officeDocument/2006/relationships/oleObject" Target="../embeddings/oleObject14.bin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0.bin"/><Relationship Id="rId27" Type="http://schemas.openxmlformats.org/officeDocument/2006/relationships/vmlDrawing" Target="../drawings/vmlDrawing5.vml"/><Relationship Id="rId26" Type="http://schemas.openxmlformats.org/officeDocument/2006/relationships/slideLayout" Target="../slideLayouts/slideLayout13.xml"/><Relationship Id="rId25" Type="http://schemas.openxmlformats.org/officeDocument/2006/relationships/tags" Target="../tags/tag74.xml"/><Relationship Id="rId24" Type="http://schemas.openxmlformats.org/officeDocument/2006/relationships/image" Target="../media/image32.wmf"/><Relationship Id="rId23" Type="http://schemas.openxmlformats.org/officeDocument/2006/relationships/oleObject" Target="../embeddings/oleObject30.bin"/><Relationship Id="rId22" Type="http://schemas.openxmlformats.org/officeDocument/2006/relationships/image" Target="../media/image31.wmf"/><Relationship Id="rId21" Type="http://schemas.openxmlformats.org/officeDocument/2006/relationships/oleObject" Target="../embeddings/oleObject29.bin"/><Relationship Id="rId20" Type="http://schemas.openxmlformats.org/officeDocument/2006/relationships/image" Target="../media/image30.wmf"/><Relationship Id="rId2" Type="http://schemas.openxmlformats.org/officeDocument/2006/relationships/image" Target="../media/image21.wmf"/><Relationship Id="rId19" Type="http://schemas.openxmlformats.org/officeDocument/2006/relationships/oleObject" Target="../embeddings/oleObject28.bin"/><Relationship Id="rId18" Type="http://schemas.openxmlformats.org/officeDocument/2006/relationships/image" Target="../media/image29.wmf"/><Relationship Id="rId17" Type="http://schemas.openxmlformats.org/officeDocument/2006/relationships/oleObject" Target="../embeddings/oleObject27.bin"/><Relationship Id="rId16" Type="http://schemas.openxmlformats.org/officeDocument/2006/relationships/image" Target="../media/image28.wmf"/><Relationship Id="rId15" Type="http://schemas.openxmlformats.org/officeDocument/2006/relationships/oleObject" Target="../embeddings/oleObject26.bin"/><Relationship Id="rId14" Type="http://schemas.openxmlformats.org/officeDocument/2006/relationships/image" Target="../media/image27.wmf"/><Relationship Id="rId13" Type="http://schemas.openxmlformats.org/officeDocument/2006/relationships/oleObject" Target="../embeddings/oleObject25.bin"/><Relationship Id="rId12" Type="http://schemas.openxmlformats.org/officeDocument/2006/relationships/image" Target="../media/image26.wmf"/><Relationship Id="rId11" Type="http://schemas.openxmlformats.org/officeDocument/2006/relationships/oleObject" Target="../embeddings/oleObject24.bin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19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5.bin"/><Relationship Id="rId8" Type="http://schemas.openxmlformats.org/officeDocument/2006/relationships/image" Target="../media/image36.wmf"/><Relationship Id="rId7" Type="http://schemas.openxmlformats.org/officeDocument/2006/relationships/oleObject" Target="../embeddings/oleObject34.bin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33.wmf"/><Relationship Id="rId17" Type="http://schemas.openxmlformats.org/officeDocument/2006/relationships/vmlDrawing" Target="../drawings/vmlDrawing6.vml"/><Relationship Id="rId16" Type="http://schemas.openxmlformats.org/officeDocument/2006/relationships/slideLayout" Target="../slideLayouts/slideLayout13.xml"/><Relationship Id="rId15" Type="http://schemas.openxmlformats.org/officeDocument/2006/relationships/tags" Target="../tags/tag75.xml"/><Relationship Id="rId14" Type="http://schemas.openxmlformats.org/officeDocument/2006/relationships/image" Target="../media/image39.wmf"/><Relationship Id="rId13" Type="http://schemas.openxmlformats.org/officeDocument/2006/relationships/oleObject" Target="../embeddings/oleObject37.bin"/><Relationship Id="rId12" Type="http://schemas.openxmlformats.org/officeDocument/2006/relationships/image" Target="../media/image38.wmf"/><Relationship Id="rId11" Type="http://schemas.openxmlformats.org/officeDocument/2006/relationships/oleObject" Target="../embeddings/oleObject36.bin"/><Relationship Id="rId10" Type="http://schemas.openxmlformats.org/officeDocument/2006/relationships/image" Target="../media/image37.wmf"/><Relationship Id="rId1" Type="http://schemas.openxmlformats.org/officeDocument/2006/relationships/oleObject" Target="../embeddings/oleObject3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2280803" y="3468426"/>
            <a:ext cx="4426594" cy="713201"/>
          </a:xfrm>
        </p:spPr>
        <p:txBody>
          <a:bodyPr/>
          <a:lstStyle/>
          <a:p>
            <a:r>
              <a:rPr lang="zh-CN" altLang="en-US" dirty="0" smtClean="0"/>
              <a:t>五年级下册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0" y="1726396"/>
            <a:ext cx="9144000" cy="1101394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数和小数的互化</a:t>
            </a:r>
            <a:endParaRPr lang="zh-CN" altLang="en-US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 b="1"/>
              <a:t>例题</a:t>
            </a:r>
            <a:r>
              <a:rPr lang="en-US" altLang="zh-CN" sz="2400" b="1"/>
              <a:t>2 </a:t>
            </a:r>
            <a:r>
              <a:rPr lang="en-US" altLang="zh-CN" sz="2400"/>
              <a:t>  把下列分数化成小数</a:t>
            </a:r>
            <a:endParaRPr lang="en-US" altLang="zh-CN" sz="2400"/>
          </a:p>
          <a:p>
            <a:pPr marL="0" indent="0">
              <a:buNone/>
            </a:pPr>
            <a:endParaRPr lang="en-US" altLang="zh-CN" sz="2400"/>
          </a:p>
        </p:txBody>
      </p:sp>
      <p:graphicFrame>
        <p:nvGraphicFramePr>
          <p:cNvPr id="2" name="对象 -2147482617"/>
          <p:cNvGraphicFramePr>
            <a:graphicFrameLocks noChangeAspect="1"/>
          </p:cNvGraphicFramePr>
          <p:nvPr/>
        </p:nvGraphicFramePr>
        <p:xfrm>
          <a:off x="819150" y="1720215"/>
          <a:ext cx="472440" cy="775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" r:id="rId1" imgW="241300" imgH="393700" progId="Equations">
                  <p:embed/>
                </p:oleObj>
              </mc:Choice>
              <mc:Fallback>
                <p:oleObj name="" r:id="rId1" imgW="2413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9150" y="1720215"/>
                        <a:ext cx="472440" cy="7759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616"/>
          <p:cNvGraphicFramePr>
            <a:graphicFrameLocks noChangeAspect="1"/>
          </p:cNvGraphicFramePr>
          <p:nvPr/>
        </p:nvGraphicFramePr>
        <p:xfrm>
          <a:off x="3187700" y="1720215"/>
          <a:ext cx="468630" cy="835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" r:id="rId3" imgW="215900" imgH="393700" progId="Equations">
                  <p:embed/>
                </p:oleObj>
              </mc:Choice>
              <mc:Fallback>
                <p:oleObj name="" r:id="rId3" imgW="2159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87700" y="1720215"/>
                        <a:ext cx="468630" cy="835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615"/>
          <p:cNvGraphicFramePr>
            <a:graphicFrameLocks noChangeAspect="1"/>
          </p:cNvGraphicFramePr>
          <p:nvPr/>
        </p:nvGraphicFramePr>
        <p:xfrm>
          <a:off x="6021070" y="1732915"/>
          <a:ext cx="501650" cy="822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" r:id="rId5" imgW="241300" imgH="393700" progId="Equations">
                  <p:embed/>
                </p:oleObj>
              </mc:Choice>
              <mc:Fallback>
                <p:oleObj name="" r:id="rId5" imgW="2413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21070" y="1732915"/>
                        <a:ext cx="501650" cy="822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46430" y="2996565"/>
          <a:ext cx="1700530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" r:id="rId7" imgW="723900" imgH="393700" progId="Equation.KSEE3">
                  <p:embed/>
                </p:oleObj>
              </mc:Choice>
              <mc:Fallback>
                <p:oleObj name="" r:id="rId7" imgW="7239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6430" y="2996565"/>
                        <a:ext cx="1700530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978468" y="2996565"/>
          <a:ext cx="169100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" r:id="rId9" imgW="609600" imgH="393700" progId="Equation.KSEE3">
                  <p:embed/>
                </p:oleObj>
              </mc:Choice>
              <mc:Fallback>
                <p:oleObj name="" r:id="rId9" imgW="6096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78468" y="2996565"/>
                        <a:ext cx="1691005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824856" y="2996565"/>
          <a:ext cx="1620520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" r:id="rId11" imgW="584200" imgH="393700" progId="Equation.KSEE3">
                  <p:embed/>
                </p:oleObj>
              </mc:Choice>
              <mc:Fallback>
                <p:oleObj name="" r:id="rId11" imgW="5842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24856" y="2996565"/>
                        <a:ext cx="1620520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285" y="675005"/>
            <a:ext cx="8139430" cy="566610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/>
              <a:t>随堂练习</a:t>
            </a:r>
            <a:endParaRPr lang="zh-CN" altLang="en-US" sz="2400"/>
          </a:p>
          <a:p>
            <a:pPr marL="0" indent="0">
              <a:buNone/>
            </a:pPr>
            <a:r>
              <a:rPr lang="en-US" altLang="zh-CN" sz="2400"/>
              <a:t>1</a:t>
            </a:r>
            <a:r>
              <a:rPr sz="2400"/>
              <a:t>、</a:t>
            </a:r>
            <a:endParaRPr sz="2400"/>
          </a:p>
          <a:p>
            <a:pPr marL="0" indent="0">
              <a:buNone/>
            </a:pPr>
            <a:endParaRPr sz="2400"/>
          </a:p>
          <a:p>
            <a:pPr marL="0" indent="0">
              <a:buNone/>
            </a:pPr>
            <a:endParaRPr sz="2400"/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2400"/>
              <a:t>2</a:t>
            </a:r>
            <a:r>
              <a:rPr sz="2400"/>
              <a:t>、在 0.75、                     0.875中最大的是(        )，相等的是(        )和(         )</a:t>
            </a:r>
            <a:endParaRPr sz="2400"/>
          </a:p>
          <a:p>
            <a:pPr marL="0" indent="0">
              <a:lnSpc>
                <a:spcPct val="200000"/>
              </a:lnSpc>
              <a:buNone/>
            </a:pPr>
            <a:endParaRPr sz="2400"/>
          </a:p>
        </p:txBody>
      </p:sp>
      <p:graphicFrame>
        <p:nvGraphicFramePr>
          <p:cNvPr id="2" name="对象 -2147482608"/>
          <p:cNvGraphicFramePr>
            <a:graphicFrameLocks noChangeAspect="1"/>
          </p:cNvGraphicFramePr>
          <p:nvPr/>
        </p:nvGraphicFramePr>
        <p:xfrm>
          <a:off x="607060" y="1868805"/>
          <a:ext cx="8224520" cy="899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" r:id="rId1" imgW="2476500" imgH="393700" progId="Equations">
                  <p:embed/>
                </p:oleObj>
              </mc:Choice>
              <mc:Fallback>
                <p:oleObj name="" r:id="rId1" imgW="24765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7060" y="1868805"/>
                        <a:ext cx="8224520" cy="8997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607"/>
          <p:cNvGraphicFramePr>
            <a:graphicFrameLocks noChangeAspect="1"/>
          </p:cNvGraphicFramePr>
          <p:nvPr/>
        </p:nvGraphicFramePr>
        <p:xfrm>
          <a:off x="2583815" y="3115945"/>
          <a:ext cx="209677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" r:id="rId3" imgW="698500" imgH="393700" progId="Equations">
                  <p:embed/>
                </p:oleObj>
              </mc:Choice>
              <mc:Fallback>
                <p:oleObj name="" r:id="rId3" imgW="6985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83815" y="3115945"/>
                        <a:ext cx="2096770" cy="698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07060" y="1868805"/>
          <a:ext cx="391160" cy="389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" r:id="rId5" imgW="114300" imgH="177165" progId="Equation.KSEE3">
                  <p:embed/>
                </p:oleObj>
              </mc:Choice>
              <mc:Fallback>
                <p:oleObj name="" r:id="rId5" imgW="114300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7060" y="1868805"/>
                        <a:ext cx="391160" cy="38925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629410" y="2379345"/>
          <a:ext cx="695960" cy="389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" r:id="rId7" imgW="203200" imgH="177165" progId="Equation.KSEE3">
                  <p:embed/>
                </p:oleObj>
              </mc:Choice>
              <mc:Fallback>
                <p:oleObj name="" r:id="rId7" imgW="203200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29410" y="2379345"/>
                        <a:ext cx="695960" cy="38925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326890" y="1868805"/>
          <a:ext cx="490220" cy="389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" r:id="rId9" imgW="203200" imgH="177165" progId="Equation.KSEE3">
                  <p:embed/>
                </p:oleObj>
              </mc:Choice>
              <mc:Fallback>
                <p:oleObj name="" r:id="rId9" imgW="203200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26890" y="1868805"/>
                        <a:ext cx="490220" cy="38925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445125" y="2124075"/>
          <a:ext cx="427990" cy="389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" r:id="rId11" imgW="177165" imgH="177165" progId="Equation.KSEE3">
                  <p:embed/>
                </p:oleObj>
              </mc:Choice>
              <mc:Fallback>
                <p:oleObj name="" r:id="rId11" imgW="177165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45125" y="2124075"/>
                        <a:ext cx="427990" cy="38925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181975" y="2137093"/>
          <a:ext cx="491490" cy="363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" r:id="rId13" imgW="203200" imgH="165100" progId="Equation.KSEE3">
                  <p:embed/>
                </p:oleObj>
              </mc:Choice>
              <mc:Fallback>
                <p:oleObj name="" r:id="rId13" imgW="203200" imgH="165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181975" y="2137093"/>
                        <a:ext cx="491490" cy="36322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635875" y="3032760"/>
          <a:ext cx="546100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" r:id="rId15" imgW="279400" imgH="393700" progId="Equation.KSEE3">
                  <p:embed/>
                </p:oleObj>
              </mc:Choice>
              <mc:Fallback>
                <p:oleObj name="" r:id="rId15" imgW="2794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35875" y="3032760"/>
                        <a:ext cx="546100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215833" y="3897630"/>
          <a:ext cx="367665" cy="865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" r:id="rId17" imgW="152400" imgH="393700" progId="Equation.KSEE3">
                  <p:embed/>
                </p:oleObj>
              </mc:Choice>
              <mc:Fallback>
                <p:oleObj name="" r:id="rId17" imgW="1524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15833" y="3897630"/>
                        <a:ext cx="367665" cy="86550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522345" y="4135755"/>
          <a:ext cx="920750" cy="389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" r:id="rId19" imgW="381000" imgH="177165" progId="Equation.KSEE3">
                  <p:embed/>
                </p:oleObj>
              </mc:Choice>
              <mc:Fallback>
                <p:oleObj name="" r:id="rId19" imgW="381000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22345" y="4135755"/>
                        <a:ext cx="920750" cy="38925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3" y="609612"/>
            <a:ext cx="8139178" cy="538890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sz="2400" dirty="0">
                <a:sym typeface="+mn-ea"/>
              </a:rPr>
              <a:t>4、判断题</a:t>
            </a:r>
            <a:endParaRPr sz="2400" dirty="0"/>
          </a:p>
          <a:p>
            <a:pPr marL="0" indent="0">
              <a:lnSpc>
                <a:spcPct val="150000"/>
              </a:lnSpc>
              <a:buNone/>
            </a:pPr>
            <a:r>
              <a:rPr sz="2400" dirty="0">
                <a:sym typeface="+mn-ea"/>
              </a:rPr>
              <a:t>（1）                                                    （       ）</a:t>
            </a:r>
            <a:endParaRPr sz="2400" dirty="0"/>
          </a:p>
          <a:p>
            <a:pPr marL="0" indent="0">
              <a:lnSpc>
                <a:spcPct val="150000"/>
              </a:lnSpc>
              <a:buNone/>
            </a:pPr>
            <a:r>
              <a:rPr sz="2400" dirty="0">
                <a:sym typeface="+mn-ea"/>
              </a:rPr>
              <a:t>（2）       中，因为分母含有质因数7，所以不能化成有限小数                                                 （       ）</a:t>
            </a:r>
            <a:endParaRPr sz="2400" dirty="0"/>
          </a:p>
          <a:p>
            <a:pPr marL="0" indent="0">
              <a:lnSpc>
                <a:spcPct val="150000"/>
              </a:lnSpc>
              <a:buNone/>
            </a:pPr>
            <a:r>
              <a:rPr sz="2400" dirty="0">
                <a:sym typeface="+mn-ea"/>
              </a:rPr>
              <a:t>5、把下面的分数化成小数。(不能化成有限小数的保留两位小数)                                                 </a:t>
            </a:r>
            <a:endParaRPr sz="2400" dirty="0"/>
          </a:p>
          <a:p>
            <a:pPr marL="0" indent="0">
              <a:buNone/>
            </a:pPr>
            <a:endParaRPr lang="zh-CN" altLang="en-US" sz="2400" dirty="0"/>
          </a:p>
        </p:txBody>
      </p:sp>
      <p:graphicFrame>
        <p:nvGraphicFramePr>
          <p:cNvPr id="2" name="对象 -2147482606"/>
          <p:cNvGraphicFramePr>
            <a:graphicFrameLocks noChangeAspect="1"/>
          </p:cNvGraphicFramePr>
          <p:nvPr/>
        </p:nvGraphicFramePr>
        <p:xfrm>
          <a:off x="1447165" y="1284605"/>
          <a:ext cx="19907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" r:id="rId1" imgW="660400" imgH="393700" progId="Equations">
                  <p:embed/>
                </p:oleObj>
              </mc:Choice>
              <mc:Fallback>
                <p:oleObj name="" r:id="rId1" imgW="6604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47165" y="1284605"/>
                        <a:ext cx="1990725" cy="666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605"/>
          <p:cNvGraphicFramePr>
            <a:graphicFrameLocks noChangeAspect="1"/>
          </p:cNvGraphicFramePr>
          <p:nvPr/>
        </p:nvGraphicFramePr>
        <p:xfrm>
          <a:off x="1619885" y="1951355"/>
          <a:ext cx="481330" cy="626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" r:id="rId3" imgW="215900" imgH="393700" progId="Equations">
                  <p:embed/>
                </p:oleObj>
              </mc:Choice>
              <mc:Fallback>
                <p:oleObj name="" r:id="rId3" imgW="2159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885" y="1951355"/>
                        <a:ext cx="481330" cy="6261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604"/>
          <p:cNvGraphicFramePr>
            <a:graphicFrameLocks noChangeAspect="1"/>
          </p:cNvGraphicFramePr>
          <p:nvPr/>
        </p:nvGraphicFramePr>
        <p:xfrm>
          <a:off x="1113155" y="4380230"/>
          <a:ext cx="506730" cy="865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" r:id="rId5" imgW="228600" imgH="393700" progId="Equations">
                  <p:embed/>
                </p:oleObj>
              </mc:Choice>
              <mc:Fallback>
                <p:oleObj name="" r:id="rId5" imgW="2286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3155" y="4380230"/>
                        <a:ext cx="506730" cy="8655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603"/>
          <p:cNvGraphicFramePr>
            <a:graphicFrameLocks noChangeAspect="1"/>
          </p:cNvGraphicFramePr>
          <p:nvPr/>
        </p:nvGraphicFramePr>
        <p:xfrm>
          <a:off x="4145915" y="4217670"/>
          <a:ext cx="357505" cy="916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" r:id="rId7" imgW="152400" imgH="393700" progId="Equations">
                  <p:embed/>
                </p:oleObj>
              </mc:Choice>
              <mc:Fallback>
                <p:oleObj name="" r:id="rId7" imgW="1524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45915" y="4217670"/>
                        <a:ext cx="357505" cy="916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602"/>
          <p:cNvGraphicFramePr>
            <a:graphicFrameLocks noChangeAspect="1"/>
          </p:cNvGraphicFramePr>
          <p:nvPr/>
        </p:nvGraphicFramePr>
        <p:xfrm>
          <a:off x="6597015" y="4217670"/>
          <a:ext cx="631825" cy="835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" r:id="rId9" imgW="292100" imgH="393700" progId="Equations">
                  <p:embed/>
                </p:oleObj>
              </mc:Choice>
              <mc:Fallback>
                <p:oleObj name="" r:id="rId9" imgW="2921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97015" y="4217670"/>
                        <a:ext cx="631825" cy="835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7594600" y="1429385"/>
            <a:ext cx="621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charset="0"/>
              </a:rPr>
              <a:t></a:t>
            </a:r>
            <a:endParaRPr lang="en-US" altLang="zh-CN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Wingdings" panose="05000000000000000000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94600" y="2577465"/>
            <a:ext cx="621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charset="0"/>
              </a:rPr>
              <a:t></a:t>
            </a:r>
            <a:endParaRPr lang="en-US" altLang="zh-CN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Wingdings" panose="05000000000000000000" charset="0"/>
            </a:endParaRPr>
          </a:p>
        </p:txBody>
      </p:sp>
      <p:graphicFrame>
        <p:nvGraphicFramePr>
          <p:cNvPr id="14" name="对象 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218248" y="5435600"/>
          <a:ext cx="149034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" r:id="rId11" imgW="634365" imgH="393700" progId="Equation.KSEE3">
                  <p:embed/>
                </p:oleObj>
              </mc:Choice>
              <mc:Fallback>
                <p:oleObj name="" r:id="rId11" imgW="634365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18248" y="5435600"/>
                        <a:ext cx="1490345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497898" y="5435600"/>
          <a:ext cx="158559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" r:id="rId13" imgW="571500" imgH="393700" progId="Equation.KSEE3">
                  <p:embed/>
                </p:oleObj>
              </mc:Choice>
              <mc:Fallback>
                <p:oleObj name="" r:id="rId13" imgW="5715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97898" y="5435600"/>
                        <a:ext cx="1585595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043931" y="5435600"/>
          <a:ext cx="2395220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name="" r:id="rId15" imgW="862965" imgH="393700" progId="Equation.KSEE3">
                  <p:embed/>
                </p:oleObj>
              </mc:Choice>
              <mc:Fallback>
                <p:oleObj name="" r:id="rId15" imgW="862965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43931" y="5435600"/>
                        <a:ext cx="2395220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400"/>
              <a:t>6</a:t>
            </a:r>
            <a:r>
              <a:rPr sz="2400"/>
              <a:t>、</a:t>
            </a:r>
            <a:r>
              <a:rPr lang="zh-CN" altLang="en-US" sz="2400"/>
              <a:t>把下面各数按从大到小的顺序排列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       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       </a:t>
            </a:r>
            <a:r>
              <a:rPr lang="en-US" altLang="zh-CN" sz="2400"/>
              <a:t>0.76</a:t>
            </a:r>
            <a:r>
              <a:rPr lang="zh-CN" altLang="en-US" sz="2400"/>
              <a:t>                           1.02        0.666</a:t>
            </a:r>
            <a:endParaRPr lang="zh-CN" altLang="en-US" sz="2400"/>
          </a:p>
        </p:txBody>
      </p:sp>
      <p:graphicFrame>
        <p:nvGraphicFramePr>
          <p:cNvPr id="2" name="对象 -2147482601"/>
          <p:cNvGraphicFramePr>
            <a:graphicFrameLocks noChangeAspect="1"/>
          </p:cNvGraphicFramePr>
          <p:nvPr/>
        </p:nvGraphicFramePr>
        <p:xfrm>
          <a:off x="890905" y="1931670"/>
          <a:ext cx="357505" cy="916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" r:id="rId1" imgW="152400" imgH="393700" progId="Equations">
                  <p:embed/>
                </p:oleObj>
              </mc:Choice>
              <mc:Fallback>
                <p:oleObj name="" r:id="rId1" imgW="1524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90905" y="1931670"/>
                        <a:ext cx="357505" cy="916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600"/>
          <p:cNvGraphicFramePr>
            <a:graphicFrameLocks noChangeAspect="1"/>
          </p:cNvGraphicFramePr>
          <p:nvPr/>
        </p:nvGraphicFramePr>
        <p:xfrm>
          <a:off x="3211830" y="1875155"/>
          <a:ext cx="376555" cy="1029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" r:id="rId3" imgW="139700" imgH="393700" progId="Equations">
                  <p:embed/>
                </p:oleObj>
              </mc:Choice>
              <mc:Fallback>
                <p:oleObj name="" r:id="rId3" imgW="1397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11830" y="1875155"/>
                        <a:ext cx="376555" cy="10293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599"/>
          <p:cNvGraphicFramePr>
            <a:graphicFrameLocks noChangeAspect="1"/>
          </p:cNvGraphicFramePr>
          <p:nvPr/>
        </p:nvGraphicFramePr>
        <p:xfrm>
          <a:off x="4323715" y="1931670"/>
          <a:ext cx="496570" cy="885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" r:id="rId5" imgW="215900" imgH="393700" progId="Equations">
                  <p:embed/>
                </p:oleObj>
              </mc:Choice>
              <mc:Fallback>
                <p:oleObj name="" r:id="rId5" imgW="2159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23715" y="1931670"/>
                        <a:ext cx="496570" cy="8851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203008" y="3100070"/>
          <a:ext cx="134302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" r:id="rId7" imgW="571500" imgH="393700" progId="Equation.KSEE3">
                  <p:embed/>
                </p:oleObj>
              </mc:Choice>
              <mc:Fallback>
                <p:oleObj name="" r:id="rId7" imgW="5715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03008" y="3100070"/>
                        <a:ext cx="1343025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133408" y="3100070"/>
          <a:ext cx="133921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" r:id="rId9" imgW="482600" imgH="393700" progId="Equation.KSEE3">
                  <p:embed/>
                </p:oleObj>
              </mc:Choice>
              <mc:Fallback>
                <p:oleObj name="" r:id="rId9" imgW="4826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33408" y="3100070"/>
                        <a:ext cx="1339215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819968" y="3100070"/>
          <a:ext cx="176085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" name="" r:id="rId11" imgW="634365" imgH="393700" progId="Equation.KSEE3">
                  <p:embed/>
                </p:oleObj>
              </mc:Choice>
              <mc:Fallback>
                <p:oleObj name="" r:id="rId11" imgW="634365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19968" y="3100070"/>
                        <a:ext cx="1760855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852931" y="4246563"/>
          <a:ext cx="4478020" cy="865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" r:id="rId13" imgW="1612900" imgH="393700" progId="Equation.KSEE3">
                  <p:embed/>
                </p:oleObj>
              </mc:Choice>
              <mc:Fallback>
                <p:oleObj name="" r:id="rId13" imgW="16129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52931" y="4246563"/>
                        <a:ext cx="4478020" cy="86550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New picture"/>
          <p:cNvPicPr/>
          <p:nvPr/>
        </p:nvPicPr>
        <p:blipFill>
          <a:blip r:embed="rId15"/>
          <a:stretch>
            <a:fillRect/>
          </a:stretch>
        </p:blipFill>
        <p:spPr>
          <a:xfrm>
            <a:off x="12344400" y="11176000"/>
            <a:ext cx="304800" cy="228600"/>
          </a:xfrm>
          <a:prstGeom prst="cube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988" y="633734"/>
            <a:ext cx="8139178" cy="441964"/>
          </a:xfrm>
        </p:spPr>
        <p:txBody>
          <a:bodyPr/>
          <a:lstStyle/>
          <a:p>
            <a:r>
              <a:rPr lang="zh-CN" altLang="en-US" dirty="0"/>
              <a:t>一、小数化成分数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6860" y="1207135"/>
            <a:ext cx="8139430" cy="157416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b="1" dirty="0"/>
              <a:t>例题</a:t>
            </a:r>
            <a:r>
              <a:rPr lang="en-US" altLang="zh-CN" sz="2400" b="1" dirty="0"/>
              <a:t>1</a:t>
            </a:r>
            <a:r>
              <a:rPr lang="en-US" altLang="zh-CN" sz="2400" dirty="0"/>
              <a:t>    把一条3m长的绳子平均分成10段，每段长多少米？如果平均分成5段呢？</a:t>
            </a:r>
            <a:r>
              <a:rPr sz="2400" dirty="0"/>
              <a:t>（分别用小数和分数表示计算结果</a:t>
            </a:r>
            <a:r>
              <a:rPr sz="2400" dirty="0" smtClean="0"/>
              <a:t>）</a:t>
            </a:r>
            <a:endParaRPr lang="en-US" altLang="zh-CN" sz="2400" dirty="0"/>
          </a:p>
        </p:txBody>
      </p:sp>
      <p:sp>
        <p:nvSpPr>
          <p:cNvPr id="9" name="文本框 8"/>
          <p:cNvSpPr txBox="1"/>
          <p:nvPr/>
        </p:nvSpPr>
        <p:spPr>
          <a:xfrm>
            <a:off x="2577465" y="3325495"/>
            <a:ext cx="4603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÷10=0.3(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米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)=    (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米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709160" y="3225800"/>
          <a:ext cx="340360" cy="659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" r:id="rId1" imgW="203200" imgH="393700" progId="Equation.KSEE3">
                  <p:embed/>
                </p:oleObj>
              </mc:Choice>
              <mc:Fallback>
                <p:oleObj name="" r:id="rId1" imgW="2032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09160" y="3225800"/>
                        <a:ext cx="340360" cy="659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577465" y="4087495"/>
            <a:ext cx="4603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÷5=0.6(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米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)=    (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米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608513" y="3987800"/>
          <a:ext cx="234315" cy="659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" r:id="rId3" imgW="139700" imgH="393700" progId="Equation.KSEE3">
                  <p:embed/>
                </p:oleObj>
              </mc:Choice>
              <mc:Fallback>
                <p:oleObj name="" r:id="rId3" imgW="1397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08513" y="3987800"/>
                        <a:ext cx="234315" cy="659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285" y="614045"/>
            <a:ext cx="8139430" cy="57270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                    </a:t>
            </a:r>
            <a:endParaRPr lang="en-US" altLang="zh-CN" sz="2400" dirty="0"/>
          </a:p>
        </p:txBody>
      </p:sp>
      <p:sp>
        <p:nvSpPr>
          <p:cNvPr id="5" name="文本框 4"/>
          <p:cNvSpPr txBox="1"/>
          <p:nvPr/>
        </p:nvSpPr>
        <p:spPr>
          <a:xfrm>
            <a:off x="725170" y="789940"/>
            <a:ext cx="5114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小数化成分数的方法：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725170" y="1420495"/>
            <a:ext cx="74879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+mn-ea"/>
                <a:cs typeface="+mn-ea"/>
              </a:rPr>
              <a:t>小数表示的就是十分之几，百分之几，千分之几</a:t>
            </a:r>
            <a:r>
              <a:rPr lang="en-US" altLang="zh-CN" sz="2400" dirty="0">
                <a:latin typeface="+mn-ea"/>
                <a:cs typeface="+mn-ea"/>
              </a:rPr>
              <a:t>……</a:t>
            </a:r>
            <a:r>
              <a:rPr lang="zh-CN" altLang="en-US" sz="2400" dirty="0">
                <a:latin typeface="+mn-ea"/>
                <a:cs typeface="+mn-ea"/>
              </a:rPr>
              <a:t>的数，所以可以直接写成分母是</a:t>
            </a:r>
            <a:r>
              <a:rPr lang="en-US" altLang="zh-CN" sz="2400" dirty="0">
                <a:latin typeface="+mn-ea"/>
                <a:cs typeface="+mn-ea"/>
              </a:rPr>
              <a:t>10,100,1000</a:t>
            </a:r>
            <a:r>
              <a:rPr lang="en-US" altLang="zh-CN" sz="2400" dirty="0">
                <a:latin typeface="+mn-ea"/>
                <a:cs typeface="+mn-ea"/>
                <a:sym typeface="+mn-ea"/>
              </a:rPr>
              <a:t>……</a:t>
            </a:r>
            <a:r>
              <a:rPr lang="zh-CN" altLang="en-US" sz="2400" dirty="0">
                <a:latin typeface="+mn-ea"/>
                <a:cs typeface="+mn-ea"/>
                <a:sym typeface="+mn-ea"/>
              </a:rPr>
              <a:t>的分数，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再化简</a:t>
            </a:r>
            <a:endParaRPr lang="zh-CN" altLang="en-US" sz="24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5170" y="3545205"/>
            <a:ext cx="682879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+mn-ea"/>
                <a:cs typeface="+mn-ea"/>
              </a:rPr>
              <a:t>例题</a:t>
            </a:r>
            <a:r>
              <a:rPr lang="en-US" altLang="zh-CN" sz="2400">
                <a:latin typeface="+mn-ea"/>
                <a:cs typeface="+mn-ea"/>
              </a:rPr>
              <a:t>2  </a:t>
            </a:r>
            <a:r>
              <a:rPr lang="zh-CN" altLang="en-US" sz="2400">
                <a:latin typeface="+mn-ea"/>
                <a:cs typeface="+mn-ea"/>
              </a:rPr>
              <a:t>把下面小数化成分数</a:t>
            </a:r>
            <a:endParaRPr lang="en-US" altLang="zh-CN" sz="2400">
              <a:latin typeface="+mn-ea"/>
              <a:cs typeface="+mn-ea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sz="2400">
                <a:latin typeface="+mn-ea"/>
                <a:cs typeface="+mn-ea"/>
              </a:rPr>
              <a:t> 0.07=                   0.24=                 </a:t>
            </a:r>
            <a:r>
              <a:rPr lang="en-US" altLang="zh-CN" sz="2400">
                <a:latin typeface="+mn-ea"/>
                <a:cs typeface="+mn-ea"/>
                <a:sym typeface="+mn-ea"/>
              </a:rPr>
              <a:t>  0.123=</a:t>
            </a:r>
            <a:endParaRPr lang="en-US" altLang="zh-CN" sz="2400">
              <a:latin typeface="+mn-ea"/>
              <a:cs typeface="+mn-ea"/>
              <a:sym typeface="+mn-ea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sz="2400">
                <a:latin typeface="+mn-ea"/>
                <a:cs typeface="+mn-ea"/>
                <a:sym typeface="+mn-ea"/>
              </a:rPr>
              <a:t> </a:t>
            </a:r>
            <a:endParaRPr lang="en-US" altLang="zh-CN" sz="2400"/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786890" y="4181475"/>
          <a:ext cx="60388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1" imgW="279400" imgH="393700" progId="Equation.KSEE3">
                  <p:embed/>
                </p:oleObj>
              </mc:Choice>
              <mc:Fallback>
                <p:oleObj name="" r:id="rId1" imgW="2794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86890" y="4181475"/>
                        <a:ext cx="603885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324985" y="4181475"/>
          <a:ext cx="49466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3" imgW="228600" imgH="393700" progId="Equation.KSEE3">
                  <p:embed/>
                </p:oleObj>
              </mc:Choice>
              <mc:Fallback>
                <p:oleObj name="" r:id="rId3" imgW="2286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24985" y="4181475"/>
                        <a:ext cx="494665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054533" y="4181475"/>
          <a:ext cx="76962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5" imgW="355600" imgH="393700" progId="Equation.KSEE3">
                  <p:embed/>
                </p:oleObj>
              </mc:Choice>
              <mc:Fallback>
                <p:oleObj name="" r:id="rId5" imgW="3556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54533" y="4181475"/>
                        <a:ext cx="769620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/>
              <a:t>                    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502285" y="952500"/>
            <a:ext cx="77520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n-ea"/>
                <a:cs typeface="+mn-ea"/>
              </a:rPr>
              <a:t>例题</a:t>
            </a:r>
            <a:r>
              <a:rPr lang="en-US" altLang="zh-CN" sz="2400">
                <a:latin typeface="+mn-ea"/>
                <a:cs typeface="+mn-ea"/>
              </a:rPr>
              <a:t>3   把下面各数化成带分数</a:t>
            </a:r>
            <a:r>
              <a:rPr lang="zh-CN" altLang="en-US" sz="2400">
                <a:latin typeface="+mn-ea"/>
                <a:cs typeface="+mn-ea"/>
              </a:rPr>
              <a:t>和假分数</a:t>
            </a:r>
            <a:endParaRPr lang="zh-CN" altLang="en-US" sz="2400">
              <a:latin typeface="+mn-ea"/>
              <a:cs typeface="+mn-ea"/>
            </a:endParaRPr>
          </a:p>
          <a:p>
            <a:endParaRPr lang="zh-CN" altLang="en-US" sz="2400">
              <a:latin typeface="+mn-ea"/>
              <a:cs typeface="+mn-ea"/>
            </a:endParaRPr>
          </a:p>
          <a:p>
            <a:r>
              <a:rPr lang="zh-CN" altLang="en-US" sz="2400">
                <a:latin typeface="+mn-ea"/>
                <a:cs typeface="+mn-ea"/>
              </a:rPr>
              <a:t>1.5=                    2.04=                   3.375=</a:t>
            </a:r>
            <a:endParaRPr lang="zh-CN" altLang="en-US" sz="2400">
              <a:latin typeface="+mn-ea"/>
              <a:cs typeface="+mn-ea"/>
            </a:endParaRPr>
          </a:p>
          <a:p>
            <a:endParaRPr lang="zh-CN" altLang="en-US" sz="2400">
              <a:latin typeface="+mn-ea"/>
              <a:cs typeface="+mn-ea"/>
            </a:endParaRPr>
          </a:p>
          <a:p>
            <a:endParaRPr lang="zh-CN" altLang="en-US" sz="2400">
              <a:latin typeface="+mn-ea"/>
              <a:cs typeface="+mn-ea"/>
            </a:endParaRPr>
          </a:p>
          <a:p>
            <a:endParaRPr lang="zh-CN" altLang="en-US" sz="2400">
              <a:latin typeface="+mn-ea"/>
              <a:cs typeface="+mn-ea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426845" y="1680210"/>
          <a:ext cx="4667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15900" imgH="393700" progId="Equation.KSEE3">
                  <p:embed/>
                </p:oleObj>
              </mc:Choice>
              <mc:Fallback>
                <p:oleObj name="" r:id="rId1" imgW="2159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26845" y="1680210"/>
                        <a:ext cx="466725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022408" y="1580515"/>
          <a:ext cx="6858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316865" imgH="393700" progId="Equation.KSEE3">
                  <p:embed/>
                </p:oleObj>
              </mc:Choice>
              <mc:Fallback>
                <p:oleObj name="" r:id="rId3" imgW="316865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22408" y="1580515"/>
                        <a:ext cx="685800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772593" y="1471295"/>
          <a:ext cx="4953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228600" imgH="393700" progId="Equation.KSEE3">
                  <p:embed/>
                </p:oleObj>
              </mc:Choice>
              <mc:Fallback>
                <p:oleObj name="" r:id="rId5" imgW="2286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72593" y="1471295"/>
                        <a:ext cx="495300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285" y="688975"/>
            <a:ext cx="8139430" cy="565213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/>
              <a:t>随堂练习</a:t>
            </a:r>
            <a:endParaRPr lang="zh-CN" altLang="en-US" sz="240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/>
              <a:t>1</a:t>
            </a:r>
            <a:r>
              <a:rPr sz="2400"/>
              <a:t>、</a:t>
            </a:r>
            <a:r>
              <a:rPr lang="zh-CN" altLang="en-US" sz="2400"/>
              <a:t>将图中阴影部分面积与总面积的关系分别用分数和小数表示出来</a:t>
            </a:r>
            <a:endParaRPr lang="zh-CN" altLang="en-US" sz="2400"/>
          </a:p>
          <a:p>
            <a:pPr marL="0" indent="0">
              <a:buNone/>
            </a:pP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      </a:t>
            </a:r>
            <a:endParaRPr lang="zh-CN" altLang="en-US" sz="2400"/>
          </a:p>
          <a:p>
            <a:pPr marL="0" indent="0">
              <a:buNone/>
            </a:pPr>
            <a:endParaRPr lang="zh-CN" altLang="en-US" sz="240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/>
              <a:t>2</a:t>
            </a:r>
            <a:r>
              <a:rPr sz="2400"/>
              <a:t>、 </a:t>
            </a:r>
            <a:r>
              <a:rPr lang="zh-CN" altLang="en-US" sz="2400"/>
              <a:t>0.017里面有17个（     ）分之一，化成分数是(         )                                 </a:t>
            </a:r>
            <a:endParaRPr lang="zh-CN" altLang="en-US" sz="2400"/>
          </a:p>
        </p:txBody>
      </p:sp>
      <p:pic>
        <p:nvPicPr>
          <p:cNvPr id="4" name="图片 3" descr="33793147634100436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86765" y="2557145"/>
            <a:ext cx="3900805" cy="1591310"/>
          </a:xfrm>
          <a:prstGeom prst="rect">
            <a:avLst/>
          </a:prstGeom>
        </p:spPr>
      </p:pic>
      <p:pic>
        <p:nvPicPr>
          <p:cNvPr id="5" name="图片 4" descr="33793147634100436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938395" y="2633345"/>
            <a:ext cx="3310890" cy="159131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781810" y="3284855"/>
            <a:ext cx="516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81810" y="3764280"/>
            <a:ext cx="516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7525" y="3529965"/>
            <a:ext cx="1122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0.625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66435" y="3510915"/>
            <a:ext cx="516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6435" y="3990340"/>
            <a:ext cx="516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9435" y="3688080"/>
            <a:ext cx="1732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1.33·····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80205" y="4450715"/>
            <a:ext cx="758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千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6765" y="5006340"/>
            <a:ext cx="1113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0.001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235" y="675640"/>
            <a:ext cx="8431530" cy="5666105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en-US" altLang="zh-CN" sz="2400"/>
              <a:t>3</a:t>
            </a:r>
            <a:r>
              <a:rPr sz="2400"/>
              <a:t>、</a:t>
            </a:r>
            <a:r>
              <a:rPr lang="zh-CN" altLang="en-US" sz="2400"/>
              <a:t>在这四个数中                   ，最大的数是（     ），相等的两个数是(         )和(         )</a:t>
            </a:r>
            <a:endParaRPr lang="zh-CN" altLang="en-US" sz="2400"/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2400"/>
              <a:t>4</a:t>
            </a:r>
            <a:r>
              <a:rPr lang="zh-CN" altLang="en-US" sz="2400"/>
              <a:t>、把下面的小数化成分数</a:t>
            </a:r>
            <a:endParaRPr lang="zh-CN" altLang="en-US" sz="24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/>
              <a:t>0.25 =            3.5=              0.08=         1.06 = </a:t>
            </a:r>
            <a:endParaRPr lang="zh-CN" altLang="en-US" sz="2400"/>
          </a:p>
          <a:p>
            <a:pPr marL="0" indent="0">
              <a:lnSpc>
                <a:spcPct val="150000"/>
              </a:lnSpc>
              <a:buNone/>
            </a:pPr>
            <a:endParaRPr lang="zh-CN" altLang="en-US" sz="24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/>
              <a:t>1.15 =            0.013 =         2.75=         0.375 =</a:t>
            </a:r>
            <a:endParaRPr lang="zh-CN" altLang="en-US" sz="2400"/>
          </a:p>
          <a:p>
            <a:pPr marL="0" indent="0">
              <a:lnSpc>
                <a:spcPct val="150000"/>
              </a:lnSpc>
              <a:buNone/>
            </a:pPr>
            <a:endParaRPr lang="zh-CN" altLang="en-US" sz="2400"/>
          </a:p>
        </p:txBody>
      </p:sp>
      <p:graphicFrame>
        <p:nvGraphicFramePr>
          <p:cNvPr id="2" name="对象 -2147482623"/>
          <p:cNvGraphicFramePr>
            <a:graphicFrameLocks noChangeAspect="1"/>
          </p:cNvGraphicFramePr>
          <p:nvPr/>
        </p:nvGraphicFramePr>
        <p:xfrm>
          <a:off x="3013075" y="807085"/>
          <a:ext cx="1711325" cy="762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" r:id="rId1" imgW="876300" imgH="393700" progId="Equations">
                  <p:embed/>
                </p:oleObj>
              </mc:Choice>
              <mc:Fallback>
                <p:oleObj name="" r:id="rId1" imgW="8763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3075" y="807085"/>
                        <a:ext cx="1711325" cy="7626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7229475" y="958215"/>
            <a:ext cx="751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1.7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73375" y="1704340"/>
            <a:ext cx="821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1.6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724400" y="1473835"/>
          <a:ext cx="327025" cy="921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" r:id="rId3" imgW="139700" imgH="393700" progId="Equation.KSEE3">
                  <p:embed/>
                </p:oleObj>
              </mc:Choice>
              <mc:Fallback>
                <p:oleObj name="" r:id="rId3" imgW="1397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24400" y="1473835"/>
                        <a:ext cx="327025" cy="92138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539875" y="3187700"/>
          <a:ext cx="32956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" r:id="rId5" imgW="152400" imgH="393700" progId="Equation.KSEE3">
                  <p:embed/>
                </p:oleObj>
              </mc:Choice>
              <mc:Fallback>
                <p:oleObj name="" r:id="rId5" imgW="1524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39875" y="3187700"/>
                        <a:ext cx="329565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789998" y="3082925"/>
          <a:ext cx="4953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" r:id="rId7" imgW="228600" imgH="393700" progId="Equation.KSEE3">
                  <p:embed/>
                </p:oleObj>
              </mc:Choice>
              <mc:Fallback>
                <p:oleObj name="" r:id="rId7" imgW="2286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89998" y="3082925"/>
                        <a:ext cx="495300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989638" y="3082290"/>
          <a:ext cx="4953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" r:id="rId9" imgW="228600" imgH="393700" progId="Equation.KSEE3">
                  <p:embed/>
                </p:oleObj>
              </mc:Choice>
              <mc:Fallback>
                <p:oleObj name="" r:id="rId9" imgW="2286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89638" y="3082290"/>
                        <a:ext cx="495300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912101" y="3082290"/>
          <a:ext cx="63309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" r:id="rId11" imgW="292100" imgH="393700" progId="Equation.KSEE3">
                  <p:embed/>
                </p:oleObj>
              </mc:Choice>
              <mc:Fallback>
                <p:oleObj name="" r:id="rId11" imgW="2921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912101" y="3082290"/>
                        <a:ext cx="633095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388745" y="4481830"/>
          <a:ext cx="6318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" r:id="rId13" imgW="292100" imgH="393700" progId="Equation.KSEE3">
                  <p:embed/>
                </p:oleObj>
              </mc:Choice>
              <mc:Fallback>
                <p:oleObj name="" r:id="rId13" imgW="2921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88745" y="4481830"/>
                        <a:ext cx="631825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991293" y="4376420"/>
          <a:ext cx="77089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" r:id="rId15" imgW="355600" imgH="393700" progId="Equation.KSEE3">
                  <p:embed/>
                </p:oleObj>
              </mc:Choice>
              <mc:Fallback>
                <p:oleObj name="" r:id="rId15" imgW="3556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91293" y="4376420"/>
                        <a:ext cx="770890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975668" y="4376420"/>
          <a:ext cx="52324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" r:id="rId17" imgW="241300" imgH="393700" progId="Equation.KSEE3">
                  <p:embed/>
                </p:oleObj>
              </mc:Choice>
              <mc:Fallback>
                <p:oleObj name="" r:id="rId17" imgW="2413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75668" y="4376420"/>
                        <a:ext cx="523240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446771" y="4376420"/>
          <a:ext cx="30289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" r:id="rId19" imgW="139700" imgH="393700" progId="Equation.KSEE3">
                  <p:embed/>
                </p:oleObj>
              </mc:Choice>
              <mc:Fallback>
                <p:oleObj name="" r:id="rId19" imgW="1397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46771" y="4376420"/>
                        <a:ext cx="302895" cy="8509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0240" y="504825"/>
            <a:ext cx="8139430" cy="557403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>
                <a:sym typeface="+mn-ea"/>
              </a:rPr>
              <a:t>5</a:t>
            </a:r>
            <a:r>
              <a:rPr sz="2400">
                <a:sym typeface="+mn-ea"/>
              </a:rPr>
              <a:t>、有三筐同样多的苹果，第一筐卖出0.375千克，第二筐卖出      千克，第三筐卖出     千克。哪一筐卖得多?</a:t>
            </a:r>
            <a:endParaRPr lang="zh-CN" altLang="en-US" sz="2400"/>
          </a:p>
          <a:p>
            <a:pPr marL="0" indent="0">
              <a:lnSpc>
                <a:spcPct val="150000"/>
              </a:lnSpc>
              <a:buNone/>
            </a:pPr>
            <a:endParaRPr lang="zh-CN" altLang="en-US" sz="2400"/>
          </a:p>
          <a:p>
            <a:pPr marL="0" indent="0">
              <a:lnSpc>
                <a:spcPct val="150000"/>
              </a:lnSpc>
              <a:buNone/>
            </a:pPr>
            <a:endParaRPr lang="en-US" altLang="zh-CN" sz="2400"/>
          </a:p>
          <a:p>
            <a:pPr marL="0" indent="0">
              <a:lnSpc>
                <a:spcPct val="150000"/>
              </a:lnSpc>
              <a:buNone/>
            </a:pPr>
            <a:endParaRPr lang="en-US" alt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/>
              <a:t>6</a:t>
            </a:r>
            <a:r>
              <a:rPr sz="2400"/>
              <a:t>、400米比赛中，李强跑了1.5分钟，王军跑了    分钟，张华跑了     分钟。谁是冠军?</a:t>
            </a:r>
            <a:endParaRPr sz="2400"/>
          </a:p>
        </p:txBody>
      </p:sp>
      <p:graphicFrame>
        <p:nvGraphicFramePr>
          <p:cNvPr id="2" name="对象 -2147482620"/>
          <p:cNvGraphicFramePr>
            <a:graphicFrameLocks noChangeAspect="1"/>
          </p:cNvGraphicFramePr>
          <p:nvPr/>
        </p:nvGraphicFramePr>
        <p:xfrm>
          <a:off x="7569200" y="3723005"/>
          <a:ext cx="41402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" r:id="rId1" imgW="215900" imgH="393700" progId="Equations">
                  <p:embed/>
                </p:oleObj>
              </mc:Choice>
              <mc:Fallback>
                <p:oleObj name="" r:id="rId1" imgW="2159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569200" y="3723005"/>
                        <a:ext cx="414020" cy="739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619"/>
          <p:cNvGraphicFramePr>
            <a:graphicFrameLocks noChangeAspect="1"/>
          </p:cNvGraphicFramePr>
          <p:nvPr/>
        </p:nvGraphicFramePr>
        <p:xfrm>
          <a:off x="2084070" y="4348480"/>
          <a:ext cx="418465" cy="817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" r:id="rId3" imgW="203200" imgH="393700" progId="Equations">
                  <p:embed/>
                </p:oleObj>
              </mc:Choice>
              <mc:Fallback>
                <p:oleObj name="" r:id="rId3" imgW="2032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84070" y="4348480"/>
                        <a:ext cx="418465" cy="8178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622"/>
          <p:cNvGraphicFramePr>
            <a:graphicFrameLocks noChangeAspect="1"/>
          </p:cNvGraphicFramePr>
          <p:nvPr/>
        </p:nvGraphicFramePr>
        <p:xfrm>
          <a:off x="1837055" y="1025525"/>
          <a:ext cx="36576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" r:id="rId5" imgW="190500" imgH="393700" progId="Equations">
                  <p:embed/>
                </p:oleObj>
              </mc:Choice>
              <mc:Fallback>
                <p:oleObj name="" r:id="rId5" imgW="1905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37055" y="1025525"/>
                        <a:ext cx="365760" cy="749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621"/>
          <p:cNvGraphicFramePr>
            <a:graphicFrameLocks noChangeAspect="1"/>
          </p:cNvGraphicFramePr>
          <p:nvPr/>
        </p:nvGraphicFramePr>
        <p:xfrm>
          <a:off x="5065395" y="967740"/>
          <a:ext cx="452755" cy="807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" r:id="rId7" imgW="215900" imgH="393700" progId="Equations">
                  <p:embed/>
                </p:oleObj>
              </mc:Choice>
              <mc:Fallback>
                <p:oleObj name="" r:id="rId7" imgW="2159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65395" y="967740"/>
                        <a:ext cx="452755" cy="8070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414270" y="1774825"/>
          <a:ext cx="2834640" cy="797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" r:id="rId9" imgW="1397000" imgH="393700" progId="Equation.KSEE3">
                  <p:embed/>
                </p:oleObj>
              </mc:Choice>
              <mc:Fallback>
                <p:oleObj name="" r:id="rId9" imgW="13970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14270" y="1774825"/>
                        <a:ext cx="2834640" cy="79756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414270" y="2453640"/>
          <a:ext cx="283908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" r:id="rId11" imgW="1104900" imgH="393700" progId="Equation.KSEE3">
                  <p:embed/>
                </p:oleObj>
              </mc:Choice>
              <mc:Fallback>
                <p:oleObj name="" r:id="rId11" imgW="11049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14270" y="2453640"/>
                        <a:ext cx="2839085" cy="7874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414270" y="3241040"/>
          <a:ext cx="2834005" cy="744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" r:id="rId13" imgW="850900" imgH="393700" progId="Equation.KSEE3">
                  <p:embed/>
                </p:oleObj>
              </mc:Choice>
              <mc:Fallback>
                <p:oleObj name="" r:id="rId13" imgW="8509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14270" y="3241040"/>
                        <a:ext cx="2834005" cy="74422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518150" y="4462780"/>
          <a:ext cx="2186940" cy="796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" r:id="rId15" imgW="1016000" imgH="393700" progId="Equation.KSEE3">
                  <p:embed/>
                </p:oleObj>
              </mc:Choice>
              <mc:Fallback>
                <p:oleObj name="" r:id="rId15" imgW="10160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18150" y="4462780"/>
                        <a:ext cx="2186940" cy="79629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518151" y="5259070"/>
          <a:ext cx="2186940" cy="796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" r:id="rId17" imgW="1079500" imgH="393700" progId="Equation.KSEE3">
                  <p:embed/>
                </p:oleObj>
              </mc:Choice>
              <mc:Fallback>
                <p:oleObj name="" r:id="rId17" imgW="10795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18151" y="5259070"/>
                        <a:ext cx="2186940" cy="79629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518150" y="6055360"/>
          <a:ext cx="2186305" cy="767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" r:id="rId19" imgW="660400" imgH="393700" progId="Equation.KSEE3">
                  <p:embed/>
                </p:oleObj>
              </mc:Choice>
              <mc:Fallback>
                <p:oleObj name="" r:id="rId19" imgW="6604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518150" y="6055360"/>
                        <a:ext cx="2186305" cy="76708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619433" y="3318510"/>
          <a:ext cx="2741295" cy="395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" r:id="rId21" imgW="1409700" imgH="203200" progId="Equation.KSEE3">
                  <p:embed/>
                </p:oleObj>
              </mc:Choice>
              <mc:Fallback>
                <p:oleObj name="" r:id="rId21" imgW="1409700" imgH="2032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619433" y="3318510"/>
                        <a:ext cx="2741295" cy="39560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916556" y="6241415"/>
          <a:ext cx="2148840" cy="395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" r:id="rId23" imgW="1104900" imgH="203200" progId="Equation.KSEE3">
                  <p:embed/>
                </p:oleObj>
              </mc:Choice>
              <mc:Fallback>
                <p:oleObj name="" r:id="rId23" imgW="1104900" imgH="2032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916556" y="6241415"/>
                        <a:ext cx="2148840" cy="39560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3" y="745494"/>
            <a:ext cx="8139178" cy="441964"/>
          </a:xfrm>
        </p:spPr>
        <p:txBody>
          <a:bodyPr/>
          <a:lstStyle/>
          <a:p>
            <a:r>
              <a:rPr lang="zh-CN" altLang="en-US" dirty="0"/>
              <a:t>二、 分数化小数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285" y="1187450"/>
            <a:ext cx="8139430" cy="515366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/>
              <a:t>例题</a:t>
            </a:r>
            <a:r>
              <a:rPr lang="en-US" altLang="zh-CN" sz="2400" b="1" dirty="0"/>
              <a:t>1</a:t>
            </a:r>
            <a:r>
              <a:rPr lang="en-US" altLang="zh-CN" sz="2400" dirty="0"/>
              <a:t>    把                              </a:t>
            </a:r>
            <a:r>
              <a:rPr lang="en-US" altLang="zh-CN" sz="2400" dirty="0" err="1"/>
              <a:t>化成小数</a:t>
            </a:r>
            <a:r>
              <a:rPr lang="en-US" altLang="zh-CN" sz="2400" dirty="0"/>
              <a:t>   </a:t>
            </a:r>
            <a:endParaRPr lang="en-US" altLang="zh-CN" sz="2400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/>
              <a:t>  （</a:t>
            </a:r>
            <a:r>
              <a:rPr lang="en-US" altLang="zh-CN" sz="2400" dirty="0" err="1"/>
              <a:t>不能化成有限小数的保留两位小数</a:t>
            </a:r>
            <a:r>
              <a:rPr lang="en-US" altLang="zh-CN" sz="2400" dirty="0"/>
              <a:t>）</a:t>
            </a:r>
            <a:endParaRPr lang="en-US" altLang="zh-CN" sz="2400" dirty="0"/>
          </a:p>
          <a:p>
            <a:pPr marL="0" indent="0">
              <a:lnSpc>
                <a:spcPct val="150000"/>
              </a:lnSpc>
              <a:buNone/>
            </a:pPr>
            <a:endParaRPr lang="en-US" altLang="zh-CN" sz="2400" dirty="0"/>
          </a:p>
        </p:txBody>
      </p:sp>
      <p:graphicFrame>
        <p:nvGraphicFramePr>
          <p:cNvPr id="4" name="对象 -2147482618"/>
          <p:cNvGraphicFramePr>
            <a:graphicFrameLocks noChangeAspect="1"/>
          </p:cNvGraphicFramePr>
          <p:nvPr/>
        </p:nvGraphicFramePr>
        <p:xfrm>
          <a:off x="2792730" y="1187450"/>
          <a:ext cx="2209800" cy="607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" r:id="rId1" imgW="1422400" imgH="393700" progId="Equations">
                  <p:embed/>
                </p:oleObj>
              </mc:Choice>
              <mc:Fallback>
                <p:oleObj name="" r:id="rId1" imgW="1422400" imgH="393700" progId="Equations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92730" y="1187450"/>
                        <a:ext cx="2209800" cy="6076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347470" y="2513330"/>
          <a:ext cx="193865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" r:id="rId3" imgW="545465" imgH="393700" progId="Equation.KSEE3">
                  <p:embed/>
                </p:oleObj>
              </mc:Choice>
              <mc:Fallback>
                <p:oleObj name="" r:id="rId3" imgW="545465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7470" y="2513330"/>
                        <a:ext cx="1938655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347788" y="3378200"/>
          <a:ext cx="193738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" r:id="rId5" imgW="698500" imgH="393700" progId="Equation.KSEE3">
                  <p:embed/>
                </p:oleObj>
              </mc:Choice>
              <mc:Fallback>
                <p:oleObj name="" r:id="rId5" imgW="6985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47788" y="3378200"/>
                        <a:ext cx="1937385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347470" y="4243070"/>
          <a:ext cx="1938020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" r:id="rId7" imgW="558800" imgH="393700" progId="Equation.KSEE3">
                  <p:embed/>
                </p:oleObj>
              </mc:Choice>
              <mc:Fallback>
                <p:oleObj name="" r:id="rId7" imgW="5588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47470" y="4243070"/>
                        <a:ext cx="1938020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39260" y="2513330"/>
          <a:ext cx="189420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" r:id="rId9" imgW="711200" imgH="393700" progId="Equation.KSEE3">
                  <p:embed/>
                </p:oleObj>
              </mc:Choice>
              <mc:Fallback>
                <p:oleObj name="" r:id="rId9" imgW="7112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39260" y="2513330"/>
                        <a:ext cx="1894205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39260" y="3378200"/>
          <a:ext cx="189420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" r:id="rId11" imgW="571500" imgH="393700" progId="Equation.KSEE3">
                  <p:embed/>
                </p:oleObj>
              </mc:Choice>
              <mc:Fallback>
                <p:oleObj name="" r:id="rId11" imgW="5715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39260" y="3378200"/>
                        <a:ext cx="1894205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39260" y="4243070"/>
          <a:ext cx="189420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" r:id="rId13" imgW="622300" imgH="393700" progId="Equation.KSEE3">
                  <p:embed/>
                </p:oleObj>
              </mc:Choice>
              <mc:Fallback>
                <p:oleObj name="" r:id="rId13" imgW="6223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39260" y="4243070"/>
                        <a:ext cx="1894205" cy="86487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400"/>
              <a:t>                   </a:t>
            </a:r>
            <a:endParaRPr lang="en-US" altLang="zh-CN" sz="2400"/>
          </a:p>
        </p:txBody>
      </p:sp>
      <p:sp>
        <p:nvSpPr>
          <p:cNvPr id="4" name="文本框 3"/>
          <p:cNvSpPr txBox="1"/>
          <p:nvPr/>
        </p:nvSpPr>
        <p:spPr>
          <a:xfrm>
            <a:off x="637540" y="952500"/>
            <a:ext cx="703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分数化成小数的方法：</a:t>
            </a:r>
            <a:endParaRPr lang="zh-CN" altLang="en-US" sz="2400" dirty="0"/>
          </a:p>
        </p:txBody>
      </p:sp>
      <p:sp>
        <p:nvSpPr>
          <p:cNvPr id="5" name="文本框 4"/>
          <p:cNvSpPr txBox="1"/>
          <p:nvPr/>
        </p:nvSpPr>
        <p:spPr>
          <a:xfrm>
            <a:off x="739775" y="1506855"/>
            <a:ext cx="71361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）分母是</a:t>
            </a:r>
            <a:r>
              <a:rPr lang="en-US" altLang="zh-CN" sz="2400" dirty="0"/>
              <a:t>10,100,1000......</a:t>
            </a:r>
            <a:r>
              <a:rPr lang="zh-CN" altLang="en-US" sz="2400" dirty="0"/>
              <a:t>的分数化成小数，可以直接去掉分母，看</a:t>
            </a:r>
            <a:r>
              <a:rPr lang="en-US" altLang="zh-CN" sz="2400" dirty="0"/>
              <a:t>1</a:t>
            </a:r>
            <a:r>
              <a:rPr lang="zh-CN" altLang="en-US" sz="2400" dirty="0"/>
              <a:t>后面几个</a:t>
            </a:r>
            <a:r>
              <a:rPr lang="en-US" altLang="zh-CN" sz="2400" dirty="0"/>
              <a:t>0</a:t>
            </a:r>
            <a:r>
              <a:rPr lang="zh-CN" altLang="en-US" sz="2400" dirty="0"/>
              <a:t>，就在分子中从最后一位数起向左数出几位，点上小数点；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739775" y="3728720"/>
            <a:ext cx="71361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）分母不是</a:t>
            </a:r>
            <a:r>
              <a:rPr lang="en-US" altLang="zh-CN" sz="2400" dirty="0"/>
              <a:t>10,100,1000......</a:t>
            </a:r>
            <a:r>
              <a:rPr lang="zh-CN" altLang="en-US" sz="2400" dirty="0"/>
              <a:t>的分数化成小数，用分子除以分母，除不尽时，要根据需要按</a:t>
            </a:r>
            <a:r>
              <a:rPr lang="en-US" altLang="zh-CN" sz="2400" dirty="0"/>
              <a:t>“</a:t>
            </a:r>
            <a:r>
              <a:rPr lang="zh-CN" altLang="en-US" sz="2400" dirty="0"/>
              <a:t>四舍五入</a:t>
            </a:r>
            <a:r>
              <a:rPr lang="en-US" altLang="zh-CN" sz="2400" dirty="0"/>
              <a:t>”</a:t>
            </a:r>
            <a:r>
              <a:rPr lang="zh-CN" altLang="en-US" sz="2400" dirty="0"/>
              <a:t>保留几位小数</a:t>
            </a:r>
            <a:endParaRPr lang="zh-CN" altLang="en-US" sz="2400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4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4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0"/>
  <p:tag name="KSO_WM_TEMPLATE_SUBCATEGORY" val="0"/>
  <p:tag name="KSO_WM_TEMPLATE_THUMBS_INDEX" val="1、4、5、8、11、12、14、16、17、18、19、20、21、22、23、24、25、26、27、28"/>
</p:tagLst>
</file>

<file path=ppt/tags/tag67.xml><?xml version="1.0" encoding="utf-8"?>
<p:tagLst xmlns:p="http://schemas.openxmlformats.org/presentationml/2006/main">
  <p:tag name="REFSHAPE" val="317849252"/>
</p:tagLst>
</file>

<file path=ppt/tags/tag68.xml><?xml version="1.0" encoding="utf-8"?>
<p:tagLst xmlns:p="http://schemas.openxmlformats.org/presentationml/2006/main">
  <p:tag name="KSO_WM_BEAUTIFY_FLAG" val="#wm#"/>
  <p:tag name="KSO_WM_SLIDE_ID" val="custom20203888_1"/>
  <p:tag name="KSO_WM_SLIDE_INDEX" val="1"/>
  <p:tag name="KSO_WM_SLIDE_ITEM_CNT" val="0"/>
  <p:tag name="KSO_WM_SLIDE_LAYOUT" val="a_b"/>
  <p:tag name="KSO_WM_SLIDE_LAYOUT_CNT" val="1_1"/>
  <p:tag name="KSO_WM_SLIDE_MODEL_TYPE" val="cover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0"/>
  <p:tag name="KSO_WM_TEMPLATE_SUBCATEGORY" val="0"/>
  <p:tag name="KSO_WM_TEMPLATE_THUMBS_INDEX" val="1、4、5、8、11、12、14、16、17、18、19、20、21、22、23、24、25、26、27、2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3888"/>
</p:tagLst>
</file>

<file path=ppt/tags/tag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3888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3888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388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3888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3888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3888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3888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388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388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3888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3888"/>
</p:tagLst>
</file>

<file path=ppt/tags/tag8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810759e5-9235-4adb-8ac7-d2d1ceba65cd"/>
  <p:tag name="COMMONDATA" val="eyJoZGlkIjoiNTEwZDYwYjA4ODUyYzA2MmI0M2EzZjhhMWY0NWI4YWEifQ==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heme/theme1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1482</Words>
  <Application>WPS 演示</Application>
  <PresentationFormat>全屏显示(4:3)</PresentationFormat>
  <Paragraphs>109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68</vt:i4>
      </vt:variant>
      <vt:variant>
        <vt:lpstr>幻灯片标题</vt:lpstr>
      </vt:variant>
      <vt:variant>
        <vt:i4>13</vt:i4>
      </vt:variant>
    </vt:vector>
  </HeadingPairs>
  <TitlesOfParts>
    <vt:vector size="93" baseType="lpstr">
      <vt:lpstr>Arial</vt:lpstr>
      <vt:lpstr>宋体</vt:lpstr>
      <vt:lpstr>Wingdings</vt:lpstr>
      <vt:lpstr>幼圆</vt:lpstr>
      <vt:lpstr>汉仪乐喵体W</vt:lpstr>
      <vt:lpstr>微软雅黑</vt:lpstr>
      <vt:lpstr>Wingdings</vt:lpstr>
      <vt:lpstr>Arial</vt:lpstr>
      <vt:lpstr>Arial Unicode MS</vt:lpstr>
      <vt:lpstr>Calibri</vt:lpstr>
      <vt:lpstr>第一PPT模板网-WWW.1PPT.COM </vt:lpstr>
      <vt:lpstr>第一PPT模板网-WWW.1PPT.COM​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Equations</vt:lpstr>
      <vt:lpstr>Equation.KSEE3</vt:lpstr>
      <vt:lpstr>Equations</vt:lpstr>
      <vt:lpstr>Equations</vt:lpstr>
      <vt:lpstr>Equations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Equations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Equations</vt:lpstr>
      <vt:lpstr>Equations</vt:lpstr>
      <vt:lpstr>Equation.KSEE3</vt:lpstr>
      <vt:lpstr>Equations</vt:lpstr>
      <vt:lpstr>Equation.KSEE3</vt:lpstr>
      <vt:lpstr>Equation.KSEE3</vt:lpstr>
      <vt:lpstr>Equation.KSEE3</vt:lpstr>
      <vt:lpstr>Equations</vt:lpstr>
      <vt:lpstr>Equations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Equations</vt:lpstr>
      <vt:lpstr>Equations</vt:lpstr>
      <vt:lpstr>Equations</vt:lpstr>
      <vt:lpstr>Equations</vt:lpstr>
      <vt:lpstr>Equations</vt:lpstr>
      <vt:lpstr>Equation.KSEE3</vt:lpstr>
      <vt:lpstr>Equation.KSEE3</vt:lpstr>
      <vt:lpstr>Equation.KSEE3</vt:lpstr>
      <vt:lpstr>Equation.KSEE3</vt:lpstr>
      <vt:lpstr>Equations</vt:lpstr>
      <vt:lpstr>Equations</vt:lpstr>
      <vt:lpstr>Equations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Equations</vt:lpstr>
      <vt:lpstr>分数和小数的互化</vt:lpstr>
      <vt:lpstr>一、小数化成分数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 分数化小数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2021-03-24T11:35:00Z</cp:lastPrinted>
  <dcterms:created xsi:type="dcterms:W3CDTF">2021-03-24T11:35:00Z</dcterms:created>
  <dcterms:modified xsi:type="dcterms:W3CDTF">2023-02-10T05:15:58Z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C0B64DE54A4F48E59A86B69BB20235CE</vt:lpwstr>
  </property>
  <property fmtid="{D5CDD505-2E9C-101B-9397-08002B2CF9AE}" pid="7" name="KSOProductBuildVer">
    <vt:lpwstr>2052-11.1.0.13703</vt:lpwstr>
  </property>
</Properties>
</file>