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361" r:id="rId3"/>
    <p:sldId id="367" r:id="rId5"/>
    <p:sldId id="384" r:id="rId6"/>
    <p:sldId id="399" r:id="rId7"/>
    <p:sldId id="400" r:id="rId8"/>
    <p:sldId id="405" r:id="rId9"/>
    <p:sldId id="406" r:id="rId10"/>
    <p:sldId id="408" r:id="rId11"/>
    <p:sldId id="409" r:id="rId12"/>
    <p:sldId id="411" r:id="rId13"/>
    <p:sldId id="370" r:id="rId14"/>
    <p:sldId id="360" r:id="rId15"/>
  </p:sldIdLst>
  <p:sldSz cx="12192000" cy="6858000"/>
  <p:notesSz cx="6858000" cy="9144000"/>
  <p:custDataLst>
    <p:tags r:id="rId2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思源黑体 CN Regular" charset="0"/>
        <a:cs typeface="思源黑体 CN Regular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BC0F"/>
    <a:srgbClr val="F0D83C"/>
    <a:srgbClr val="F19D13"/>
    <a:srgbClr val="74AD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0" autoAdjust="0"/>
    <p:restoredTop sz="96271" autoAdjust="0"/>
  </p:normalViewPr>
  <p:slideViewPr>
    <p:cSldViewPr snapToGrid="0" snapToObjects="1">
      <p:cViewPr>
        <p:scale>
          <a:sx n="110" d="100"/>
          <a:sy n="110" d="100"/>
        </p:scale>
        <p:origin x="-72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200" d="100"/>
        <a:sy n="2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465A1DE-48CF-4F10-A19D-7EB4ED10E74A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A6CEC2D1-5557-4F89-BC8A-D4B3CCDB71A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018637-AAAA-41E0-8912-D1748771B0BC}" type="datetime1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392C12EF-07DB-4AD2-81FC-AB5613F60AB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1664435-8AE8-401D-9EE5-4D4A311D36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27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27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DE3A1F6-C5B7-4DEA-AB75-AFDFEA8F462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48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48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8F48847-464A-4721-A5F7-717461A373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197205-9ADB-4EE9-B529-37DAE3B09F49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63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1754983-BC57-4688-8DD1-A8586F361E37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972D51C-02D3-4F40-842C-90B4557B157A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25CAF7E-6FCA-45A5-8915-6C4F21C4381B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442DD70-561D-4B3F-BD06-8DC5AA441728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B51F96D-01F0-45B4-86D0-26552AC64483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30E3641-CAD1-4057-B194-7690BEC838A4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86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A913CDF-5E0A-4789-81F7-A66A63F5F97C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03200" y="190500"/>
            <a:ext cx="11772900" cy="6464300"/>
          </a:xfrm>
          <a:prstGeom prst="roundRect">
            <a:avLst>
              <a:gd name="adj" fmla="val 62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5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1176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300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思源黑体 CN Bold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  <a:ea typeface="思源黑体 CN Bold" charset="0"/>
          <a:cs typeface="思源黑体 CN Bold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思源黑体 CN Regular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思源黑体 CN Regular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思源黑体 CN Regular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思源黑体 CN Regular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思源黑体 CN Regular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tags" Target="../tags/tag2.xml"/><Relationship Id="rId2" Type="http://schemas.openxmlformats.org/officeDocument/2006/relationships/image" Target="../media/image14.png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8.jpeg"/><Relationship Id="rId2" Type="http://schemas.openxmlformats.org/officeDocument/2006/relationships/image" Target="../media/image10.tiff"/><Relationship Id="rId1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audio1.wav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09999" y="3481227"/>
            <a:ext cx="51267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人教版五年级下册 第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90699" y="1070013"/>
            <a:ext cx="90979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9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 转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" name="组合 153"/>
          <p:cNvGrpSpPr/>
          <p:nvPr/>
        </p:nvGrpSpPr>
        <p:grpSpPr bwMode="auto">
          <a:xfrm rot="-840000">
            <a:off x="1689100" y="3051175"/>
            <a:ext cx="1055688" cy="560388"/>
            <a:chOff x="138113" y="5329238"/>
            <a:chExt cx="1160462" cy="798513"/>
          </a:xfrm>
        </p:grpSpPr>
        <p:sp>
          <p:nvSpPr>
            <p:cNvPr id="9221" name="Freeform 154"/>
            <p:cNvSpPr>
              <a:spLocks noChangeArrowheads="1"/>
            </p:cNvSpPr>
            <p:nvPr/>
          </p:nvSpPr>
          <p:spPr bwMode="auto">
            <a:xfrm>
              <a:off x="525463" y="5362575"/>
              <a:ext cx="739775" cy="715963"/>
            </a:xfrm>
            <a:custGeom>
              <a:avLst/>
              <a:gdLst>
                <a:gd name="T0" fmla="*/ 0 w 466"/>
                <a:gd name="T1" fmla="*/ 451 h 451"/>
                <a:gd name="T2" fmla="*/ 466 w 466"/>
                <a:gd name="T3" fmla="*/ 0 h 451"/>
                <a:gd name="T4" fmla="*/ 35 w 466"/>
                <a:gd name="T5" fmla="*/ 286 h 451"/>
                <a:gd name="T6" fmla="*/ 0 w 466"/>
                <a:gd name="T7" fmla="*/ 45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451">
                  <a:moveTo>
                    <a:pt x="0" y="451"/>
                  </a:moveTo>
                  <a:lnTo>
                    <a:pt x="466" y="0"/>
                  </a:lnTo>
                  <a:lnTo>
                    <a:pt x="35" y="286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ED68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22" name="Freeform 155"/>
            <p:cNvSpPr>
              <a:spLocks noChangeArrowheads="1"/>
            </p:cNvSpPr>
            <p:nvPr/>
          </p:nvSpPr>
          <p:spPr bwMode="auto">
            <a:xfrm>
              <a:off x="595313" y="5335588"/>
              <a:ext cx="703262" cy="792163"/>
            </a:xfrm>
            <a:custGeom>
              <a:avLst/>
              <a:gdLst>
                <a:gd name="T0" fmla="*/ 208 w 211"/>
                <a:gd name="T1" fmla="*/ 0 h 237"/>
                <a:gd name="T2" fmla="*/ 208 w 211"/>
                <a:gd name="T3" fmla="*/ 0 h 237"/>
                <a:gd name="T4" fmla="*/ 208 w 211"/>
                <a:gd name="T5" fmla="*/ 0 h 237"/>
                <a:gd name="T6" fmla="*/ 208 w 211"/>
                <a:gd name="T7" fmla="*/ 0 h 237"/>
                <a:gd name="T8" fmla="*/ 208 w 211"/>
                <a:gd name="T9" fmla="*/ 0 h 237"/>
                <a:gd name="T10" fmla="*/ 0 w 211"/>
                <a:gd name="T11" fmla="*/ 157 h 237"/>
                <a:gd name="T12" fmla="*/ 110 w 211"/>
                <a:gd name="T13" fmla="*/ 236 h 237"/>
                <a:gd name="T14" fmla="*/ 114 w 211"/>
                <a:gd name="T15" fmla="*/ 235 h 237"/>
                <a:gd name="T16" fmla="*/ 208 w 211"/>
                <a:gd name="T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37">
                  <a:moveTo>
                    <a:pt x="208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93" y="78"/>
                    <a:pt x="0" y="157"/>
                    <a:pt x="0" y="157"/>
                  </a:cubicBezTo>
                  <a:cubicBezTo>
                    <a:pt x="110" y="236"/>
                    <a:pt x="110" y="236"/>
                    <a:pt x="110" y="236"/>
                  </a:cubicBezTo>
                  <a:cubicBezTo>
                    <a:pt x="112" y="237"/>
                    <a:pt x="113" y="237"/>
                    <a:pt x="114" y="235"/>
                  </a:cubicBezTo>
                  <a:cubicBezTo>
                    <a:pt x="114" y="235"/>
                    <a:pt x="211" y="2"/>
                    <a:pt x="208" y="0"/>
                  </a:cubicBezTo>
                  <a:close/>
                </a:path>
              </a:pathLst>
            </a:custGeom>
            <a:solidFill>
              <a:srgbClr val="4ED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23" name="Freeform 156"/>
            <p:cNvSpPr>
              <a:spLocks noChangeArrowheads="1"/>
            </p:cNvSpPr>
            <p:nvPr/>
          </p:nvSpPr>
          <p:spPr bwMode="auto">
            <a:xfrm>
              <a:off x="138113" y="5329238"/>
              <a:ext cx="1150937" cy="431800"/>
            </a:xfrm>
            <a:custGeom>
              <a:avLst/>
              <a:gdLst>
                <a:gd name="T0" fmla="*/ 345 w 345"/>
                <a:gd name="T1" fmla="*/ 2 h 129"/>
                <a:gd name="T2" fmla="*/ 345 w 345"/>
                <a:gd name="T3" fmla="*/ 2 h 129"/>
                <a:gd name="T4" fmla="*/ 345 w 345"/>
                <a:gd name="T5" fmla="*/ 2 h 129"/>
                <a:gd name="T6" fmla="*/ 345 w 345"/>
                <a:gd name="T7" fmla="*/ 2 h 129"/>
                <a:gd name="T8" fmla="*/ 345 w 345"/>
                <a:gd name="T9" fmla="*/ 2 h 129"/>
                <a:gd name="T10" fmla="*/ 345 w 345"/>
                <a:gd name="T11" fmla="*/ 2 h 129"/>
                <a:gd name="T12" fmla="*/ 3 w 345"/>
                <a:gd name="T13" fmla="*/ 101 h 129"/>
                <a:gd name="T14" fmla="*/ 2 w 345"/>
                <a:gd name="T15" fmla="*/ 103 h 129"/>
                <a:gd name="T16" fmla="*/ 81 w 345"/>
                <a:gd name="T17" fmla="*/ 123 h 129"/>
                <a:gd name="T18" fmla="*/ 91 w 345"/>
                <a:gd name="T19" fmla="*/ 129 h 129"/>
                <a:gd name="T20" fmla="*/ 345 w 345"/>
                <a:gd name="T21" fmla="*/ 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29">
                  <a:moveTo>
                    <a:pt x="345" y="2"/>
                  </a:move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5" y="2"/>
                    <a:pt x="345" y="2"/>
                    <a:pt x="345" y="2"/>
                  </a:cubicBezTo>
                  <a:cubicBezTo>
                    <a:pt x="343" y="0"/>
                    <a:pt x="3" y="101"/>
                    <a:pt x="3" y="101"/>
                  </a:cubicBezTo>
                  <a:cubicBezTo>
                    <a:pt x="1" y="101"/>
                    <a:pt x="0" y="103"/>
                    <a:pt x="2" y="10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91" y="129"/>
                    <a:pt x="91" y="129"/>
                    <a:pt x="91" y="129"/>
                  </a:cubicBezTo>
                  <a:lnTo>
                    <a:pt x="345" y="2"/>
                  </a:lnTo>
                  <a:close/>
                </a:path>
              </a:pathLst>
            </a:custGeom>
            <a:solidFill>
              <a:srgbClr val="3BBF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9224" name="Freeform 157"/>
            <p:cNvSpPr>
              <a:spLocks noChangeArrowheads="1"/>
            </p:cNvSpPr>
            <p:nvPr/>
          </p:nvSpPr>
          <p:spPr bwMode="auto">
            <a:xfrm>
              <a:off x="407988" y="5335588"/>
              <a:ext cx="881062" cy="742950"/>
            </a:xfrm>
            <a:custGeom>
              <a:avLst/>
              <a:gdLst>
                <a:gd name="T0" fmla="*/ 0 w 555"/>
                <a:gd name="T1" fmla="*/ 255 h 468"/>
                <a:gd name="T2" fmla="*/ 74 w 555"/>
                <a:gd name="T3" fmla="*/ 468 h 468"/>
                <a:gd name="T4" fmla="*/ 118 w 555"/>
                <a:gd name="T5" fmla="*/ 333 h 468"/>
                <a:gd name="T6" fmla="*/ 555 w 555"/>
                <a:gd name="T7" fmla="*/ 0 h 468"/>
                <a:gd name="T8" fmla="*/ 0 w 555"/>
                <a:gd name="T9" fmla="*/ 255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5" h="468">
                  <a:moveTo>
                    <a:pt x="0" y="255"/>
                  </a:moveTo>
                  <a:lnTo>
                    <a:pt x="74" y="468"/>
                  </a:lnTo>
                  <a:lnTo>
                    <a:pt x="118" y="333"/>
                  </a:lnTo>
                  <a:lnTo>
                    <a:pt x="555" y="0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2AB0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>
                <a:ea typeface="宋体" panose="02010600030101010101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2540000" y="2740025"/>
            <a:ext cx="731043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29479 -0.019444 L 0.616250 -0.026852 " pathEditMode="relative" rAng="0" ptsTypes="">
                                      <p:cBhvr>
                                        <p:cTn id="13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7" descr="u5jx01_1002_2345看图王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3338" y="1196975"/>
            <a:ext cx="2617787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18" descr="u5jx01_1003_2345看图王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424738" y="1196975"/>
            <a:ext cx="23399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8"/>
          <p:cNvSpPr txBox="1">
            <a:spLocks noChangeArrowheads="1"/>
          </p:cNvSpPr>
          <p:nvPr/>
        </p:nvSpPr>
        <p:spPr bwMode="auto">
          <a:xfrm>
            <a:off x="1344613" y="4562475"/>
            <a:ext cx="4510087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钟摆绕点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）时针旋转不超过</a:t>
            </a:r>
            <a:r>
              <a:rPr lang="zh-CN" altLang="en-US" sz="3600" b="1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10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Text Box 13"/>
          <p:cNvSpPr txBox="1">
            <a:spLocks noChangeArrowheads="1"/>
          </p:cNvSpPr>
          <p:nvPr/>
        </p:nvSpPr>
        <p:spPr bwMode="auto">
          <a:xfrm>
            <a:off x="6324600" y="4637088"/>
            <a:ext cx="4949825" cy="142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钟摆绕点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   ）</a:t>
            </a:r>
            <a:endParaRPr lang="en-US" altLang="zh-CN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时针旋转不超过</a:t>
            </a:r>
            <a:r>
              <a:rPr lang="zh-CN" altLang="en-US" sz="3600" b="1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000000"/>
                </a:solidFill>
                <a:ea typeface="宋体" panose="02010600030101010101" pitchFamily="2" charset="-122"/>
              </a:rPr>
              <a:t>10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4186238" y="4567238"/>
            <a:ext cx="660400" cy="7556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9120188" y="4616450"/>
            <a:ext cx="6413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7" name="文本框 1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sp>
        <p:nvSpPr>
          <p:cNvPr id="30728" name="文本框 2"/>
          <p:cNvSpPr txBox="1">
            <a:spLocks noChangeArrowheads="1"/>
          </p:cNvSpPr>
          <p:nvPr/>
        </p:nvSpPr>
        <p:spPr bwMode="auto">
          <a:xfrm>
            <a:off x="1084263" y="1116013"/>
            <a:ext cx="1846262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ea typeface="宋体" panose="02010600030101010101" pitchFamily="2" charset="-122"/>
              </a:rPr>
              <a:t>2. </a:t>
            </a:r>
            <a:r>
              <a:rPr lang="zh-CN" altLang="en-US" sz="3200">
                <a:ea typeface="宋体" panose="02010600030101010101" pitchFamily="2" charset="-122"/>
              </a:rPr>
              <a:t>填空。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4627563" y="292100"/>
            <a:ext cx="24876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44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我的收获</a:t>
            </a:r>
            <a:endParaRPr lang="zh-CN" altLang="en-US" sz="44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sp>
        <p:nvSpPr>
          <p:cNvPr id="3" name="Line 11"/>
          <p:cNvSpPr>
            <a:spLocks noChangeShapeType="1"/>
          </p:cNvSpPr>
          <p:nvPr/>
        </p:nvSpPr>
        <p:spPr bwMode="auto">
          <a:xfrm rot="7860000" flipH="1" flipV="1">
            <a:off x="4156870" y="2621756"/>
            <a:ext cx="1579562" cy="352425"/>
          </a:xfrm>
          <a:prstGeom prst="line">
            <a:avLst/>
          </a:prstGeom>
          <a:noFill/>
          <a:ln w="12700">
            <a:solidFill>
              <a:srgbClr val="A6A6A6"/>
            </a:solidFill>
            <a:prstDash val="sysDash"/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3"/>
          <p:cNvSpPr>
            <a:spLocks noChangeShapeType="1"/>
          </p:cNvSpPr>
          <p:nvPr/>
        </p:nvSpPr>
        <p:spPr bwMode="auto">
          <a:xfrm rot="10800000" flipH="1" flipV="1">
            <a:off x="4418013" y="3170238"/>
            <a:ext cx="1360487" cy="792162"/>
          </a:xfrm>
          <a:prstGeom prst="line">
            <a:avLst/>
          </a:prstGeom>
          <a:noFill/>
          <a:ln w="12700">
            <a:solidFill>
              <a:srgbClr val="A6A6A6"/>
            </a:solidFill>
            <a:prstDash val="sysDash"/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椭圆 80"/>
          <p:cNvSpPr/>
          <p:nvPr/>
        </p:nvSpPr>
        <p:spPr bwMode="auto">
          <a:xfrm>
            <a:off x="5692775" y="1612900"/>
            <a:ext cx="1422400" cy="1001713"/>
          </a:xfrm>
          <a:prstGeom prst="ellipse">
            <a:avLst/>
          </a:prstGeom>
          <a:solidFill>
            <a:srgbClr val="74ADB6"/>
          </a:soli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200">
                <a:solidFill>
                  <a:schemeClr val="bg1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含义</a:t>
            </a:r>
            <a:endParaRPr lang="zh-CN" altLang="en-US" sz="3200">
              <a:solidFill>
                <a:schemeClr val="bg1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8" name="椭圆 80"/>
          <p:cNvSpPr/>
          <p:nvPr/>
        </p:nvSpPr>
        <p:spPr bwMode="auto">
          <a:xfrm>
            <a:off x="5778500" y="3649663"/>
            <a:ext cx="2047875" cy="1214437"/>
          </a:xfrm>
          <a:prstGeom prst="ellipse">
            <a:avLst/>
          </a:prstGeom>
          <a:solidFill>
            <a:srgbClr val="74ADB6"/>
          </a:solidFill>
          <a:ln w="25400" cap="flat" cmpd="sng" algn="ctr">
            <a:noFill/>
            <a:prstDash val="solid"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zh-CN" altLang="en-US" sz="3200">
                <a:solidFill>
                  <a:schemeClr val="bg1"/>
                </a:solidFill>
                <a:ea typeface="宋体" panose="02010600030101010101" pitchFamily="2" charset="-122"/>
                <a:sym typeface="Arial" panose="020B0604020202020204" pitchFamily="34" charset="0"/>
              </a:rPr>
              <a:t>三要素</a:t>
            </a:r>
            <a:endParaRPr lang="zh-CN" altLang="en-US" sz="3200">
              <a:solidFill>
                <a:schemeClr val="bg1"/>
              </a:solidFill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1750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7513" y="508000"/>
            <a:ext cx="4133850" cy="584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1" name="文本框 17"/>
          <p:cNvSpPr txBox="1">
            <a:spLocks noChangeArrowheads="1"/>
          </p:cNvSpPr>
          <p:nvPr/>
        </p:nvSpPr>
        <p:spPr bwMode="auto">
          <a:xfrm>
            <a:off x="1554163" y="2760663"/>
            <a:ext cx="1858962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0070C0"/>
                </a:solidFill>
                <a:ea typeface="宋体" panose="02010600030101010101" pitchFamily="2" charset="-122"/>
              </a:rPr>
              <a:t>旋转</a:t>
            </a:r>
            <a:endParaRPr lang="zh-CN" altLang="en-US" sz="6600">
              <a:solidFill>
                <a:srgbClr val="0070C0"/>
              </a:solidFill>
              <a:ea typeface="宋体" panose="02010600030101010101" pitchFamily="2" charset="-122"/>
            </a:endParaRPr>
          </a:p>
        </p:txBody>
      </p:sp>
      <p:sp>
        <p:nvSpPr>
          <p:cNvPr id="19" name="Line 11"/>
          <p:cNvSpPr>
            <a:spLocks noChangeShapeType="1"/>
          </p:cNvSpPr>
          <p:nvPr/>
        </p:nvSpPr>
        <p:spPr bwMode="auto">
          <a:xfrm rot="7260000" flipH="1" flipV="1">
            <a:off x="7743032" y="3507581"/>
            <a:ext cx="1282700" cy="531813"/>
          </a:xfrm>
          <a:prstGeom prst="line">
            <a:avLst/>
          </a:prstGeom>
          <a:noFill/>
          <a:ln w="12700">
            <a:solidFill>
              <a:srgbClr val="A6A6A6"/>
            </a:solidFill>
            <a:prstDash val="sysDash"/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rot="14100000" flipH="1">
            <a:off x="7804151" y="4400550"/>
            <a:ext cx="1200150" cy="568325"/>
          </a:xfrm>
          <a:prstGeom prst="line">
            <a:avLst/>
          </a:prstGeom>
          <a:noFill/>
          <a:ln w="12700">
            <a:solidFill>
              <a:srgbClr val="A6A6A6"/>
            </a:solidFill>
            <a:prstDash val="sysDash"/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3"/>
          <p:cNvSpPr>
            <a:spLocks noChangeShapeType="1"/>
          </p:cNvSpPr>
          <p:nvPr/>
        </p:nvSpPr>
        <p:spPr bwMode="auto">
          <a:xfrm rot="10800000" flipH="1">
            <a:off x="7827963" y="4246563"/>
            <a:ext cx="1114425" cy="1587"/>
          </a:xfrm>
          <a:prstGeom prst="line">
            <a:avLst/>
          </a:prstGeom>
          <a:noFill/>
          <a:ln w="12700">
            <a:solidFill>
              <a:srgbClr val="A6A6A6"/>
            </a:solidFill>
            <a:prstDash val="sysDash"/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8982075" y="2614613"/>
            <a:ext cx="2546350" cy="819150"/>
            <a:chOff x="14478" y="3570"/>
            <a:chExt cx="3935" cy="1290"/>
          </a:xfrm>
        </p:grpSpPr>
        <p:sp>
          <p:nvSpPr>
            <p:cNvPr id="24" name="矩形: 圆角 21"/>
            <p:cNvSpPr/>
            <p:nvPr/>
          </p:nvSpPr>
          <p:spPr>
            <a:xfrm>
              <a:off x="14478" y="3570"/>
              <a:ext cx="3935" cy="1290"/>
            </a:xfrm>
            <a:prstGeom prst="roundRect">
              <a:avLst>
                <a:gd name="adj" fmla="val 50000"/>
              </a:avLst>
            </a:prstGeom>
            <a:solidFill>
              <a:srgbClr val="74AD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5036" y="3756"/>
              <a:ext cx="3088" cy="919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defRPr/>
              </a:pPr>
              <a:r>
                <a:rPr lang="zh-CN" altLang="en-US" sz="3200" spc="300" noProof="1">
                  <a:solidFill>
                    <a:schemeClr val="bg1"/>
                  </a:solidFill>
                  <a:latin typeface="思源黑体 CN Normal" pitchFamily="34" charset="-122"/>
                  <a:ea typeface="思源黑体 CN Normal" pitchFamily="34" charset="-122"/>
                  <a:cs typeface="+mn-cs"/>
                  <a:sym typeface="思源黑体 CN Normal" pitchFamily="34" charset="-122"/>
                </a:rPr>
                <a:t>旋转中心</a:t>
              </a:r>
              <a:endParaRPr lang="zh-CN" altLang="en-US" sz="3200" spc="300" noProof="1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8988425" y="3675063"/>
            <a:ext cx="2538413" cy="819150"/>
            <a:chOff x="14737" y="5882"/>
            <a:chExt cx="3935" cy="1290"/>
          </a:xfrm>
        </p:grpSpPr>
        <p:sp>
          <p:nvSpPr>
            <p:cNvPr id="31" name="矩形: 圆角 21"/>
            <p:cNvSpPr/>
            <p:nvPr/>
          </p:nvSpPr>
          <p:spPr>
            <a:xfrm>
              <a:off x="14737" y="5882"/>
              <a:ext cx="3935" cy="1290"/>
            </a:xfrm>
            <a:prstGeom prst="roundRect">
              <a:avLst>
                <a:gd name="adj" fmla="val 50000"/>
              </a:avLst>
            </a:prstGeom>
            <a:solidFill>
              <a:srgbClr val="74AD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222" y="6163"/>
              <a:ext cx="3088" cy="919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defRPr/>
              </a:pPr>
              <a:r>
                <a:rPr lang="zh-CN" altLang="en-US" sz="3200" spc="300" noProof="1">
                  <a:solidFill>
                    <a:schemeClr val="bg1"/>
                  </a:solidFill>
                  <a:latin typeface="思源黑体 CN Normal" pitchFamily="34" charset="-122"/>
                  <a:ea typeface="思源黑体 CN Normal" pitchFamily="34" charset="-122"/>
                  <a:cs typeface="+mn-cs"/>
                  <a:sym typeface="思源黑体 CN Normal" pitchFamily="34" charset="-122"/>
                </a:rPr>
                <a:t>旋转方向</a:t>
              </a:r>
              <a:endParaRPr lang="zh-CN" altLang="en-US" sz="3200" spc="300" noProof="1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 bwMode="auto">
          <a:xfrm>
            <a:off x="9028113" y="4686300"/>
            <a:ext cx="2497137" cy="819150"/>
            <a:chOff x="14678" y="8149"/>
            <a:chExt cx="3934" cy="1290"/>
          </a:xfrm>
        </p:grpSpPr>
        <p:sp>
          <p:nvSpPr>
            <p:cNvPr id="33" name="矩形: 圆角 21"/>
            <p:cNvSpPr/>
            <p:nvPr/>
          </p:nvSpPr>
          <p:spPr>
            <a:xfrm>
              <a:off x="14678" y="8149"/>
              <a:ext cx="3934" cy="1290"/>
            </a:xfrm>
            <a:prstGeom prst="roundRect">
              <a:avLst>
                <a:gd name="adj" fmla="val 50000"/>
              </a:avLst>
            </a:prstGeom>
            <a:solidFill>
              <a:srgbClr val="74AD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163" y="8430"/>
              <a:ext cx="3088" cy="919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auto">
                <a:defRPr/>
              </a:pPr>
              <a:r>
                <a:rPr lang="zh-CN" altLang="en-US" sz="3200" spc="300" noProof="1">
                  <a:solidFill>
                    <a:schemeClr val="bg1"/>
                  </a:solidFill>
                  <a:latin typeface="思源黑体 CN Normal" pitchFamily="34" charset="-122"/>
                  <a:ea typeface="思源黑体 CN Normal" pitchFamily="34" charset="-122"/>
                  <a:cs typeface="+mn-cs"/>
                  <a:sym typeface="思源黑体 CN Normal" pitchFamily="34" charset="-122"/>
                </a:rPr>
                <a:t>旋转角度</a:t>
              </a:r>
              <a:endParaRPr lang="zh-CN" altLang="en-US" sz="3200" spc="300" noProof="1">
                <a:solidFill>
                  <a:schemeClr val="bg1"/>
                </a:solidFill>
                <a:latin typeface="思源黑体 CN Normal" pitchFamily="34" charset="-122"/>
                <a:ea typeface="思源黑体 CN Normal" pitchFamily="34" charset="-122"/>
                <a:sym typeface="思源黑体 CN Normal" pitchFamily="34" charset="-122"/>
              </a:endParaRPr>
            </a:p>
          </p:txBody>
        </p:sp>
      </p:grpSp>
      <p:sp>
        <p:nvSpPr>
          <p:cNvPr id="31764" name="文本框 5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bldLvl="0" animBg="1"/>
      <p:bldP spid="8" grpId="0" bldLvl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文本框 143361"/>
          <p:cNvSpPr txBox="1">
            <a:spLocks noChangeArrowheads="1"/>
          </p:cNvSpPr>
          <p:nvPr/>
        </p:nvSpPr>
        <p:spPr bwMode="auto">
          <a:xfrm>
            <a:off x="1320800" y="2916238"/>
            <a:ext cx="104155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 err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在我们的生活中，美妙的旋转无处不在，就让我们带着收获，走进生活，去发现生活中更有趣的旋转现象吧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!</a:t>
            </a:r>
            <a:endParaRPr lang="en-US" altLang="zh-CN" sz="36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2536" name="图片 22535" descr="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83338" y="4162425"/>
            <a:ext cx="906462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73125" y="1554163"/>
            <a:ext cx="4406900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文本框 3"/>
          <p:cNvSpPr txBox="1">
            <a:spLocks noChangeArrowheads="1"/>
          </p:cNvSpPr>
          <p:nvPr/>
        </p:nvSpPr>
        <p:spPr bwMode="auto">
          <a:xfrm>
            <a:off x="2147888" y="3284538"/>
            <a:ext cx="1858962" cy="110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74ADB6"/>
                </a:solidFill>
                <a:latin typeface="Arial Black" panose="020B0A04020102020204" pitchFamily="34" charset="0"/>
                <a:ea typeface="宋体" panose="02010600030101010101" pitchFamily="2" charset="-122"/>
              </a:rPr>
              <a:t>旋转</a:t>
            </a:r>
            <a:endParaRPr lang="zh-CN" altLang="en-US" sz="6600">
              <a:solidFill>
                <a:srgbClr val="74ADB6"/>
              </a:solidFill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5791200" y="1508125"/>
            <a:ext cx="4781550" cy="1322388"/>
            <a:chOff x="3709156" y="1864015"/>
            <a:chExt cx="4781346" cy="778464"/>
          </a:xfrm>
        </p:grpSpPr>
        <p:sp>
          <p:nvSpPr>
            <p:cNvPr id="13317" name="矩形 94"/>
            <p:cNvSpPr>
              <a:spLocks noChangeArrowheads="1"/>
            </p:cNvSpPr>
            <p:nvPr/>
          </p:nvSpPr>
          <p:spPr bwMode="auto">
            <a:xfrm>
              <a:off x="3760582" y="1864015"/>
              <a:ext cx="4456918" cy="379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74ADB6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sym typeface="思源黑体 CN Regular" charset="0"/>
                </a:rPr>
                <a:t>01</a:t>
              </a:r>
              <a:endParaRPr lang="en-US" altLang="zh-CN" sz="3600" b="1">
                <a:solidFill>
                  <a:srgbClr val="74ADB6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思源黑体 CN Regular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3709156" y="2263060"/>
              <a:ext cx="4781346" cy="3794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noProof="1" smtClean="0">
                  <a:solidFill>
                    <a:srgbClr val="74ADB6"/>
                  </a:solidFill>
                  <a:latin typeface="+mj-lt"/>
                  <a:ea typeface="微软雅黑" panose="020B0503020204020204" pitchFamily="34" charset="-122"/>
                  <a:cs typeface="+mn-cs"/>
                  <a:sym typeface="+mn-lt"/>
                </a:rPr>
                <a:t>旋转的含义</a:t>
              </a:r>
              <a:endParaRPr lang="en-US" altLang="zh-CN" sz="3600" noProof="1">
                <a:solidFill>
                  <a:srgbClr val="74ADB6"/>
                </a:solidFill>
                <a:latin typeface="+mj-lt"/>
                <a:ea typeface="微软雅黑" panose="020B0503020204020204" pitchFamily="34" charset="-122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842000" y="3527425"/>
            <a:ext cx="4300538" cy="1381125"/>
            <a:chOff x="3709156" y="1864015"/>
            <a:chExt cx="4613256" cy="748655"/>
          </a:xfrm>
        </p:grpSpPr>
        <p:sp>
          <p:nvSpPr>
            <p:cNvPr id="13320" name="矩形 17"/>
            <p:cNvSpPr>
              <a:spLocks noChangeArrowheads="1"/>
            </p:cNvSpPr>
            <p:nvPr/>
          </p:nvSpPr>
          <p:spPr bwMode="auto">
            <a:xfrm>
              <a:off x="3760582" y="1864015"/>
              <a:ext cx="4456918" cy="349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74ADB6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sym typeface="思源黑体 CN Regular" charset="0"/>
                </a:rPr>
                <a:t>02</a:t>
              </a:r>
              <a:endParaRPr lang="en-US" altLang="zh-CN" sz="3600">
                <a:solidFill>
                  <a:srgbClr val="74ADB6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21" name="矩形 18"/>
            <p:cNvSpPr>
              <a:spLocks noChangeArrowheads="1"/>
            </p:cNvSpPr>
            <p:nvPr/>
          </p:nvSpPr>
          <p:spPr bwMode="auto">
            <a:xfrm>
              <a:off x="3709156" y="2262815"/>
              <a:ext cx="4613256" cy="349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 dirty="0" err="1">
                  <a:solidFill>
                    <a:srgbClr val="74ADB6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明确旋转的三要素</a:t>
              </a:r>
              <a:endParaRPr lang="en-US" altLang="zh-CN" sz="3600" dirty="0">
                <a:solidFill>
                  <a:srgbClr val="74ADB6"/>
                </a:solidFill>
                <a:latin typeface="Arial Black" panose="020B0A040201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7" name="图片 90" descr="timg6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56000" y="1052513"/>
            <a:ext cx="344963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91" descr="u=1701943680,1814822958&amp;fm=26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025" y="1006475"/>
            <a:ext cx="2782888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5275263" y="1006475"/>
            <a:ext cx="11112" cy="2317750"/>
          </a:xfrm>
          <a:prstGeom prst="line">
            <a:avLst/>
          </a:prstGeom>
          <a:ln w="5715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995488" y="2333625"/>
            <a:ext cx="182562" cy="176213"/>
          </a:xfrm>
          <a:prstGeom prst="ellipse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5377" name="文本框 12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95420" y="402590"/>
            <a:ext cx="7808595" cy="52197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defRPr/>
            </a:pPr>
            <a:r>
              <a:rPr lang="zh-CN" altLang="en-US" sz="28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物体绕着某个点或某条轴转动的现象叫做旋转。</a:t>
            </a:r>
            <a:endParaRPr lang="zh-CN" altLang="en-US" sz="28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65538" y="292100"/>
            <a:ext cx="41830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Line 13"/>
          <p:cNvSpPr>
            <a:spLocks noChangeShapeType="1"/>
          </p:cNvSpPr>
          <p:nvPr/>
        </p:nvSpPr>
        <p:spPr bwMode="auto">
          <a:xfrm rot="10800000">
            <a:off x="5756275" y="1146175"/>
            <a:ext cx="0" cy="1187450"/>
          </a:xfrm>
          <a:prstGeom prst="line">
            <a:avLst/>
          </a:prstGeom>
          <a:noFill/>
          <a:ln w="57150">
            <a:solidFill>
              <a:srgbClr val="339933"/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Group 6"/>
          <p:cNvGrpSpPr/>
          <p:nvPr/>
        </p:nvGrpSpPr>
        <p:grpSpPr bwMode="auto">
          <a:xfrm>
            <a:off x="5694363" y="1143000"/>
            <a:ext cx="123825" cy="2378075"/>
            <a:chOff x="2835" y="1616"/>
            <a:chExt cx="90" cy="1727"/>
          </a:xfrm>
        </p:grpSpPr>
        <p:sp>
          <p:nvSpPr>
            <p:cNvPr id="17412" name="Line 7"/>
            <p:cNvSpPr>
              <a:spLocks noChangeShapeType="1"/>
            </p:cNvSpPr>
            <p:nvPr/>
          </p:nvSpPr>
          <p:spPr bwMode="auto">
            <a:xfrm rot="10800000">
              <a:off x="2880" y="1616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Line 8"/>
            <p:cNvSpPr>
              <a:spLocks noChangeShapeType="1"/>
            </p:cNvSpPr>
            <p:nvPr/>
          </p:nvSpPr>
          <p:spPr bwMode="auto">
            <a:xfrm rot="10800000">
              <a:off x="2880" y="2481"/>
              <a:ext cx="0" cy="86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4" name="Oval 9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5" name="Text Box 14"/>
          <p:cNvSpPr txBox="1">
            <a:spLocks noChangeArrowheads="1"/>
          </p:cNvSpPr>
          <p:nvPr/>
        </p:nvSpPr>
        <p:spPr bwMode="auto">
          <a:xfrm>
            <a:off x="612775" y="4587875"/>
            <a:ext cx="11320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从“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”到“</a:t>
            </a:r>
            <a:r>
              <a:rPr lang="en-US" altLang="zh-CN" sz="3200" b="1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”，指针</a:t>
            </a:r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绕点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O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按</a:t>
            </a:r>
            <a:r>
              <a:rPr lang="zh-CN" altLang="en-US" sz="32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顺时针方向</a:t>
            </a:r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旋转了</a:t>
            </a:r>
            <a:r>
              <a:rPr lang="en-US" altLang="zh-CN" sz="3200" b="1" dirty="0">
                <a:solidFill>
                  <a:srgbClr val="00B05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30°</a:t>
            </a:r>
            <a:endParaRPr lang="en-US" altLang="zh-CN" sz="3200" b="1" dirty="0">
              <a:solidFill>
                <a:srgbClr val="00B050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17416" name="Text Box 15"/>
          <p:cNvSpPr txBox="1">
            <a:spLocks noChangeArrowheads="1"/>
          </p:cNvSpPr>
          <p:nvPr/>
        </p:nvSpPr>
        <p:spPr bwMode="auto">
          <a:xfrm>
            <a:off x="5281613" y="2519363"/>
            <a:ext cx="1122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8" name="Group 18"/>
          <p:cNvGrpSpPr/>
          <p:nvPr/>
        </p:nvGrpSpPr>
        <p:grpSpPr bwMode="auto">
          <a:xfrm>
            <a:off x="5678488" y="1166813"/>
            <a:ext cx="404812" cy="1243012"/>
            <a:chOff x="2790" y="1695"/>
            <a:chExt cx="232" cy="841"/>
          </a:xfrm>
        </p:grpSpPr>
        <p:sp>
          <p:nvSpPr>
            <p:cNvPr id="17418" name="Oval 17"/>
            <p:cNvSpPr>
              <a:spLocks noChangeArrowheads="1"/>
            </p:cNvSpPr>
            <p:nvPr/>
          </p:nvSpPr>
          <p:spPr bwMode="auto">
            <a:xfrm>
              <a:off x="2790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419" name="Line 16"/>
            <p:cNvSpPr>
              <a:spLocks noChangeShapeType="1"/>
            </p:cNvSpPr>
            <p:nvPr/>
          </p:nvSpPr>
          <p:spPr bwMode="auto">
            <a:xfrm rot="1800000" flipH="1">
              <a:off x="3005" y="1695"/>
              <a:ext cx="17" cy="811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0" name="文本框 2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5688013" y="1528763"/>
            <a:ext cx="693737" cy="1085850"/>
            <a:chOff x="9528" y="3567"/>
            <a:chExt cx="1263" cy="1969"/>
          </a:xfrm>
        </p:grpSpPr>
        <p:sp>
          <p:nvSpPr>
            <p:cNvPr id="6" name="弧形 5"/>
            <p:cNvSpPr/>
            <p:nvPr/>
          </p:nvSpPr>
          <p:spPr>
            <a:xfrm>
              <a:off x="9528" y="4146"/>
              <a:ext cx="645" cy="1390"/>
            </a:xfrm>
            <a:prstGeom prst="arc">
              <a:avLst>
                <a:gd name="adj1" fmla="val 15271825"/>
                <a:gd name="adj2" fmla="val 17392073"/>
              </a:avLst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7423" name="文本框 6"/>
            <p:cNvSpPr txBox="1">
              <a:spLocks noChangeArrowheads="1"/>
            </p:cNvSpPr>
            <p:nvPr/>
          </p:nvSpPr>
          <p:spPr bwMode="auto">
            <a:xfrm>
              <a:off x="9528" y="3567"/>
              <a:ext cx="1263" cy="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ea typeface="楷体_GB2312"/>
                  <a:cs typeface="楷体_GB2312"/>
                  <a:sym typeface="思源黑体 CN Regular" charset="0"/>
                </a:rPr>
                <a:t>30°</a:t>
              </a:r>
              <a:endPara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  <a:sym typeface="思源黑体 CN Regular" charset="0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289425" y="5638800"/>
            <a:ext cx="2019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思源黑体 CN Regular" charset="0"/>
              </a:rPr>
              <a:t>旋转中心</a:t>
            </a:r>
            <a:endParaRPr lang="zh-CN" altLang="en-US" sz="36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思源黑体 CN Regular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743700" y="5638800"/>
            <a:ext cx="2019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  <a:sym typeface="思源黑体 CN Regular" charset="0"/>
              </a:rPr>
              <a:t>旋转方向</a:t>
            </a:r>
            <a:endParaRPr lang="zh-CN" altLang="en-US" sz="36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  <a:sym typeface="思源黑体 CN Regular" charset="0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9097963" y="5638800"/>
            <a:ext cx="2019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  <a:sym typeface="思源黑体 CN Regular" charset="0"/>
              </a:rPr>
              <a:t>旋转角度</a:t>
            </a:r>
            <a:endParaRPr lang="zh-CN" altLang="en-US" sz="3600" b="1" dirty="0">
              <a:solidFill>
                <a:srgbClr val="00B050"/>
              </a:solidFill>
              <a:latin typeface="Calibri" panose="020F0502020204030204" pitchFamily="34" charset="0"/>
              <a:ea typeface="宋体" panose="02010600030101010101" pitchFamily="2" charset="-122"/>
              <a:sym typeface="思源黑体 CN Regular" charset="0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79450" y="5386388"/>
            <a:ext cx="2943225" cy="1060450"/>
          </a:xfrm>
          <a:prstGeom prst="roundRect">
            <a:avLst/>
          </a:prstGeom>
          <a:solidFill>
            <a:srgbClr val="74ADB6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2873" tIns="31437" rIns="62873" bIns="31437" anchor="ctr"/>
          <a:lstStyle/>
          <a:p>
            <a:pPr algn="ctr">
              <a:defRPr/>
            </a:pPr>
            <a:r>
              <a:rPr lang="zh-CN" altLang="en-US" sz="4000" b="1" dirty="0">
                <a:solidFill>
                  <a:srgbClr val="FFFFFF"/>
                </a:solidFill>
                <a:latin typeface="思源黑体 CN Regular" charset="0"/>
                <a:ea typeface="宋体" panose="02010600030101010101" pitchFamily="2" charset="-122"/>
              </a:rPr>
              <a:t>旋转三要素</a:t>
            </a:r>
            <a:endParaRPr lang="zh-CN" altLang="en-US" sz="4000" b="1" dirty="0">
              <a:solidFill>
                <a:srgbClr val="FFFFFF"/>
              </a:solidFill>
              <a:latin typeface="思源黑体 CN Regular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679450" y="5260975"/>
            <a:ext cx="9909175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nimBg="1"/>
      <p:bldP spid="19" grpId="0"/>
      <p:bldP spid="24" grpId="0"/>
      <p:bldP spid="25" grpId="0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5688" y="546100"/>
            <a:ext cx="48228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Line 15"/>
          <p:cNvSpPr>
            <a:spLocks noChangeShapeType="1"/>
          </p:cNvSpPr>
          <p:nvPr/>
        </p:nvSpPr>
        <p:spPr bwMode="auto">
          <a:xfrm rot="1800000">
            <a:off x="6375400" y="1685925"/>
            <a:ext cx="0" cy="1368425"/>
          </a:xfrm>
          <a:prstGeom prst="line">
            <a:avLst/>
          </a:prstGeom>
          <a:noFill/>
          <a:ln w="57150">
            <a:solidFill>
              <a:srgbClr val="339933"/>
            </a:solidFill>
            <a:prstDash val="sysDot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8"/>
          <p:cNvGrpSpPr/>
          <p:nvPr/>
        </p:nvGrpSpPr>
        <p:grpSpPr bwMode="auto">
          <a:xfrm>
            <a:off x="5727700" y="1674813"/>
            <a:ext cx="658813" cy="2520950"/>
            <a:chOff x="2685" y="1661"/>
            <a:chExt cx="415" cy="1588"/>
          </a:xfrm>
        </p:grpSpPr>
        <p:sp>
          <p:nvSpPr>
            <p:cNvPr id="19460" name="Line 4"/>
            <p:cNvSpPr>
              <a:spLocks noChangeShapeType="1"/>
            </p:cNvSpPr>
            <p:nvPr/>
          </p:nvSpPr>
          <p:spPr bwMode="auto">
            <a:xfrm rot="1800000">
              <a:off x="2685" y="2387"/>
              <a:ext cx="0" cy="86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1" name="Oval 5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Line 6"/>
            <p:cNvSpPr>
              <a:spLocks noChangeShapeType="1"/>
            </p:cNvSpPr>
            <p:nvPr/>
          </p:nvSpPr>
          <p:spPr bwMode="auto">
            <a:xfrm rot="1800000">
              <a:off x="3100" y="1661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3" name="Text Box 18"/>
          <p:cNvSpPr txBox="1">
            <a:spLocks noChangeArrowheads="1"/>
          </p:cNvSpPr>
          <p:nvPr/>
        </p:nvSpPr>
        <p:spPr bwMode="auto">
          <a:xfrm>
            <a:off x="5548313" y="2822575"/>
            <a:ext cx="12969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Group 22"/>
          <p:cNvGrpSpPr/>
          <p:nvPr/>
        </p:nvGrpSpPr>
        <p:grpSpPr bwMode="auto">
          <a:xfrm>
            <a:off x="5965825" y="2889250"/>
            <a:ext cx="1477963" cy="142875"/>
            <a:chOff x="2823" y="2422"/>
            <a:chExt cx="931" cy="90"/>
          </a:xfrm>
        </p:grpSpPr>
        <p:sp>
          <p:nvSpPr>
            <p:cNvPr id="19465" name="Line 20"/>
            <p:cNvSpPr>
              <a:spLocks noChangeShapeType="1"/>
            </p:cNvSpPr>
            <p:nvPr/>
          </p:nvSpPr>
          <p:spPr bwMode="auto">
            <a:xfrm rot="5400000">
              <a:off x="3323" y="2037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Oval 21"/>
            <p:cNvSpPr>
              <a:spLocks noChangeArrowheads="1"/>
            </p:cNvSpPr>
            <p:nvPr/>
          </p:nvSpPr>
          <p:spPr bwMode="auto">
            <a:xfrm>
              <a:off x="2823" y="2422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881063" y="5414963"/>
            <a:ext cx="95011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ea typeface="宋体" panose="02010600030101010101" pitchFamily="2" charset="-122"/>
              </a:rPr>
              <a:t>从“</a:t>
            </a:r>
            <a:r>
              <a:rPr lang="en-US" altLang="zh-CN" sz="2800" b="1" dirty="0"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ea typeface="宋体" panose="02010600030101010101" pitchFamily="2" charset="-122"/>
              </a:rPr>
              <a:t>”到“   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ea typeface="宋体" panose="02010600030101010101" pitchFamily="2" charset="-122"/>
              </a:rPr>
              <a:t>”，指针</a:t>
            </a:r>
            <a:r>
              <a:rPr lang="zh-CN" altLang="en-US" sz="2800" b="1" dirty="0">
                <a:solidFill>
                  <a:srgbClr val="FF0000"/>
                </a:solidFill>
                <a:ea typeface="宋体" panose="02010600030101010101" pitchFamily="2" charset="-122"/>
              </a:rPr>
              <a:t>绕点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O</a:t>
            </a:r>
            <a:r>
              <a:rPr lang="zh-CN" altLang="en-US" sz="2800" b="1" dirty="0">
                <a:ea typeface="宋体" panose="02010600030101010101" pitchFamily="2" charset="-122"/>
              </a:rPr>
              <a:t>按</a:t>
            </a:r>
            <a:r>
              <a:rPr lang="zh-CN" altLang="en-US" sz="2800" b="1" dirty="0">
                <a:solidFill>
                  <a:srgbClr val="0000FF"/>
                </a:solidFill>
                <a:latin typeface="思源黑体 CN Regular" charset="0"/>
                <a:ea typeface="宋体" panose="02010600030101010101" pitchFamily="2" charset="-122"/>
              </a:rPr>
              <a:t>顺时针方向</a:t>
            </a:r>
            <a:r>
              <a:rPr lang="zh-CN" altLang="en-US" sz="2800" b="1" dirty="0">
                <a:latin typeface="思源黑体 CN Regular" charset="0"/>
                <a:ea typeface="宋体" panose="02010600030101010101" pitchFamily="2" charset="-122"/>
              </a:rPr>
              <a:t>旋转了</a:t>
            </a:r>
            <a:endParaRPr lang="zh-CN" altLang="en-US" sz="2800" b="1" dirty="0">
              <a:latin typeface="思源黑体 CN Regular" charset="0"/>
              <a:ea typeface="宋体" panose="02010600030101010101" pitchFamily="2" charset="-122"/>
            </a:endParaRPr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3662363" y="5880100"/>
            <a:ext cx="647700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矩形 17"/>
          <p:cNvSpPr>
            <a:spLocks noChangeArrowheads="1"/>
          </p:cNvSpPr>
          <p:nvPr/>
        </p:nvSpPr>
        <p:spPr bwMode="auto">
          <a:xfrm>
            <a:off x="9779000" y="5414963"/>
            <a:ext cx="1411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B05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60°</a:t>
            </a:r>
            <a:r>
              <a:rPr lang="zh-CN" altLang="en-US" sz="3200" b="1">
                <a:latin typeface="Calibri" panose="020F0502020204030204" pitchFamily="34" charset="0"/>
                <a:ea typeface="楷体_GB2312"/>
                <a:cs typeface="楷体_GB2312"/>
              </a:rPr>
              <a:t>；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62388" y="5384800"/>
            <a:ext cx="428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7030A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en-US" altLang="zh-CN" sz="3200" b="1">
              <a:solidFill>
                <a:srgbClr val="7030A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1" name="文本框 4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6070600" y="2454275"/>
            <a:ext cx="1011238" cy="762000"/>
            <a:chOff x="9823" y="4081"/>
            <a:chExt cx="1593" cy="1199"/>
          </a:xfrm>
        </p:grpSpPr>
        <p:sp>
          <p:nvSpPr>
            <p:cNvPr id="6" name="弧形 5"/>
            <p:cNvSpPr/>
            <p:nvPr/>
          </p:nvSpPr>
          <p:spPr>
            <a:xfrm>
              <a:off x="9823" y="4471"/>
              <a:ext cx="628" cy="809"/>
            </a:xfrm>
            <a:prstGeom prst="arc">
              <a:avLst>
                <a:gd name="adj1" fmla="val 14732355"/>
                <a:gd name="adj2" fmla="val 0"/>
              </a:avLst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9474" name="文本框 6"/>
            <p:cNvSpPr txBox="1">
              <a:spLocks noChangeArrowheads="1"/>
            </p:cNvSpPr>
            <p:nvPr/>
          </p:nvSpPr>
          <p:spPr bwMode="auto">
            <a:xfrm>
              <a:off x="10402" y="4081"/>
              <a:ext cx="1014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Calibri" panose="020F0502020204030204" pitchFamily="34" charset="0"/>
                  <a:ea typeface="楷体_GB2312"/>
                  <a:cs typeface="楷体_GB2312"/>
                  <a:sym typeface="思源黑体 CN Regular" charset="0"/>
                </a:rPr>
                <a:t>60°</a:t>
              </a:r>
              <a:endParaRPr lang="en-US" altLang="zh-CN" b="1">
                <a:solidFill>
                  <a:srgbClr val="FF0000"/>
                </a:solidFill>
                <a:latin typeface="Calibri" panose="020F0502020204030204" pitchFamily="34" charset="0"/>
                <a:ea typeface="楷体_GB2312"/>
                <a:cs typeface="楷体_GB2312"/>
                <a:sym typeface="思源黑体 CN Regular" charset="0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1439863" y="6083300"/>
            <a:ext cx="8834437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">
                                      <p:cBhvr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animBg="1"/>
      <p:bldP spid="12311" grpId="0" bldLvl="0" animBg="1"/>
      <p:bldP spid="12314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8075" y="568325"/>
            <a:ext cx="48228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Line 15"/>
          <p:cNvSpPr>
            <a:spLocks noChangeShapeType="1"/>
          </p:cNvSpPr>
          <p:nvPr/>
        </p:nvSpPr>
        <p:spPr bwMode="auto">
          <a:xfrm rot="5400000">
            <a:off x="6769101" y="2368550"/>
            <a:ext cx="0" cy="1368425"/>
          </a:xfrm>
          <a:prstGeom prst="line">
            <a:avLst/>
          </a:prstGeom>
          <a:noFill/>
          <a:ln w="57150">
            <a:solidFill>
              <a:srgbClr val="339933"/>
            </a:solidFill>
            <a:prstDash val="sysDot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3"/>
          <p:cNvGrpSpPr/>
          <p:nvPr/>
        </p:nvGrpSpPr>
        <p:grpSpPr bwMode="auto">
          <a:xfrm>
            <a:off x="4727575" y="2989263"/>
            <a:ext cx="2736850" cy="142875"/>
            <a:chOff x="2018" y="2446"/>
            <a:chExt cx="1724" cy="90"/>
          </a:xfrm>
        </p:grpSpPr>
        <p:sp>
          <p:nvSpPr>
            <p:cNvPr id="21508" name="Line 6"/>
            <p:cNvSpPr>
              <a:spLocks noChangeShapeType="1"/>
            </p:cNvSpPr>
            <p:nvPr/>
          </p:nvSpPr>
          <p:spPr bwMode="auto">
            <a:xfrm rot="5400000">
              <a:off x="3311" y="2061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9" name="Line 12"/>
            <p:cNvSpPr>
              <a:spLocks noChangeShapeType="1"/>
            </p:cNvSpPr>
            <p:nvPr/>
          </p:nvSpPr>
          <p:spPr bwMode="auto">
            <a:xfrm rot="5400000">
              <a:off x="2449" y="2061"/>
              <a:ext cx="0" cy="86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0" name="Oval 5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1" name="Text Box 16"/>
          <p:cNvSpPr txBox="1">
            <a:spLocks noChangeArrowheads="1"/>
          </p:cNvSpPr>
          <p:nvPr/>
        </p:nvSpPr>
        <p:spPr bwMode="auto">
          <a:xfrm>
            <a:off x="5662613" y="3070225"/>
            <a:ext cx="1296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Group 20"/>
          <p:cNvGrpSpPr/>
          <p:nvPr/>
        </p:nvGrpSpPr>
        <p:grpSpPr bwMode="auto">
          <a:xfrm>
            <a:off x="6024563" y="2960688"/>
            <a:ext cx="142875" cy="1471612"/>
            <a:chOff x="2835" y="2446"/>
            <a:chExt cx="90" cy="927"/>
          </a:xfrm>
        </p:grpSpPr>
        <p:sp>
          <p:nvSpPr>
            <p:cNvPr id="21513" name="Line 18"/>
            <p:cNvSpPr>
              <a:spLocks noChangeShapeType="1"/>
            </p:cNvSpPr>
            <p:nvPr/>
          </p:nvSpPr>
          <p:spPr bwMode="auto">
            <a:xfrm rot="10800000">
              <a:off x="2880" y="2511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Oval 19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666875" y="5518150"/>
            <a:ext cx="9180513" cy="522288"/>
            <a:chOff x="2625" y="8691"/>
            <a:chExt cx="14458" cy="822"/>
          </a:xfrm>
        </p:grpSpPr>
        <p:sp>
          <p:nvSpPr>
            <p:cNvPr id="21516" name="Text Box 14"/>
            <p:cNvSpPr txBox="1">
              <a:spLocks noChangeArrowheads="1"/>
            </p:cNvSpPr>
            <p:nvPr/>
          </p:nvSpPr>
          <p:spPr bwMode="auto">
            <a:xfrm>
              <a:off x="2625" y="8691"/>
              <a:ext cx="14458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latin typeface="Calibri" panose="020F0502020204030204" pitchFamily="34" charset="0"/>
                  <a:ea typeface="宋体" panose="02010600030101010101" pitchFamily="2" charset="-122"/>
                </a:rPr>
                <a:t>3. </a:t>
              </a:r>
              <a:r>
                <a:rPr lang="zh-CN" altLang="en-US" sz="2800" b="1">
                  <a:latin typeface="Calibri" panose="020F0502020204030204" pitchFamily="34" charset="0"/>
                  <a:ea typeface="宋体" panose="02010600030101010101" pitchFamily="2" charset="-122"/>
                </a:rPr>
                <a:t>从“</a:t>
              </a:r>
              <a:r>
                <a:rPr lang="en-US" altLang="zh-CN" sz="2800" b="1">
                  <a:latin typeface="Calibri" panose="020F050202020403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>
                  <a:latin typeface="Calibri" panose="020F0502020204030204" pitchFamily="34" charset="0"/>
                  <a:ea typeface="宋体" panose="02010600030101010101" pitchFamily="2" charset="-122"/>
                </a:rPr>
                <a:t>”到“</a:t>
              </a:r>
              <a:r>
                <a:rPr lang="en-US" altLang="zh-CN" sz="2800" b="1">
                  <a:latin typeface="Calibri" panose="020F0502020204030204" pitchFamily="34" charset="0"/>
                  <a:ea typeface="宋体" panose="02010600030101010101" pitchFamily="2" charset="-122"/>
                </a:rPr>
                <a:t>6</a:t>
              </a:r>
              <a:r>
                <a:rPr lang="zh-CN" altLang="en-US" sz="2800" b="1">
                  <a:latin typeface="Calibri" panose="020F0502020204030204" pitchFamily="34" charset="0"/>
                  <a:ea typeface="宋体" panose="02010600030101010101" pitchFamily="2" charset="-122"/>
                </a:rPr>
                <a:t>”，指针</a:t>
              </a:r>
              <a:r>
                <a:rPr lang="zh-CN" altLang="en-US" sz="2800" b="1">
                  <a:solidFill>
                    <a:srgbClr val="FF0000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绕点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楷体_GB2312"/>
                  <a:cs typeface="楷体_GB2312"/>
                </a:rPr>
                <a:t>O</a:t>
              </a:r>
              <a:r>
                <a:rPr lang="zh-CN" altLang="en-US" sz="2800" b="1">
                  <a:latin typeface="Calibri" panose="020F0502020204030204" pitchFamily="34" charset="0"/>
                  <a:ea typeface="宋体" panose="02010600030101010101" pitchFamily="2" charset="-122"/>
                </a:rPr>
                <a:t>按</a:t>
              </a:r>
              <a:r>
                <a:rPr lang="zh-CN" altLang="en-US" sz="2800" b="1">
                  <a:solidFill>
                    <a:srgbClr val="0000FF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顺时针方向</a:t>
              </a:r>
              <a:r>
                <a:rPr lang="zh-CN" altLang="en-US" sz="2800" b="1">
                  <a:latin typeface="Calibri" panose="020F0502020204030204" pitchFamily="34" charset="0"/>
                  <a:ea typeface="宋体" panose="02010600030101010101" pitchFamily="2" charset="-122"/>
                </a:rPr>
                <a:t>旋转了</a:t>
              </a:r>
              <a:r>
                <a:rPr lang="zh-CN" altLang="en-US" sz="2800" b="1">
                  <a:solidFill>
                    <a:srgbClr val="0000FF"/>
                  </a:solidFill>
                  <a:latin typeface="Calibri" panose="020F0502020204030204" pitchFamily="34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2800" b="1">
                  <a:latin typeface="Calibri" panose="020F0502020204030204" pitchFamily="34" charset="0"/>
                  <a:ea typeface="楷体_GB2312"/>
                  <a:cs typeface="楷体_GB2312"/>
                </a:rPr>
                <a:t>；</a:t>
              </a:r>
              <a:endParaRPr lang="zh-CN" altLang="en-US" sz="2800" b="1">
                <a:latin typeface="Calibri" panose="020F0502020204030204" pitchFamily="34" charset="0"/>
                <a:ea typeface="楷体_GB2312"/>
                <a:cs typeface="楷体_GB2312"/>
              </a:endParaRPr>
            </a:p>
          </p:txBody>
        </p:sp>
        <p:sp>
          <p:nvSpPr>
            <p:cNvPr id="21517" name="Line 26"/>
            <p:cNvSpPr>
              <a:spLocks noChangeShapeType="1"/>
            </p:cNvSpPr>
            <p:nvPr/>
          </p:nvSpPr>
          <p:spPr bwMode="auto">
            <a:xfrm>
              <a:off x="15105" y="9366"/>
              <a:ext cx="1020" cy="0"/>
            </a:xfrm>
            <a:prstGeom prst="line">
              <a:avLst/>
            </a:prstGeom>
            <a:noFill/>
            <a:ln w="38100">
              <a:solidFill>
                <a:srgbClr val="8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671050" y="5457825"/>
            <a:ext cx="12144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B05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90°</a:t>
            </a:r>
            <a:endParaRPr lang="en-US" altLang="zh-CN" sz="3200" b="1">
              <a:solidFill>
                <a:srgbClr val="00B050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21519" name="文本框 4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6111875" y="3070225"/>
            <a:ext cx="1082675" cy="644525"/>
            <a:chOff x="15555" y="5199"/>
            <a:chExt cx="1705" cy="1016"/>
          </a:xfrm>
        </p:grpSpPr>
        <p:cxnSp>
          <p:nvCxnSpPr>
            <p:cNvPr id="5" name="肘形连接符 1"/>
            <p:cNvCxnSpPr/>
            <p:nvPr/>
          </p:nvCxnSpPr>
          <p:spPr>
            <a:xfrm rot="16200000">
              <a:off x="15427" y="5327"/>
              <a:ext cx="651" cy="395"/>
            </a:xfrm>
            <a:prstGeom prst="bentConnector3">
              <a:avLst>
                <a:gd name="adj1" fmla="val 921"/>
              </a:avLst>
            </a:prstGeom>
            <a:ln w="28575" cmpd="sng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22" name="文本框 6"/>
            <p:cNvSpPr txBox="1">
              <a:spLocks noChangeArrowheads="1"/>
            </p:cNvSpPr>
            <p:nvPr/>
          </p:nvSpPr>
          <p:spPr bwMode="auto">
            <a:xfrm>
              <a:off x="15952" y="5587"/>
              <a:ext cx="1309" cy="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  <a:ea typeface="宋体" panose="02010600030101010101" pitchFamily="2" charset="-122"/>
                </a:rPr>
                <a:t>90</a:t>
              </a:r>
              <a:r>
                <a:rPr lang="zh-CN" altLang="en-US" sz="2000">
                  <a:solidFill>
                    <a:srgbClr val="FF0000"/>
                  </a:solidFill>
                  <a:ea typeface="宋体" panose="02010600030101010101" pitchFamily="2" charset="-122"/>
                </a:rPr>
                <a:t>°</a:t>
              </a:r>
              <a:endParaRPr lang="zh-CN" altLang="en-US" sz="200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600200" y="6134100"/>
            <a:ext cx="8613775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9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3" descr="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8075" y="385763"/>
            <a:ext cx="48228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15"/>
          <p:cNvGrpSpPr/>
          <p:nvPr/>
        </p:nvGrpSpPr>
        <p:grpSpPr bwMode="auto">
          <a:xfrm>
            <a:off x="6024563" y="1452563"/>
            <a:ext cx="142875" cy="2808287"/>
            <a:chOff x="2835" y="1616"/>
            <a:chExt cx="90" cy="1769"/>
          </a:xfrm>
        </p:grpSpPr>
        <p:sp>
          <p:nvSpPr>
            <p:cNvPr id="23555" name="Line 11"/>
            <p:cNvSpPr>
              <a:spLocks noChangeShapeType="1"/>
            </p:cNvSpPr>
            <p:nvPr/>
          </p:nvSpPr>
          <p:spPr bwMode="auto">
            <a:xfrm rot="10800000">
              <a:off x="2880" y="2523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6" name="Line 14"/>
            <p:cNvSpPr>
              <a:spLocks noChangeShapeType="1"/>
            </p:cNvSpPr>
            <p:nvPr/>
          </p:nvSpPr>
          <p:spPr bwMode="auto">
            <a:xfrm rot="10800000">
              <a:off x="2880" y="1616"/>
              <a:ext cx="0" cy="86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7" name="Oval 13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5" name="Line 9"/>
          <p:cNvSpPr>
            <a:spLocks noChangeShapeType="1"/>
          </p:cNvSpPr>
          <p:nvPr/>
        </p:nvSpPr>
        <p:spPr bwMode="auto">
          <a:xfrm rot="10800000">
            <a:off x="6096000" y="2913063"/>
            <a:ext cx="0" cy="1368425"/>
          </a:xfrm>
          <a:prstGeom prst="line">
            <a:avLst/>
          </a:prstGeom>
          <a:noFill/>
          <a:ln w="57150">
            <a:solidFill>
              <a:srgbClr val="339933"/>
            </a:solidFill>
            <a:prstDash val="sysDot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Text Box 16"/>
          <p:cNvSpPr txBox="1">
            <a:spLocks noChangeArrowheads="1"/>
          </p:cNvSpPr>
          <p:nvPr/>
        </p:nvSpPr>
        <p:spPr bwMode="auto">
          <a:xfrm>
            <a:off x="5662613" y="2774950"/>
            <a:ext cx="12969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endParaRPr lang="en-US" altLang="zh-CN" sz="3600" b="1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1392238" y="5241925"/>
            <a:ext cx="95011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从“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6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到“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12”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，指针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绕点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O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按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顺时针方向</a:t>
            </a:r>
            <a:r>
              <a:rPr lang="zh-CN" altLang="en-US" sz="2800" b="1">
                <a:latin typeface="Calibri" panose="020F0502020204030204" pitchFamily="34" charset="0"/>
                <a:ea typeface="宋体" panose="02010600030101010101" pitchFamily="2" charset="-122"/>
              </a:rPr>
              <a:t>旋转了</a:t>
            </a:r>
            <a:r>
              <a:rPr lang="zh-CN" altLang="en-US" sz="2800" b="1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3000" b="1">
                <a:latin typeface="Calibri" panose="020F0502020204030204" pitchFamily="34" charset="0"/>
                <a:ea typeface="楷体_GB2312"/>
                <a:cs typeface="楷体_GB2312"/>
              </a:rPr>
              <a:t>。</a:t>
            </a:r>
            <a:endParaRPr lang="zh-CN" altLang="en-US" sz="3000" b="1"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grpSp>
        <p:nvGrpSpPr>
          <p:cNvPr id="4" name="Group 21"/>
          <p:cNvGrpSpPr/>
          <p:nvPr/>
        </p:nvGrpSpPr>
        <p:grpSpPr bwMode="auto">
          <a:xfrm>
            <a:off x="6024563" y="1452563"/>
            <a:ext cx="142875" cy="1460500"/>
            <a:chOff x="2835" y="1616"/>
            <a:chExt cx="90" cy="920"/>
          </a:xfrm>
        </p:grpSpPr>
        <p:sp>
          <p:nvSpPr>
            <p:cNvPr id="23562" name="Line 22"/>
            <p:cNvSpPr>
              <a:spLocks noChangeShapeType="1"/>
            </p:cNvSpPr>
            <p:nvPr/>
          </p:nvSpPr>
          <p:spPr bwMode="auto">
            <a:xfrm rot="10800000">
              <a:off x="2880" y="1616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Oval 23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585325" y="5211763"/>
            <a:ext cx="1428750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B05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180</a:t>
            </a:r>
            <a:r>
              <a:rPr lang="en-US" altLang="zh-CN" sz="3200" b="1">
                <a:solidFill>
                  <a:srgbClr val="00B050"/>
                </a:solidFill>
                <a:latin typeface="Calibri" panose="020F0502020204030204" pitchFamily="34" charset="0"/>
                <a:ea typeface="楷体_GB2312"/>
                <a:cs typeface="楷体_GB2312"/>
              </a:rPr>
              <a:t>°</a:t>
            </a:r>
            <a:endParaRPr lang="en-US" altLang="zh-CN" sz="3200" b="1">
              <a:solidFill>
                <a:srgbClr val="00B050"/>
              </a:solidFill>
              <a:latin typeface="Calibri" panose="020F0502020204030204" pitchFamily="34" charset="0"/>
              <a:ea typeface="楷体_GB2312"/>
              <a:cs typeface="楷体_GB2312"/>
            </a:endParaRPr>
          </a:p>
        </p:txBody>
      </p:sp>
      <p:sp>
        <p:nvSpPr>
          <p:cNvPr id="16" name="Line 26"/>
          <p:cNvSpPr>
            <a:spLocks noChangeShapeType="1"/>
          </p:cNvSpPr>
          <p:nvPr/>
        </p:nvSpPr>
        <p:spPr bwMode="auto">
          <a:xfrm>
            <a:off x="9575800" y="5702300"/>
            <a:ext cx="809625" cy="11113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6" name="文本框 4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544638" y="5930900"/>
            <a:ext cx="8894762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animBg="1"/>
      <p:bldP spid="19474" grpId="0"/>
      <p:bldP spid="15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568700"/>
            <a:ext cx="3922713" cy="328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410450" y="3152775"/>
            <a:ext cx="4781550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60750" y="1425575"/>
            <a:ext cx="4822825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Freeform 22"/>
          <p:cNvSpPr>
            <a:spLocks noChangeArrowheads="1"/>
          </p:cNvSpPr>
          <p:nvPr/>
        </p:nvSpPr>
        <p:spPr bwMode="auto">
          <a:xfrm>
            <a:off x="5943600" y="1352550"/>
            <a:ext cx="2693988" cy="4094163"/>
          </a:xfrm>
          <a:custGeom>
            <a:avLst/>
            <a:gdLst>
              <a:gd name="T0" fmla="*/ 2350411 w 4608512"/>
              <a:gd name="T1" fmla="*/ 462 h 4606925"/>
              <a:gd name="T2" fmla="*/ 4459800 w 4608512"/>
              <a:gd name="T3" fmla="*/ 1489354 h 4606925"/>
              <a:gd name="T4" fmla="*/ 2304256 w 4608512"/>
              <a:gd name="T5" fmla="*/ 2303463 h 4606925"/>
              <a:gd name="T6" fmla="*/ 2350411 w 4608512"/>
              <a:gd name="T7" fmla="*/ 462 h 4606925"/>
              <a:gd name="T8" fmla="*/ 2350411 w 4608512"/>
              <a:gd name="T9" fmla="*/ 462 h 4606925"/>
              <a:gd name="T10" fmla="*/ 4459800 w 4608512"/>
              <a:gd name="T11" fmla="*/ 1489354 h 4606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08512" h="4606925" stroke="0">
                <a:moveTo>
                  <a:pt x="2350411" y="462"/>
                </a:moveTo>
                <a:cubicBezTo>
                  <a:pt x="3291806" y="19316"/>
                  <a:pt x="4127017" y="608842"/>
                  <a:pt x="4459800" y="1489354"/>
                </a:cubicBezTo>
                <a:lnTo>
                  <a:pt x="2304256" y="2303463"/>
                </a:lnTo>
                <a:lnTo>
                  <a:pt x="2350411" y="462"/>
                </a:lnTo>
                <a:close/>
              </a:path>
              <a:path w="4608512" h="4606925" fill="none">
                <a:moveTo>
                  <a:pt x="2350411" y="462"/>
                </a:moveTo>
                <a:cubicBezTo>
                  <a:pt x="3291806" y="19316"/>
                  <a:pt x="4127017" y="608842"/>
                  <a:pt x="4459800" y="1489354"/>
                </a:cubicBezTo>
              </a:path>
            </a:pathLst>
          </a:custGeom>
          <a:noFill/>
          <a:ln w="76200">
            <a:solidFill>
              <a:srgbClr val="FF0000"/>
            </a:solidFill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637588" y="1352550"/>
            <a:ext cx="1560512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448945" eaLnBrk="0" hangingPunct="0">
              <a:defRPr/>
            </a:pPr>
            <a:r>
              <a:rPr lang="zh-CN" altLang="en-US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cs typeface="+mn-cs"/>
                <a:sym typeface="+mn-ea"/>
              </a:rPr>
              <a:t>顺时针</a:t>
            </a:r>
            <a:endParaRPr lang="zh-CN" altLang="en-US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5" name="Freeform 24"/>
          <p:cNvSpPr>
            <a:spLocks noChangeArrowheads="1"/>
          </p:cNvSpPr>
          <p:nvPr/>
        </p:nvSpPr>
        <p:spPr bwMode="auto">
          <a:xfrm flipH="1">
            <a:off x="3233738" y="1352550"/>
            <a:ext cx="3592512" cy="3654425"/>
          </a:xfrm>
          <a:custGeom>
            <a:avLst/>
            <a:gdLst>
              <a:gd name="T0" fmla="*/ 2350427 w 4608513"/>
              <a:gd name="T1" fmla="*/ 463 h 4608513"/>
              <a:gd name="T2" fmla="*/ 4459893 w 4608513"/>
              <a:gd name="T3" fmla="*/ 1490114 h 4608513"/>
              <a:gd name="T4" fmla="*/ 2304257 w 4608513"/>
              <a:gd name="T5" fmla="*/ 2304257 h 4608513"/>
              <a:gd name="T6" fmla="*/ 2350427 w 4608513"/>
              <a:gd name="T7" fmla="*/ 463 h 4608513"/>
              <a:gd name="T8" fmla="*/ 2350427 w 4608513"/>
              <a:gd name="T9" fmla="*/ 463 h 4608513"/>
              <a:gd name="T10" fmla="*/ 4459893 w 4608513"/>
              <a:gd name="T11" fmla="*/ 1490114 h 4608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08513" h="4608513" stroke="0">
                <a:moveTo>
                  <a:pt x="2350427" y="463"/>
                </a:moveTo>
                <a:cubicBezTo>
                  <a:pt x="3291912" y="19331"/>
                  <a:pt x="4127179" y="609176"/>
                  <a:pt x="4459893" y="1490114"/>
                </a:cubicBezTo>
                <a:lnTo>
                  <a:pt x="2304257" y="2304257"/>
                </a:lnTo>
                <a:lnTo>
                  <a:pt x="2350427" y="463"/>
                </a:lnTo>
                <a:close/>
              </a:path>
              <a:path w="4608513" h="4608513" fill="none">
                <a:moveTo>
                  <a:pt x="2350427" y="463"/>
                </a:moveTo>
                <a:cubicBezTo>
                  <a:pt x="3291912" y="19331"/>
                  <a:pt x="4127179" y="609176"/>
                  <a:pt x="4459893" y="1490114"/>
                </a:cubicBezTo>
              </a:path>
            </a:pathLst>
          </a:custGeom>
          <a:noFill/>
          <a:ln w="76200">
            <a:solidFill>
              <a:srgbClr val="2020FC"/>
            </a:solidFill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058988" y="1416050"/>
            <a:ext cx="15605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ts val="700"/>
              </a:spcBef>
              <a:buClr>
                <a:srgbClr val="008000"/>
              </a:buClr>
            </a:pPr>
            <a:r>
              <a:rPr lang="zh-CN" altLang="zh-CN" sz="3600" b="1">
                <a:solidFill>
                  <a:srgbClr val="2020FC"/>
                </a:solidFill>
                <a:latin typeface="楷体_GB2312"/>
                <a:ea typeface="宋体" panose="02010600030101010101" pitchFamily="2" charset="-122"/>
              </a:rPr>
              <a:t>逆时针</a:t>
            </a:r>
            <a:endParaRPr lang="zh-CN" altLang="zh-CN" sz="3600" b="1">
              <a:solidFill>
                <a:srgbClr val="2020FC"/>
              </a:solidFill>
              <a:latin typeface="楷体_GB2312"/>
              <a:ea typeface="宋体" panose="02010600030101010101" pitchFamily="2" charset="-122"/>
            </a:endParaRPr>
          </a:p>
        </p:txBody>
      </p:sp>
      <p:sp>
        <p:nvSpPr>
          <p:cNvPr id="25608" name="文本框 2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rot="10800000" flipV="1">
            <a:off x="5872163" y="3829050"/>
            <a:ext cx="1117600" cy="19050"/>
          </a:xfrm>
          <a:prstGeom prst="line">
            <a:avLst/>
          </a:prstGeom>
          <a:noFill/>
          <a:ln w="57150">
            <a:solidFill>
              <a:srgbClr val="339933"/>
            </a:solidFill>
            <a:prstDash val="sysDot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0" name="Group 21"/>
          <p:cNvGrpSpPr/>
          <p:nvPr/>
        </p:nvGrpSpPr>
        <p:grpSpPr bwMode="auto">
          <a:xfrm>
            <a:off x="5800725" y="2459038"/>
            <a:ext cx="142875" cy="1460500"/>
            <a:chOff x="2835" y="1616"/>
            <a:chExt cx="90" cy="920"/>
          </a:xfrm>
        </p:grpSpPr>
        <p:sp>
          <p:nvSpPr>
            <p:cNvPr id="25611" name="Line 22"/>
            <p:cNvSpPr>
              <a:spLocks noChangeShapeType="1"/>
            </p:cNvSpPr>
            <p:nvPr/>
          </p:nvSpPr>
          <p:spPr bwMode="auto">
            <a:xfrm rot="10800000">
              <a:off x="2880" y="1616"/>
              <a:ext cx="0" cy="862"/>
            </a:xfrm>
            <a:prstGeom prst="line">
              <a:avLst/>
            </a:prstGeom>
            <a:noFill/>
            <a:ln w="57150">
              <a:solidFill>
                <a:srgbClr val="3399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Oval 23"/>
            <p:cNvSpPr>
              <a:spLocks noChangeArrowheads="1"/>
            </p:cNvSpPr>
            <p:nvPr/>
          </p:nvSpPr>
          <p:spPr bwMode="auto">
            <a:xfrm>
              <a:off x="2835" y="2446"/>
              <a:ext cx="90" cy="9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-420000">
            <a:off x="107950" y="3848100"/>
            <a:ext cx="1985963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图片 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48850" y="223838"/>
            <a:ext cx="2341563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Grp="1" noChangeArrowheads="1"/>
          </p:cNvSpPr>
          <p:nvPr/>
        </p:nvSpPr>
        <p:spPr bwMode="auto">
          <a:xfrm>
            <a:off x="2257425" y="3830638"/>
            <a:ext cx="909002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左侧有车通过，车杆要绕点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按顺时针方向旋转</a:t>
            </a:r>
            <a:r>
              <a:rPr lang="zh-CN" altLang="en-US" sz="1200" b="1" dirty="0">
                <a:latin typeface="Arial Black" panose="020B0A040201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Arial Black" panose="020B0A04020102020204" pitchFamily="34" charset="0"/>
                <a:ea typeface="宋体" panose="02010600030101010101" pitchFamily="2" charset="-122"/>
              </a:rPr>
              <a:t>90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b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右侧有车通过，车杆要绕点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按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方向旋转</a:t>
            </a:r>
            <a:r>
              <a:rPr lang="zh-CN" altLang="en-US" sz="24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9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/>
        </p:nvSpPr>
        <p:spPr bwMode="auto">
          <a:xfrm>
            <a:off x="6792913" y="4738688"/>
            <a:ext cx="1304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SzPct val="100000"/>
              <a:buFont typeface="Times New Roman" panose="02020603050405020304" pitchFamily="18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逆时针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/>
        </p:nvSpPr>
        <p:spPr>
          <a:xfrm>
            <a:off x="9120188" y="4951413"/>
            <a:ext cx="642937" cy="4191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algn="ctr" defTabSz="449580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 kern="12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algn="ctr" defTabSz="449580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defTabSz="449580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defTabSz="449580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defTabSz="449580" rtl="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defTabSz="44894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defTabSz="44894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defTabSz="44894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defTabSz="448945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4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SzTx/>
              <a:buFontTx/>
              <a:buNone/>
              <a:defRPr/>
            </a:pPr>
            <a:r>
              <a:rPr lang="en-US" altLang="zh-CN" sz="2400" b="1" kern="0" dirty="0">
                <a:solidFill>
                  <a:srgbClr val="FF0000"/>
                </a:solidFill>
                <a:latin typeface="+mn-lt"/>
              </a:rPr>
              <a:t>90</a:t>
            </a:r>
            <a:endParaRPr lang="en-US" altLang="zh-CN" sz="2400" b="1" kern="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6046788" y="4951413"/>
            <a:ext cx="728662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</a:t>
            </a:r>
            <a:r>
              <a:rPr lang="en-US" alt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400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7655" name="Picture 31" descr="3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25663" y="915988"/>
            <a:ext cx="6985000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36775" y="2333625"/>
            <a:ext cx="1408113" cy="29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8" name="Group 14"/>
          <p:cNvGrpSpPr/>
          <p:nvPr/>
        </p:nvGrpSpPr>
        <p:grpSpPr bwMode="auto">
          <a:xfrm rot="8634502">
            <a:off x="2513013" y="1717675"/>
            <a:ext cx="2066925" cy="1536700"/>
            <a:chOff x="0" y="1015"/>
            <a:chExt cx="2656336" cy="1655200"/>
          </a:xfrm>
        </p:grpSpPr>
        <p:sp>
          <p:nvSpPr>
            <p:cNvPr id="27658" name="Line 15"/>
            <p:cNvSpPr>
              <a:spLocks noChangeShapeType="1"/>
            </p:cNvSpPr>
            <p:nvPr/>
          </p:nvSpPr>
          <p:spPr bwMode="auto">
            <a:xfrm flipV="1">
              <a:off x="0" y="1015"/>
              <a:ext cx="0" cy="101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9" name="Line 16"/>
            <p:cNvSpPr>
              <a:spLocks noChangeShapeType="1"/>
            </p:cNvSpPr>
            <p:nvPr/>
          </p:nvSpPr>
          <p:spPr bwMode="auto">
            <a:xfrm flipH="1" flipV="1">
              <a:off x="1310362" y="833066"/>
              <a:ext cx="1345974" cy="823149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7885113" y="2325688"/>
            <a:ext cx="1878012" cy="296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19" name="Group 14"/>
          <p:cNvGrpSpPr/>
          <p:nvPr/>
        </p:nvGrpSpPr>
        <p:grpSpPr bwMode="auto">
          <a:xfrm rot="-1608262">
            <a:off x="6318250" y="1711325"/>
            <a:ext cx="3025775" cy="1530350"/>
            <a:chOff x="0" y="1015"/>
            <a:chExt cx="504745" cy="314901"/>
          </a:xfrm>
        </p:grpSpPr>
        <p:sp>
          <p:nvSpPr>
            <p:cNvPr id="27662" name="Line 15"/>
            <p:cNvSpPr>
              <a:spLocks noChangeShapeType="1"/>
            </p:cNvSpPr>
            <p:nvPr/>
          </p:nvSpPr>
          <p:spPr bwMode="auto">
            <a:xfrm flipV="1">
              <a:off x="0" y="1015"/>
              <a:ext cx="0" cy="1014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Line 16"/>
            <p:cNvSpPr>
              <a:spLocks noChangeShapeType="1"/>
            </p:cNvSpPr>
            <p:nvPr/>
          </p:nvSpPr>
          <p:spPr bwMode="auto">
            <a:xfrm flipH="1" flipV="1">
              <a:off x="246579" y="153733"/>
              <a:ext cx="258166" cy="162183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64" name="文本框 2"/>
          <p:cNvSpPr txBox="1">
            <a:spLocks noChangeArrowheads="1"/>
          </p:cNvSpPr>
          <p:nvPr/>
        </p:nvSpPr>
        <p:spPr bwMode="auto">
          <a:xfrm>
            <a:off x="977900" y="292100"/>
            <a:ext cx="288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800">
                <a:solidFill>
                  <a:srgbClr val="74ADB6"/>
                </a:solidFill>
                <a:latin typeface="思源黑体 CN Bold" charset="0"/>
                <a:ea typeface="宋体" panose="02010600030101010101" pitchFamily="2" charset="-122"/>
              </a:rPr>
              <a:t>图形的运动（三）</a:t>
            </a:r>
            <a:endParaRPr lang="zh-CN" altLang="en-US" sz="2800">
              <a:solidFill>
                <a:srgbClr val="74ADB6"/>
              </a:solidFill>
              <a:latin typeface="思源黑体 CN Bold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57425" y="2100263"/>
            <a:ext cx="1463675" cy="963612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8" name="Freeform 24"/>
          <p:cNvSpPr>
            <a:spLocks noChangeArrowheads="1"/>
          </p:cNvSpPr>
          <p:nvPr/>
        </p:nvSpPr>
        <p:spPr bwMode="auto">
          <a:xfrm rot="8700000" flipH="1">
            <a:off x="7180263" y="638175"/>
            <a:ext cx="3151187" cy="2930525"/>
          </a:xfrm>
          <a:custGeom>
            <a:avLst/>
            <a:gdLst>
              <a:gd name="T0" fmla="*/ 2350427 w 4608513"/>
              <a:gd name="T1" fmla="*/ 463 h 4608513"/>
              <a:gd name="T2" fmla="*/ 4459893 w 4608513"/>
              <a:gd name="T3" fmla="*/ 1490114 h 4608513"/>
              <a:gd name="T4" fmla="*/ 2304257 w 4608513"/>
              <a:gd name="T5" fmla="*/ 2304257 h 4608513"/>
              <a:gd name="T6" fmla="*/ 2350427 w 4608513"/>
              <a:gd name="T7" fmla="*/ 463 h 4608513"/>
              <a:gd name="T8" fmla="*/ 2350427 w 4608513"/>
              <a:gd name="T9" fmla="*/ 463 h 4608513"/>
              <a:gd name="T10" fmla="*/ 4459893 w 4608513"/>
              <a:gd name="T11" fmla="*/ 1490114 h 4608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08513" h="4608513" stroke="0">
                <a:moveTo>
                  <a:pt x="2350427" y="463"/>
                </a:moveTo>
                <a:cubicBezTo>
                  <a:pt x="3291912" y="19331"/>
                  <a:pt x="4127179" y="609176"/>
                  <a:pt x="4459893" y="1490114"/>
                </a:cubicBezTo>
                <a:lnTo>
                  <a:pt x="2304257" y="2304257"/>
                </a:lnTo>
                <a:lnTo>
                  <a:pt x="2350427" y="463"/>
                </a:lnTo>
                <a:close/>
              </a:path>
              <a:path w="4608513" h="4608513" fill="none">
                <a:moveTo>
                  <a:pt x="2350427" y="463"/>
                </a:moveTo>
                <a:cubicBezTo>
                  <a:pt x="3291912" y="19331"/>
                  <a:pt x="4127179" y="609176"/>
                  <a:pt x="4459893" y="1490114"/>
                </a:cubicBezTo>
              </a:path>
            </a:pathLst>
          </a:custGeom>
          <a:noFill/>
          <a:ln w="76200">
            <a:solidFill>
              <a:srgbClr val="2020FC"/>
            </a:solidFill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" name="Freeform 22"/>
          <p:cNvSpPr>
            <a:spLocks noChangeArrowheads="1"/>
          </p:cNvSpPr>
          <p:nvPr/>
        </p:nvSpPr>
        <p:spPr bwMode="auto">
          <a:xfrm rot="-9600000">
            <a:off x="1216025" y="-806450"/>
            <a:ext cx="2693988" cy="4092575"/>
          </a:xfrm>
          <a:custGeom>
            <a:avLst/>
            <a:gdLst>
              <a:gd name="T0" fmla="*/ 2350411 w 4608512"/>
              <a:gd name="T1" fmla="*/ 462 h 4606925"/>
              <a:gd name="T2" fmla="*/ 4459800 w 4608512"/>
              <a:gd name="T3" fmla="*/ 1489354 h 4606925"/>
              <a:gd name="T4" fmla="*/ 2304256 w 4608512"/>
              <a:gd name="T5" fmla="*/ 2303463 h 4606925"/>
              <a:gd name="T6" fmla="*/ 2350411 w 4608512"/>
              <a:gd name="T7" fmla="*/ 462 h 4606925"/>
              <a:gd name="T8" fmla="*/ 2350411 w 4608512"/>
              <a:gd name="T9" fmla="*/ 462 h 4606925"/>
              <a:gd name="T10" fmla="*/ 4459800 w 4608512"/>
              <a:gd name="T11" fmla="*/ 1489354 h 4606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08512" h="4606925" stroke="0">
                <a:moveTo>
                  <a:pt x="2350411" y="462"/>
                </a:moveTo>
                <a:cubicBezTo>
                  <a:pt x="3291806" y="19316"/>
                  <a:pt x="4127017" y="608842"/>
                  <a:pt x="4459800" y="1489354"/>
                </a:cubicBezTo>
                <a:lnTo>
                  <a:pt x="2304256" y="2303463"/>
                </a:lnTo>
                <a:lnTo>
                  <a:pt x="2350411" y="462"/>
                </a:lnTo>
                <a:close/>
              </a:path>
              <a:path w="4608512" h="4606925" fill="none">
                <a:moveTo>
                  <a:pt x="2350411" y="462"/>
                </a:moveTo>
                <a:cubicBezTo>
                  <a:pt x="3291806" y="19316"/>
                  <a:pt x="4127017" y="608842"/>
                  <a:pt x="4459800" y="1489354"/>
                </a:cubicBezTo>
              </a:path>
            </a:pathLst>
          </a:custGeom>
          <a:noFill/>
          <a:ln w="76200">
            <a:solidFill>
              <a:srgbClr val="FF0000"/>
            </a:solidFill>
            <a:miter lim="800000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58100" y="2127250"/>
            <a:ext cx="1990725" cy="963613"/>
          </a:xfrm>
          <a:prstGeom prst="rect">
            <a:avLst/>
          </a:prstGeom>
          <a:noFill/>
          <a:ln w="28575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305050" y="4578350"/>
            <a:ext cx="7145338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305050" y="5522913"/>
            <a:ext cx="7543800" cy="0"/>
          </a:xfrm>
          <a:prstGeom prst="line">
            <a:avLst/>
          </a:prstGeom>
          <a:ln w="28575">
            <a:headEnd type="none"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5" grpId="0" bldLvl="0" animBg="1"/>
      <p:bldP spid="6" grpId="0" bldLvl="0" animBg="1"/>
      <p:bldP spid="2" grpId="0" bldLvl="0" animBg="1"/>
      <p:bldP spid="2" grpId="1" animBg="1"/>
      <p:bldP spid="2" grpId="2" animBg="1"/>
      <p:bldP spid="4" grpId="0" bldLvl="0" animBg="1"/>
      <p:bldP spid="4" grpId="1" bldLvl="0" animBg="1"/>
      <p:bldP spid="4" grpId="2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4990,&quot;width&quot;:4122}"/>
</p:tagLst>
</file>

<file path=ppt/tags/tag2.xml><?xml version="1.0" encoding="utf-8"?>
<p:tagLst xmlns:p="http://schemas.openxmlformats.org/presentationml/2006/main">
  <p:tag name="KSO_WM_UNIT_PLACING_PICTURE_USER_VIEWPORT" val="{&quot;height&quot;:4990,&quot;width&quot;:3685}"/>
</p:tagLst>
</file>

<file path=ppt/tags/tag3.xml><?xml version="1.0" encoding="utf-8"?>
<p:tagLst xmlns:p="http://schemas.openxmlformats.org/presentationml/2006/main">
  <p:tag name="ISPRING_PRESENTATION_TITLE" val="PowerPoint 演示文稿"/>
  <p:tag name="ISPRING_FIRST_PUBLISH" val="1"/>
  <p:tag name="KSO_WPP_MARK_KEY" val="8c22790f-f63a-4f50-87f0-d2c72cc046c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WPS 演示</Application>
  <PresentationFormat>自定义</PresentationFormat>
  <Paragraphs>113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0" baseType="lpstr">
      <vt:lpstr>Arial</vt:lpstr>
      <vt:lpstr>宋体</vt:lpstr>
      <vt:lpstr>Wingdings</vt:lpstr>
      <vt:lpstr>思源黑体 CN Regular</vt:lpstr>
      <vt:lpstr>黑体</vt:lpstr>
      <vt:lpstr>思源黑体 CN Bold</vt:lpstr>
      <vt:lpstr>Arial Black</vt:lpstr>
      <vt:lpstr>Arial</vt:lpstr>
      <vt:lpstr>Calibri</vt:lpstr>
      <vt:lpstr>等线</vt:lpstr>
      <vt:lpstr>微软雅黑</vt:lpstr>
      <vt:lpstr>Calibri</vt:lpstr>
      <vt:lpstr>Times New Roman</vt:lpstr>
      <vt:lpstr>楷体_GB2312</vt:lpstr>
      <vt:lpstr>新宋体</vt:lpstr>
      <vt:lpstr>思源黑体 CN Normal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692</cp:revision>
  <dcterms:created xsi:type="dcterms:W3CDTF">2018-06-17T04:53:00Z</dcterms:created>
  <dcterms:modified xsi:type="dcterms:W3CDTF">2023-02-10T05:17:47Z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E2BA53AB025742DB845A3A7C45155E7B</vt:lpwstr>
  </property>
</Properties>
</file>