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61" r:id="rId6"/>
    <p:sldId id="284" r:id="rId7"/>
    <p:sldId id="286" r:id="rId8"/>
    <p:sldId id="295" r:id="rId9"/>
    <p:sldId id="299" r:id="rId10"/>
    <p:sldId id="280" r:id="rId11"/>
    <p:sldId id="269" r:id="rId12"/>
    <p:sldId id="291" r:id="rId13"/>
    <p:sldId id="297" r:id="rId14"/>
    <p:sldId id="292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6" autoAdjust="0"/>
    <p:restoredTop sz="92818" autoAdjust="0"/>
  </p:normalViewPr>
  <p:slideViewPr>
    <p:cSldViewPr snapToGrid="0">
      <p:cViewPr varScale="1">
        <p:scale>
          <a:sx n="107" d="100"/>
          <a:sy n="107" d="100"/>
        </p:scale>
        <p:origin x="-90" y="-690"/>
      </p:cViewPr>
      <p:guideLst>
        <p:guide orient="horz" pos="158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模板：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素材：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www.1ppt.com/sucai/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背景：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图表：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www.1ppt.com/tubiao/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教程： 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资料下载：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个人简历：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试卷下载：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教案下载：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手抄报：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语文课件：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 smtClean="0">
                <a:solidFill>
                  <a:schemeClr val="bg1"/>
                </a:solidFill>
              </a:rPr>
              <a:t>数学课件：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www.1ppt.com/kejian/shuxue/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英语课件：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 smtClean="0">
                <a:solidFill>
                  <a:schemeClr val="bg1"/>
                </a:solidFill>
              </a:rPr>
              <a:t>美术课件：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www.1ppt.com/kejian/meishu/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科学课件：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 smtClean="0">
                <a:solidFill>
                  <a:schemeClr val="bg1"/>
                </a:solidFill>
              </a:rPr>
              <a:t>物理课件：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www.1ppt.com/kejian/wuli/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化学课件：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 smtClean="0">
                <a:solidFill>
                  <a:schemeClr val="bg1"/>
                </a:solidFill>
              </a:rPr>
              <a:t>生物课件：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地理课件：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历史课件：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-7571" y="367331"/>
            <a:ext cx="327625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第五单元  图形运动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7571" y="1364374"/>
            <a:ext cx="9151571" cy="94949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平移和旋转的应用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62167" y="2526735"/>
            <a:ext cx="5612096" cy="1909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3023" y="1767574"/>
            <a:ext cx="7153102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）图形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看作图形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绕（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）点（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）方向旋转（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又向（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）平移（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）格得到；也可以看做图形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绕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）点（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）方向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旋转（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）°，又向（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平移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）格得到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）图形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看作图形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绕（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）点（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）方向旋转（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）°，又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）平移（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）格得到；也可以看做图形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绕（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）点（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旋转（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°， 又向（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）平移（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）格得到，也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看做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绕（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）点顺时针方向旋转（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）°，又向（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移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）格，又向（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）平移（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）格得到。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0596" y="1077215"/>
            <a:ext cx="1954688" cy="6719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465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．填空。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-142345"/>
            <a:ext cx="138564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42345"/>
            <a:ext cx="138564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3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074" name="图片 6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29794" y="1454451"/>
            <a:ext cx="1288256" cy="1272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438276" y="1781821"/>
            <a:ext cx="265137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68278" y="1813841"/>
            <a:ext cx="67710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顺时针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88128" y="1815618"/>
            <a:ext cx="35009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047060" y="2066832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149236" y="2085537"/>
            <a:ext cx="24429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618166" y="2362536"/>
            <a:ext cx="250710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472660" y="2368770"/>
            <a:ext cx="67710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逆时针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401761" y="2389608"/>
            <a:ext cx="35009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6052851" y="2370548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2159692" y="2639535"/>
            <a:ext cx="297197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3451500" y="3195206"/>
            <a:ext cx="250710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4402104" y="3184252"/>
            <a:ext cx="67710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顺时针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6131080" y="3195381"/>
            <a:ext cx="35009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1462354" y="3465970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2606830" y="3467748"/>
            <a:ext cx="24429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6131410" y="3461514"/>
            <a:ext cx="258725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6955091" y="3461514"/>
            <a:ext cx="67710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逆时针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2606830" y="3727821"/>
            <a:ext cx="423834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4166806" y="3727821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5456017" y="3723365"/>
            <a:ext cx="24429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3018243" y="4006725"/>
            <a:ext cx="265137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5455993" y="4006555"/>
            <a:ext cx="455894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180</a:t>
            </a:r>
            <a:endParaRPr lang="zh-CN" altLang="en-US" dirty="0"/>
          </a:p>
        </p:txBody>
      </p:sp>
      <p:sp>
        <p:nvSpPr>
          <p:cNvPr id="44" name="矩形 43"/>
          <p:cNvSpPr/>
          <p:nvPr/>
        </p:nvSpPr>
        <p:spPr>
          <a:xfrm>
            <a:off x="6938900" y="4006598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1864867" y="4279140"/>
            <a:ext cx="24429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4622494" y="4283597"/>
            <a:ext cx="24429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3438274" y="4277363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5" grpId="0"/>
      <p:bldP spid="6" grpId="0"/>
      <p:bldP spid="7" grpId="0"/>
      <p:bldP spid="8" grpId="0"/>
      <p:bldP spid="9" grpId="0"/>
      <p:bldP spid="13" grpId="0"/>
      <p:bldP spid="20" grpId="0"/>
      <p:bldP spid="21" grpId="0"/>
      <p:bldP spid="22" grpId="0"/>
      <p:bldP spid="24" grpId="0"/>
      <p:bldP spid="25" grpId="0"/>
      <p:bldP spid="27" grpId="0"/>
      <p:bldP spid="28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40" grpId="0"/>
      <p:bldP spid="44" grpId="0"/>
      <p:bldP spid="46" grpId="0"/>
      <p:bldP spid="47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3022" y="872729"/>
            <a:ext cx="1954688" cy="6719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465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2856" y="1517351"/>
            <a:ext cx="7464830" cy="29777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）下图是一朵花瓣经过（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）的运动得到了一朵花的。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A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平移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B.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旋转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C.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轴对称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）图中绕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点顺时针旋转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゜得到图形④的是（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A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B.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C.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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/>
            </a:endParaRPr>
          </a:p>
          <a:p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）把图中的图形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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先逆时针旋转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°，再逆时针旋转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得到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A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B.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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C.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</a:t>
            </a:r>
            <a:r>
              <a:rPr lang="zh-CN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45" descr="u=527916551,3730618571&amp;fm=23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02484" y="1848852"/>
            <a:ext cx="1017985" cy="95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6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41198" y="3825203"/>
            <a:ext cx="1241822" cy="126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4518569" y="1571853"/>
            <a:ext cx="30681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100" dirty="0"/>
          </a:p>
        </p:txBody>
      </p:sp>
      <p:sp>
        <p:nvSpPr>
          <p:cNvPr id="70" name="矩形 69"/>
          <p:cNvSpPr/>
          <p:nvPr/>
        </p:nvSpPr>
        <p:spPr>
          <a:xfrm>
            <a:off x="2550531" y="3756021"/>
            <a:ext cx="31803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100" dirty="0"/>
          </a:p>
        </p:txBody>
      </p:sp>
      <p:sp>
        <p:nvSpPr>
          <p:cNvPr id="71" name="矩形 70"/>
          <p:cNvSpPr/>
          <p:nvPr/>
        </p:nvSpPr>
        <p:spPr>
          <a:xfrm>
            <a:off x="7202772" y="2803733"/>
            <a:ext cx="29399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A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/>
      <p:bldP spid="70" grpId="0"/>
      <p:bldP spid="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0" y="376238"/>
            <a:ext cx="2002972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3022" y="965568"/>
            <a:ext cx="7537874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图，图形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可以看做图形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旋转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），再向又向（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）平移（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）格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又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）平移（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）格得到。还可以怎么说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图片 6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36014" y="1181307"/>
            <a:ext cx="1204913" cy="118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802178" y="2917999"/>
            <a:ext cx="5968538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操作题。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中长方形绕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点逆时针旋转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°。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中长方形绕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点顺时针旋转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°。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3" name="图片 6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49637" y="3048925"/>
            <a:ext cx="2166938" cy="1694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415158" y="1123998"/>
            <a:ext cx="67710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</a:rPr>
              <a:t>顺时针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84008" y="1637524"/>
            <a:ext cx="50077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90°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85510" y="1637524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</a:rPr>
              <a:t>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17831" y="1637524"/>
            <a:ext cx="229871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84010" y="2093742"/>
            <a:ext cx="358111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dirty="0"/>
              <a:t> </a:t>
            </a:r>
            <a:r>
              <a:rPr lang="zh-CN" altLang="zh-CN" dirty="0">
                <a:solidFill>
                  <a:srgbClr val="FF0000"/>
                </a:solidFill>
              </a:rPr>
              <a:t>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4715" y="2093742"/>
            <a:ext cx="26994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 4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683741" y="1148080"/>
            <a:ext cx="7796233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左边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是七巧板拼成的正方形，右边是一幅小鱼图，这个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鱼图就是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由这个七巧板平移或旋转得来的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自己拿出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七巧板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在方格纸上画一画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，看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能否找出平移旋转的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6146" name="图片 5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97581" y="2705726"/>
            <a:ext cx="2420725" cy="1334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907973" y="2646000"/>
            <a:ext cx="4729999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设想一：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其中“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”和“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”顺时针旋转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°后向下平移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格，“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”先向右平移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格，再向下平移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格，“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”先是顺时针旋转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°，再向右平移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格，再向上平移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格，“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”顺时针旋转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度，再向下平移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格，“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”先逆时针旋转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°，再向下平移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格。“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”先逆时针旋转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°，再向下平移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格，再向右平移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16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zh-CN" sz="1600" dirty="0">
              <a:solidFill>
                <a:schemeClr val="accent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3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670840" y="1105479"/>
            <a:ext cx="7841791" cy="29777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例题：</a:t>
            </a:r>
            <a:endParaRPr lang="en-US" altLang="zh-CN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100" dirty="0"/>
              <a:t>1.</a:t>
            </a:r>
            <a:r>
              <a:rPr lang="zh-CN" altLang="zh-CN" sz="2100" dirty="0"/>
              <a:t> 教材</a:t>
            </a:r>
            <a:r>
              <a:rPr lang="zh-CN" altLang="zh-CN" sz="2100" dirty="0"/>
              <a:t>第</a:t>
            </a:r>
            <a:r>
              <a:rPr lang="en-US" altLang="zh-CN" sz="2100" dirty="0"/>
              <a:t>87</a:t>
            </a:r>
            <a:r>
              <a:rPr lang="zh-CN" altLang="zh-CN" sz="2100" dirty="0"/>
              <a:t>页“做一做”</a:t>
            </a:r>
            <a:r>
              <a:rPr lang="zh-CN" altLang="zh-CN" sz="2100" dirty="0"/>
              <a:t>。尝试</a:t>
            </a:r>
            <a:r>
              <a:rPr lang="zh-CN" altLang="zh-CN" sz="2100" dirty="0"/>
              <a:t>拼一拼，说</a:t>
            </a:r>
            <a:r>
              <a:rPr lang="zh-CN" altLang="zh-CN" sz="2100" dirty="0"/>
              <a:t>清</a:t>
            </a:r>
            <a:r>
              <a:rPr lang="en-US" altLang="zh-CN" sz="2100" dirty="0"/>
              <a:t>	</a:t>
            </a:r>
            <a:r>
              <a:rPr lang="zh-CN" altLang="zh-CN" sz="2100" dirty="0"/>
              <a:t>楚</a:t>
            </a:r>
            <a:r>
              <a:rPr lang="zh-CN" altLang="zh-CN" sz="2100" dirty="0"/>
              <a:t>是怎样</a:t>
            </a:r>
            <a:r>
              <a:rPr lang="zh-CN" altLang="zh-CN" sz="2100" dirty="0"/>
              <a:t>平</a:t>
            </a:r>
            <a:r>
              <a:rPr lang="en-US" altLang="zh-CN" sz="2100" dirty="0"/>
              <a:t>	</a:t>
            </a:r>
            <a:r>
              <a:rPr lang="zh-CN" altLang="zh-CN" sz="2100" dirty="0"/>
              <a:t>移</a:t>
            </a:r>
            <a:r>
              <a:rPr lang="zh-CN" altLang="zh-CN" sz="2100" dirty="0"/>
              <a:t>和旋转的</a:t>
            </a:r>
            <a:r>
              <a:rPr lang="zh-CN" altLang="zh-CN" sz="2100" dirty="0"/>
              <a:t>。</a:t>
            </a:r>
            <a:endParaRPr lang="en-US" altLang="zh-CN" sz="2100" dirty="0"/>
          </a:p>
          <a:p>
            <a:endParaRPr lang="zh-CN" altLang="zh-CN" sz="2100" dirty="0"/>
          </a:p>
          <a:p>
            <a:r>
              <a:rPr lang="en-US" altLang="zh-CN" sz="2100" dirty="0"/>
              <a:t>	2</a:t>
            </a:r>
            <a:r>
              <a:rPr lang="en-US" altLang="zh-CN" sz="2100" dirty="0"/>
              <a:t>.</a:t>
            </a:r>
            <a:r>
              <a:rPr lang="zh-CN" altLang="zh-CN" sz="2100" dirty="0"/>
              <a:t>完成教材第</a:t>
            </a:r>
            <a:r>
              <a:rPr lang="en-US" altLang="zh-CN" sz="2100" dirty="0"/>
              <a:t>88</a:t>
            </a:r>
            <a:r>
              <a:rPr lang="zh-CN" altLang="zh-CN" sz="2100" dirty="0"/>
              <a:t>页练习二十二第</a:t>
            </a:r>
            <a:r>
              <a:rPr lang="en-US" altLang="zh-CN" sz="2100" dirty="0"/>
              <a:t>2</a:t>
            </a:r>
            <a:r>
              <a:rPr lang="zh-CN" altLang="zh-CN" sz="2100" dirty="0"/>
              <a:t>题</a:t>
            </a:r>
            <a:r>
              <a:rPr lang="zh-CN" altLang="zh-CN" sz="2100" dirty="0"/>
              <a:t>。以</a:t>
            </a:r>
            <a:r>
              <a:rPr lang="zh-CN" altLang="zh-CN" sz="2100" dirty="0"/>
              <a:t>小组的形式，动手</a:t>
            </a:r>
            <a:r>
              <a:rPr lang="zh-CN" altLang="zh-CN" sz="2100" dirty="0"/>
              <a:t>摆</a:t>
            </a:r>
            <a:r>
              <a:rPr lang="en-US" altLang="zh-CN" sz="2100" dirty="0"/>
              <a:t>	</a:t>
            </a:r>
            <a:r>
              <a:rPr lang="zh-CN" altLang="zh-CN" sz="2100" dirty="0"/>
              <a:t>一摆，</a:t>
            </a:r>
            <a:r>
              <a:rPr lang="zh-CN" altLang="zh-CN" sz="2100" dirty="0"/>
              <a:t>拼出</a:t>
            </a:r>
            <a:r>
              <a:rPr lang="zh-CN" altLang="zh-CN" sz="2100" dirty="0"/>
              <a:t>不同</a:t>
            </a:r>
            <a:r>
              <a:rPr lang="en-US" altLang="zh-CN" sz="2100" dirty="0"/>
              <a:t>	</a:t>
            </a:r>
            <a:r>
              <a:rPr lang="zh-CN" altLang="zh-CN" sz="2100" dirty="0"/>
              <a:t>的</a:t>
            </a:r>
            <a:r>
              <a:rPr lang="zh-CN" altLang="zh-CN" sz="2100" dirty="0"/>
              <a:t>图案</a:t>
            </a:r>
            <a:r>
              <a:rPr lang="zh-CN" altLang="zh-CN" sz="2100" dirty="0"/>
              <a:t>。</a:t>
            </a:r>
            <a:endParaRPr lang="en-US" altLang="zh-CN" sz="2100" dirty="0"/>
          </a:p>
          <a:p>
            <a:endParaRPr lang="zh-CN" altLang="zh-CN" sz="2100" dirty="0"/>
          </a:p>
          <a:p>
            <a:r>
              <a:rPr lang="en-US" altLang="zh-CN" sz="2100" dirty="0"/>
              <a:t>	3.</a:t>
            </a:r>
            <a:r>
              <a:rPr lang="zh-CN" altLang="zh-CN" sz="2100" dirty="0"/>
              <a:t> 教材</a:t>
            </a:r>
            <a:r>
              <a:rPr lang="zh-CN" altLang="zh-CN" sz="2100" dirty="0"/>
              <a:t>第</a:t>
            </a:r>
            <a:r>
              <a:rPr lang="en-US" altLang="zh-CN" sz="2100" dirty="0"/>
              <a:t>88</a:t>
            </a:r>
            <a:r>
              <a:rPr lang="zh-CN" altLang="zh-CN" sz="2100" dirty="0"/>
              <a:t>页练习二十二第</a:t>
            </a:r>
            <a:r>
              <a:rPr lang="en-US" altLang="zh-CN" sz="2100" dirty="0"/>
              <a:t>3</a:t>
            </a:r>
            <a:r>
              <a:rPr lang="zh-CN" altLang="zh-CN" sz="2100" dirty="0"/>
              <a:t>题</a:t>
            </a:r>
            <a:r>
              <a:rPr lang="zh-CN" altLang="zh-CN" sz="2100" dirty="0"/>
              <a:t>。小组</a:t>
            </a:r>
            <a:r>
              <a:rPr lang="zh-CN" altLang="zh-CN" sz="2100" dirty="0"/>
              <a:t>内拼一拼摆一摆。</a:t>
            </a:r>
            <a:r>
              <a:rPr lang="zh-CN" altLang="zh-CN" sz="2100" dirty="0"/>
              <a:t>可</a:t>
            </a:r>
            <a:r>
              <a:rPr lang="en-US" altLang="zh-CN" sz="2100" dirty="0"/>
              <a:t>	</a:t>
            </a:r>
            <a:r>
              <a:rPr lang="zh-CN" altLang="zh-CN" sz="2100" dirty="0"/>
              <a:t>以</a:t>
            </a:r>
            <a:r>
              <a:rPr lang="zh-CN" altLang="zh-CN" sz="2100" dirty="0"/>
              <a:t>先从中间找，把中间的找到，</a:t>
            </a:r>
            <a:r>
              <a:rPr lang="zh-CN" altLang="zh-CN" sz="2100" dirty="0"/>
              <a:t>再</a:t>
            </a:r>
            <a:r>
              <a:rPr lang="en-US" altLang="zh-CN" sz="2100" dirty="0"/>
              <a:t>	</a:t>
            </a:r>
            <a:r>
              <a:rPr lang="zh-CN" altLang="zh-CN" sz="2100" dirty="0"/>
              <a:t>找</a:t>
            </a:r>
            <a:r>
              <a:rPr lang="zh-CN" altLang="zh-CN" sz="2100" dirty="0"/>
              <a:t>其他部分</a:t>
            </a:r>
            <a:r>
              <a:rPr lang="zh-CN" altLang="zh-CN" sz="2100" dirty="0"/>
              <a:t>。</a:t>
            </a:r>
            <a:endParaRPr lang="zh-CN" altLang="zh-CN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670" y="1035477"/>
            <a:ext cx="7814160" cy="3754235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0" y="376238"/>
            <a:ext cx="1926772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知识要点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46511" y="2111838"/>
            <a:ext cx="619728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图形通过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旋转</a:t>
            </a:r>
            <a:r>
              <a:rPr lang="zh-CN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平移</a:t>
            </a:r>
            <a:r>
              <a:rPr lang="zh-CN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拼成美丽的图案。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7364" y="1159799"/>
            <a:ext cx="456400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平移和旋转的应用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3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2280" y="1565674"/>
            <a:ext cx="6698030" cy="29777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chemeClr val="accent1">
                    <a:lumMod val="50000"/>
                  </a:schemeClr>
                </a:solidFill>
              </a:rPr>
              <a:t>平移就是将图形按一定的方向和距离平行移动，平移后的图形与原图形形状、大小不变。平移的要素有三个：①基本图形——是什么图形发生了平移？②方向：向什么方向发生了平移；③距离：平移了多远？</a:t>
            </a:r>
            <a:endParaRPr lang="zh-CN" altLang="zh-CN" sz="21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zh-CN" altLang="zh-CN" sz="2100" dirty="0">
                <a:solidFill>
                  <a:schemeClr val="accent1">
                    <a:lumMod val="50000"/>
                  </a:schemeClr>
                </a:solidFill>
              </a:rPr>
              <a:t>旋转就是将一个图形绕一点按某个方向转动一定的角度。旋转时图形的大小形状</a:t>
            </a:r>
            <a:r>
              <a:rPr lang="zh-CN" altLang="zh-CN" sz="2100" dirty="0">
                <a:solidFill>
                  <a:schemeClr val="accent1">
                    <a:lumMod val="50000"/>
                  </a:schemeClr>
                </a:solidFill>
              </a:rPr>
              <a:t>都没有</a:t>
            </a:r>
            <a:r>
              <a:rPr lang="zh-CN" altLang="zh-CN" sz="2100" dirty="0">
                <a:solidFill>
                  <a:schemeClr val="accent1">
                    <a:lumMod val="50000"/>
                  </a:schemeClr>
                </a:solidFill>
              </a:rPr>
              <a:t>发生变化，只是位置和方向发生了变化。旋转的三要素有三个：①旋转的中心点：绕哪一点旋转；②旋转的方向：顺时针方向和逆时针方向；③度数：旋转的角度</a:t>
            </a:r>
            <a:endParaRPr lang="zh-CN" altLang="en-US" sz="21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0" y="376238"/>
            <a:ext cx="192411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1630" y="1194921"/>
            <a:ext cx="7761515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740410" indent="-74041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看图形填空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图片 6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95376" y="1355979"/>
            <a:ext cx="1725216" cy="1635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870759" y="1895046"/>
            <a:ext cx="5228201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）图形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看作图形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绕（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）点顺时针方向旋转（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）平移（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）格得到。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）图形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看作图形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绕（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）点顺时针方向旋转（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）°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）平移（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）格得到。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图形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看作图形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绕（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）点 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）方向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旋转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 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）°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 又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）平移（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）格得到。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889640" y="3847473"/>
            <a:ext cx="3753975" cy="1338828"/>
            <a:chOff x="1551016" y="4752674"/>
            <a:chExt cx="5085248" cy="1785104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561177" y="4752674"/>
              <a:ext cx="5075086" cy="1284572"/>
            </a:xfrm>
            <a:prstGeom prst="rect">
              <a:avLst/>
            </a:prstGeom>
          </p:spPr>
        </p:pic>
        <p:sp>
          <p:nvSpPr>
            <p:cNvPr id="42" name="TextBox 9"/>
            <p:cNvSpPr txBox="1"/>
            <p:nvPr/>
          </p:nvSpPr>
          <p:spPr>
            <a:xfrm>
              <a:off x="1551016" y="4752674"/>
              <a:ext cx="5085248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【</a:t>
              </a:r>
              <a:r>
                <a:rPr lang="zh-CN" altLang="en-US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方法小结</a:t>
              </a:r>
              <a:r>
                <a:rPr lang="en-US" altLang="zh-CN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】</a:t>
              </a:r>
              <a:r>
                <a:rPr lang="zh-CN" altLang="zh-CN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描述时要从旋转方向、旋转中心、旋转角度三个方面来描述。</a:t>
              </a:r>
              <a:endParaRPr lang="zh-CN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3186361" y="1895047"/>
            <a:ext cx="326051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339109" y="3156504"/>
            <a:ext cx="205826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270529" y="2513728"/>
            <a:ext cx="326051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101044" y="2513728"/>
            <a:ext cx="40780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101045" y="1900315"/>
            <a:ext cx="40780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933107" y="3160883"/>
            <a:ext cx="67710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顺时针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134415" y="3478395"/>
            <a:ext cx="40780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847764" y="2218341"/>
            <a:ext cx="273152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025335" y="2254990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328581" y="3548851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2069269" y="2879711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3302076" y="3502907"/>
            <a:ext cx="273152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2974532" y="2839356"/>
            <a:ext cx="273152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73" grpId="0"/>
      <p:bldP spid="76" grpId="0"/>
      <p:bldP spid="77" grpId="0"/>
      <p:bldP spid="78" grpId="0"/>
      <p:bldP spid="79" grpId="0"/>
      <p:bldP spid="80" grpId="0"/>
      <p:bldP spid="83" grpId="0"/>
      <p:bldP spid="84" grpId="0"/>
      <p:bldP spid="85" grpId="0"/>
      <p:bldP spid="90" grpId="0"/>
      <p:bldP spid="91" grpId="0"/>
      <p:bldP spid="92" grpId="0"/>
      <p:bldP spid="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45779" y="2924402"/>
            <a:ext cx="1868963" cy="2174895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856840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831" y="1108710"/>
            <a:ext cx="8019913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endParaRPr lang="en-US" altLang="zh-CN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 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   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.</a:t>
            </a:r>
            <a:r>
              <a:rPr lang="zh-CN" altLang="zh-CN" sz="2100" dirty="0"/>
              <a:t>填空</a:t>
            </a:r>
            <a:r>
              <a:rPr lang="zh-CN" altLang="zh-CN" sz="2100" dirty="0"/>
              <a:t>：图形通过（</a:t>
            </a:r>
            <a:r>
              <a:rPr lang="en-US" altLang="zh-CN" sz="2100" dirty="0"/>
              <a:t> </a:t>
            </a:r>
            <a:r>
              <a:rPr lang="en-US" altLang="zh-CN" sz="2100" dirty="0"/>
              <a:t>        </a:t>
            </a:r>
            <a:r>
              <a:rPr lang="zh-CN" altLang="zh-CN" sz="2100" dirty="0"/>
              <a:t>）</a:t>
            </a:r>
            <a:r>
              <a:rPr lang="zh-CN" altLang="zh-CN" sz="2100" dirty="0"/>
              <a:t>和</a:t>
            </a:r>
            <a:r>
              <a:rPr lang="zh-CN" altLang="zh-CN" sz="2100" dirty="0"/>
              <a:t>（</a:t>
            </a:r>
            <a:r>
              <a:rPr lang="en-US" altLang="zh-CN" sz="2100" dirty="0"/>
              <a:t>          </a:t>
            </a:r>
            <a:r>
              <a:rPr lang="zh-CN" altLang="zh-CN" sz="2100" dirty="0"/>
              <a:t>）可以拼成</a:t>
            </a:r>
            <a:r>
              <a:rPr lang="zh-CN" altLang="zh-CN" sz="2100" dirty="0"/>
              <a:t>美丽</a:t>
            </a:r>
            <a:endParaRPr lang="en-US" altLang="zh-CN" sz="2100" dirty="0"/>
          </a:p>
          <a:p>
            <a:r>
              <a:rPr lang="en-US" altLang="zh-CN" sz="2100" dirty="0"/>
              <a:t>	</a:t>
            </a:r>
            <a:r>
              <a:rPr lang="zh-CN" altLang="zh-CN" sz="2100" dirty="0"/>
              <a:t>的</a:t>
            </a:r>
            <a:r>
              <a:rPr lang="zh-CN" altLang="zh-CN" sz="2100" dirty="0"/>
              <a:t>图案</a:t>
            </a:r>
            <a:r>
              <a:rPr lang="zh-CN" altLang="zh-CN" sz="2100" dirty="0"/>
              <a:t>。</a:t>
            </a:r>
            <a:endParaRPr lang="en-US" altLang="zh-CN" sz="2100" dirty="0"/>
          </a:p>
          <a:p>
            <a:endParaRPr lang="zh-CN" altLang="zh-CN" sz="2100" dirty="0"/>
          </a:p>
          <a:p>
            <a:r>
              <a:rPr lang="en-US" altLang="zh-CN" sz="2100" dirty="0">
                <a:sym typeface="Wingdings" panose="05000000000000000000" pitchFamily="2" charset="2"/>
              </a:rPr>
              <a:t> </a:t>
            </a:r>
            <a:r>
              <a:rPr lang="en-US" altLang="zh-CN" sz="2100" dirty="0">
                <a:sym typeface="Wingdings" panose="05000000000000000000" pitchFamily="2" charset="2"/>
              </a:rPr>
              <a:t>     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）</a:t>
            </a:r>
            <a:r>
              <a:rPr lang="en-US" altLang="zh-CN" sz="2100" dirty="0"/>
              <a:t>.</a:t>
            </a:r>
            <a:r>
              <a:rPr lang="zh-CN" altLang="zh-CN" sz="2100" dirty="0"/>
              <a:t>判断：经过旋转得到的图形比经过平移得到</a:t>
            </a:r>
            <a:r>
              <a:rPr lang="zh-CN" altLang="zh-CN" sz="2100" dirty="0"/>
              <a:t>的图形</a:t>
            </a:r>
            <a:endParaRPr lang="en-US" altLang="zh-CN" sz="2100" dirty="0"/>
          </a:p>
          <a:p>
            <a:r>
              <a:rPr lang="en-US" altLang="zh-CN" sz="2100" dirty="0"/>
              <a:t>	</a:t>
            </a:r>
            <a:r>
              <a:rPr lang="zh-CN" altLang="zh-CN" sz="2100" dirty="0"/>
              <a:t>漂亮。</a:t>
            </a:r>
            <a:r>
              <a:rPr lang="zh-CN" altLang="zh-CN" sz="2100" dirty="0"/>
              <a:t>（</a:t>
            </a:r>
            <a:r>
              <a:rPr lang="en-US" altLang="zh-CN" sz="2100" dirty="0"/>
              <a:t>  </a:t>
            </a:r>
            <a:r>
              <a:rPr lang="zh-CN" altLang="zh-CN" sz="2100" dirty="0"/>
              <a:t>） 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128919" y="1434201"/>
            <a:ext cx="67710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平移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485592" y="1415496"/>
            <a:ext cx="67710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旋转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21380" y="2767198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×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5" grpId="0"/>
      <p:bldP spid="66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096" y="899800"/>
            <a:ext cx="8720381" cy="26109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465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判断题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/>
              <a:t>	</a:t>
            </a:r>
            <a:r>
              <a:rPr lang="zh-CN" altLang="zh-CN" sz="2100" dirty="0"/>
              <a:t>（</a:t>
            </a:r>
            <a:r>
              <a:rPr lang="en-US" altLang="zh-CN" sz="2100" dirty="0"/>
              <a:t>1</a:t>
            </a:r>
            <a:r>
              <a:rPr lang="zh-CN" altLang="zh-CN" sz="2100" dirty="0"/>
              <a:t>）平移一个图形大小和形状不变，位置会发生变化。 </a:t>
            </a:r>
            <a:r>
              <a:rPr lang="en-US" altLang="zh-CN" sz="2100" dirty="0"/>
              <a:t>  </a:t>
            </a:r>
            <a:r>
              <a:rPr lang="zh-CN" altLang="zh-CN" sz="2100" dirty="0"/>
              <a:t>（</a:t>
            </a:r>
            <a:r>
              <a:rPr lang="en-US" altLang="zh-CN" sz="2100" dirty="0"/>
              <a:t>    </a:t>
            </a:r>
            <a:r>
              <a:rPr lang="zh-CN" altLang="zh-CN" sz="2100" dirty="0"/>
              <a:t>）</a:t>
            </a:r>
            <a:endParaRPr lang="zh-CN" altLang="zh-CN" sz="2100" dirty="0"/>
          </a:p>
          <a:p>
            <a:pPr>
              <a:lnSpc>
                <a:spcPct val="150000"/>
              </a:lnSpc>
            </a:pPr>
            <a:r>
              <a:rPr lang="en-US" altLang="zh-CN" sz="2100" dirty="0"/>
              <a:t>	</a:t>
            </a:r>
            <a:r>
              <a:rPr lang="zh-CN" altLang="zh-CN" sz="2100" dirty="0"/>
              <a:t>（</a:t>
            </a:r>
            <a:r>
              <a:rPr lang="en-US" altLang="zh-CN" sz="2100" dirty="0"/>
              <a:t>2</a:t>
            </a:r>
            <a:r>
              <a:rPr lang="zh-CN" altLang="zh-CN" sz="2100" dirty="0"/>
              <a:t>）旋转一个图形，大小、形状、方向不变，位置变化。 </a:t>
            </a:r>
            <a:r>
              <a:rPr lang="en-US" altLang="zh-CN" sz="2100" dirty="0"/>
              <a:t> </a:t>
            </a:r>
            <a:r>
              <a:rPr lang="zh-CN" altLang="zh-CN" sz="2100" dirty="0"/>
              <a:t>（</a:t>
            </a:r>
            <a:r>
              <a:rPr lang="en-US" altLang="zh-CN" sz="2100" dirty="0"/>
              <a:t>   </a:t>
            </a:r>
            <a:r>
              <a:rPr lang="zh-CN" altLang="zh-CN" sz="2100" dirty="0"/>
              <a:t>）</a:t>
            </a:r>
            <a:endParaRPr lang="zh-CN" altLang="zh-CN" sz="2100" dirty="0"/>
          </a:p>
          <a:p>
            <a:pPr>
              <a:lnSpc>
                <a:spcPct val="150000"/>
              </a:lnSpc>
            </a:pPr>
            <a:r>
              <a:rPr lang="en-US" altLang="zh-CN" sz="2100" dirty="0"/>
              <a:t>	</a:t>
            </a:r>
            <a:r>
              <a:rPr lang="zh-CN" altLang="zh-CN" sz="2100" dirty="0"/>
              <a:t>（</a:t>
            </a:r>
            <a:r>
              <a:rPr lang="en-US" altLang="zh-CN" sz="2100" dirty="0"/>
              <a:t>3</a:t>
            </a:r>
            <a:r>
              <a:rPr lang="zh-CN" altLang="zh-CN" sz="2100" dirty="0"/>
              <a:t>）利用平移、对称和旋转变换可以设计许多不同的图案。 （</a:t>
            </a:r>
            <a:r>
              <a:rPr lang="en-US" altLang="zh-CN" sz="2100" dirty="0"/>
              <a:t>    </a:t>
            </a:r>
            <a:r>
              <a:rPr lang="zh-CN" altLang="zh-CN" sz="2100" dirty="0"/>
              <a:t>）</a:t>
            </a:r>
            <a:endParaRPr lang="zh-CN" altLang="zh-CN" sz="2100" dirty="0"/>
          </a:p>
          <a:p>
            <a:pPr>
              <a:lnSpc>
                <a:spcPct val="150000"/>
              </a:lnSpc>
            </a:pP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2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65600" y="3537377"/>
            <a:ext cx="1958756" cy="13058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11508" y="1641465"/>
            <a:ext cx="22826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48978" y="2137548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206362" y="2594312"/>
            <a:ext cx="22826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741" y="1180737"/>
            <a:ext cx="7796233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说一说，下面图形是怎样的运动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/>
          </a:p>
        </p:txBody>
      </p:sp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2" y="376238"/>
            <a:ext cx="1929711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050" name="Picture 41" descr="u=769836357,4078723061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61759" y="1697990"/>
            <a:ext cx="1929592" cy="1345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733545" y="1978130"/>
            <a:ext cx="256224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三角形逆时针旋转。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9946" y="3173823"/>
            <a:ext cx="590770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3 .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前面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的图形是经过怎样变化得到后面的图形。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1" name="Picture 35" descr="u=4138984699,2885791096&amp;fm=23&amp;gp=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43912" y="3673512"/>
            <a:ext cx="1776440" cy="99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752796" y="3894595"/>
            <a:ext cx="363945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把阴影部分三角形向左平移。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4" grpId="0"/>
      <p:bldP spid="6" grpId="0"/>
    </p:bldLst>
  </p:timing>
</p:sld>
</file>

<file path=ppt/tags/tag1.xml><?xml version="1.0" encoding="utf-8"?>
<p:tagLst xmlns:p="http://schemas.openxmlformats.org/presentationml/2006/main">
  <p:tag name="KSO_WPP_MARK_KEY" val="f7167ca5-132f-4629-b27f-b4ec92a430c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1887</Words>
  <Application>WPS 演示</Application>
  <PresentationFormat>全屏显示(16:9)</PresentationFormat>
  <Paragraphs>211</Paragraphs>
  <Slides>12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楷体</vt:lpstr>
      <vt:lpstr>Wingdings</vt:lpstr>
      <vt:lpstr>Arial</vt:lpstr>
      <vt:lpstr>Arial Unicode MS</vt:lpstr>
      <vt:lpstr>Calibri Light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574</cp:revision>
  <dcterms:created xsi:type="dcterms:W3CDTF">2016-05-27T03:58:00Z</dcterms:created>
  <dcterms:modified xsi:type="dcterms:W3CDTF">2023-02-10T05:19:40Z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6999EF3EB23A4C7CA4D0B9648F291EB2</vt:lpwstr>
  </property>
</Properties>
</file>