
<file path=[Content_Types].xml><?xml version="1.0" encoding="utf-8"?>
<Types xmlns="http://schemas.openxmlformats.org/package/2006/content-types">
  <Default Extension="png" ContentType="image/pn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3"/>
    <p:sldMasterId id="2147483652" r:id="rId4"/>
  </p:sldMasterIdLst>
  <p:notesMasterIdLst>
    <p:notesMasterId r:id="rId27"/>
  </p:notesMasterIdLst>
  <p:sldIdLst>
    <p:sldId id="358" r:id="rId5"/>
    <p:sldId id="359" r:id="rId6"/>
    <p:sldId id="338" r:id="rId7"/>
    <p:sldId id="360" r:id="rId8"/>
    <p:sldId id="345" r:id="rId9"/>
    <p:sldId id="344" r:id="rId10"/>
    <p:sldId id="343" r:id="rId11"/>
    <p:sldId id="347" r:id="rId12"/>
    <p:sldId id="348" r:id="rId13"/>
    <p:sldId id="346" r:id="rId14"/>
    <p:sldId id="349" r:id="rId15"/>
    <p:sldId id="350" r:id="rId16"/>
    <p:sldId id="341" r:id="rId17"/>
    <p:sldId id="351" r:id="rId18"/>
    <p:sldId id="352" r:id="rId19"/>
    <p:sldId id="353" r:id="rId20"/>
    <p:sldId id="354" r:id="rId21"/>
    <p:sldId id="323" r:id="rId22"/>
    <p:sldId id="355" r:id="rId23"/>
    <p:sldId id="356" r:id="rId24"/>
    <p:sldId id="357" r:id="rId25"/>
    <p:sldId id="342" r:id="rId26"/>
  </p:sldIdLst>
  <p:sldSz cx="9144000" cy="6858000" type="screen4x3"/>
  <p:notesSz cx="6858000" cy="9144000"/>
  <p:custDataLst>
    <p:tags r:id="rId31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4" userDrawn="1">
          <p15:clr>
            <a:srgbClr val="A4A3A4"/>
          </p15:clr>
        </p15:guide>
        <p15:guide id="2" pos="294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BE1F4"/>
    <a:srgbClr val="4F80BD"/>
    <a:srgbClr val="4E70A8"/>
    <a:srgbClr val="CC00CC"/>
    <a:srgbClr val="009900"/>
    <a:srgbClr val="FF6600"/>
    <a:srgbClr val="996633"/>
    <a:srgbClr val="CC0000"/>
    <a:srgbClr val="66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294"/>
    <p:restoredTop sz="94660"/>
  </p:normalViewPr>
  <p:slideViewPr>
    <p:cSldViewPr showGuides="1">
      <p:cViewPr varScale="1">
        <p:scale>
          <a:sx n="116" d="100"/>
          <a:sy n="116" d="100"/>
        </p:scale>
        <p:origin x="-1494" y="-96"/>
      </p:cViewPr>
      <p:guideLst>
        <p:guide orient="horz" pos="2154"/>
        <p:guide pos="2948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99" d="100"/>
        <a:sy n="99" d="100"/>
      </p:scale>
      <p:origin x="0" y="1932"/>
    </p:cViewPr>
  </p:sorterViewPr>
  <p:gridSpacing cx="72005" cy="72005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3.xml"/><Relationship Id="rId31" Type="http://schemas.openxmlformats.org/officeDocument/2006/relationships/tags" Target="tags/tag1.xml"/><Relationship Id="rId30" Type="http://schemas.openxmlformats.org/officeDocument/2006/relationships/tableStyles" Target="tableStyles.xml"/><Relationship Id="rId3" Type="http://schemas.openxmlformats.org/officeDocument/2006/relationships/slideMaster" Target="slideMasters/slideMaster2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notesMaster" Target="notesMasters/notesMaster1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buFontTx/>
              <a:buNone/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buFontTx/>
              <a:buNone/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buFontTx/>
              <a:buNone/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z="1200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image" Target="../media/image44.png"/></Relationships>
</file>

<file path=ppt/slides/_rels/slide1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microsoft.com/office/2007/relationships/hdphoto" Target="../media/image52.wdp"/><Relationship Id="rId5" Type="http://schemas.openxmlformats.org/officeDocument/2006/relationships/image" Target="../media/image51.png"/><Relationship Id="rId4" Type="http://schemas.openxmlformats.org/officeDocument/2006/relationships/image" Target="../media/image50.png"/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image" Target="../media/image47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.xml"/><Relationship Id="rId7" Type="http://schemas.openxmlformats.org/officeDocument/2006/relationships/image" Target="../media/image59.png"/><Relationship Id="rId6" Type="http://schemas.openxmlformats.org/officeDocument/2006/relationships/image" Target="../media/image58.png"/><Relationship Id="rId5" Type="http://schemas.openxmlformats.org/officeDocument/2006/relationships/image" Target="../media/image57.png"/><Relationship Id="rId4" Type="http://schemas.openxmlformats.org/officeDocument/2006/relationships/image" Target="../media/image56.png"/><Relationship Id="rId3" Type="http://schemas.openxmlformats.org/officeDocument/2006/relationships/image" Target="../media/image55.png"/><Relationship Id="rId2" Type="http://schemas.openxmlformats.org/officeDocument/2006/relationships/image" Target="../media/image54.png"/><Relationship Id="rId1" Type="http://schemas.openxmlformats.org/officeDocument/2006/relationships/image" Target="../media/image53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66.png"/><Relationship Id="rId6" Type="http://schemas.openxmlformats.org/officeDocument/2006/relationships/image" Target="../media/image65.png"/><Relationship Id="rId5" Type="http://schemas.openxmlformats.org/officeDocument/2006/relationships/image" Target="../media/image64.png"/><Relationship Id="rId4" Type="http://schemas.openxmlformats.org/officeDocument/2006/relationships/image" Target="../media/image63.png"/><Relationship Id="rId3" Type="http://schemas.openxmlformats.org/officeDocument/2006/relationships/image" Target="../media/image62.png"/><Relationship Id="rId2" Type="http://schemas.openxmlformats.org/officeDocument/2006/relationships/image" Target="../media/image61.png"/><Relationship Id="rId1" Type="http://schemas.openxmlformats.org/officeDocument/2006/relationships/image" Target="../media/image60.png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image" Target="../media/image74.png"/><Relationship Id="rId8" Type="http://schemas.openxmlformats.org/officeDocument/2006/relationships/image" Target="../media/image73.png"/><Relationship Id="rId7" Type="http://schemas.openxmlformats.org/officeDocument/2006/relationships/image" Target="../media/image72.png"/><Relationship Id="rId6" Type="http://schemas.openxmlformats.org/officeDocument/2006/relationships/image" Target="../media/image71.png"/><Relationship Id="rId5" Type="http://schemas.openxmlformats.org/officeDocument/2006/relationships/image" Target="../media/image18.png"/><Relationship Id="rId4" Type="http://schemas.openxmlformats.org/officeDocument/2006/relationships/image" Target="../media/image70.png"/><Relationship Id="rId3" Type="http://schemas.openxmlformats.org/officeDocument/2006/relationships/image" Target="../media/image69.png"/><Relationship Id="rId2" Type="http://schemas.openxmlformats.org/officeDocument/2006/relationships/image" Target="../media/image68.png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67.png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78.png"/><Relationship Id="rId3" Type="http://schemas.openxmlformats.org/officeDocument/2006/relationships/image" Target="../media/image77.png"/><Relationship Id="rId2" Type="http://schemas.openxmlformats.org/officeDocument/2006/relationships/image" Target="../media/image76.png"/><Relationship Id="rId1" Type="http://schemas.openxmlformats.org/officeDocument/2006/relationships/image" Target="../media/image75.png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image" Target="../media/image87.png"/><Relationship Id="rId8" Type="http://schemas.openxmlformats.org/officeDocument/2006/relationships/image" Target="../media/image86.png"/><Relationship Id="rId7" Type="http://schemas.openxmlformats.org/officeDocument/2006/relationships/image" Target="../media/image85.png"/><Relationship Id="rId6" Type="http://schemas.openxmlformats.org/officeDocument/2006/relationships/image" Target="../media/image84.png"/><Relationship Id="rId5" Type="http://schemas.openxmlformats.org/officeDocument/2006/relationships/image" Target="../media/image83.png"/><Relationship Id="rId4" Type="http://schemas.openxmlformats.org/officeDocument/2006/relationships/image" Target="../media/image82.png"/><Relationship Id="rId3" Type="http://schemas.openxmlformats.org/officeDocument/2006/relationships/image" Target="../media/image81.png"/><Relationship Id="rId2" Type="http://schemas.openxmlformats.org/officeDocument/2006/relationships/image" Target="../media/image80.png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79.png"/></Relationships>
</file>

<file path=ppt/slides/_rels/slide18.xml.rels><?xml version="1.0" encoding="UTF-8" standalone="yes"?>
<Relationships xmlns="http://schemas.openxmlformats.org/package/2006/relationships"><Relationship Id="rId9" Type="http://schemas.openxmlformats.org/officeDocument/2006/relationships/image" Target="../media/image96.png"/><Relationship Id="rId8" Type="http://schemas.openxmlformats.org/officeDocument/2006/relationships/image" Target="../media/image95.png"/><Relationship Id="rId7" Type="http://schemas.openxmlformats.org/officeDocument/2006/relationships/image" Target="../media/image94.png"/><Relationship Id="rId6" Type="http://schemas.openxmlformats.org/officeDocument/2006/relationships/image" Target="../media/image93.png"/><Relationship Id="rId5" Type="http://schemas.openxmlformats.org/officeDocument/2006/relationships/image" Target="../media/image92.png"/><Relationship Id="rId4" Type="http://schemas.openxmlformats.org/officeDocument/2006/relationships/image" Target="../media/image91.png"/><Relationship Id="rId3" Type="http://schemas.openxmlformats.org/officeDocument/2006/relationships/image" Target="../media/image90.png"/><Relationship Id="rId2" Type="http://schemas.openxmlformats.org/officeDocument/2006/relationships/image" Target="../media/image89.png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88.png"/></Relationships>
</file>

<file path=ppt/slides/_rels/slide19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100.png"/><Relationship Id="rId5" Type="http://schemas.openxmlformats.org/officeDocument/2006/relationships/image" Target="../media/image99.png"/><Relationship Id="rId4" Type="http://schemas.openxmlformats.org/officeDocument/2006/relationships/image" Target="../media/image98.png"/><Relationship Id="rId3" Type="http://schemas.openxmlformats.org/officeDocument/2006/relationships/image" Target="../media/image73.png"/><Relationship Id="rId2" Type="http://schemas.openxmlformats.org/officeDocument/2006/relationships/image" Target="../media/image97.png"/><Relationship Id="rId1" Type="http://schemas.openxmlformats.org/officeDocument/2006/relationships/image" Target="../media/image72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106.png"/><Relationship Id="rId5" Type="http://schemas.openxmlformats.org/officeDocument/2006/relationships/image" Target="../media/image105.png"/><Relationship Id="rId4" Type="http://schemas.openxmlformats.org/officeDocument/2006/relationships/image" Target="../media/image104.png"/><Relationship Id="rId3" Type="http://schemas.openxmlformats.org/officeDocument/2006/relationships/image" Target="../media/image103.png"/><Relationship Id="rId2" Type="http://schemas.openxmlformats.org/officeDocument/2006/relationships/image" Target="../media/image102.png"/><Relationship Id="rId1" Type="http://schemas.openxmlformats.org/officeDocument/2006/relationships/image" Target="../media/image101.png"/></Relationships>
</file>

<file path=ppt/slides/_rels/slide2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10.png"/><Relationship Id="rId3" Type="http://schemas.openxmlformats.org/officeDocument/2006/relationships/image" Target="../media/image109.png"/><Relationship Id="rId2" Type="http://schemas.openxmlformats.org/officeDocument/2006/relationships/image" Target="../media/image108.png"/><Relationship Id="rId1" Type="http://schemas.openxmlformats.org/officeDocument/2006/relationships/image" Target="../media/image107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image" Target="../media/image10.png"/><Relationship Id="rId8" Type="http://schemas.openxmlformats.org/officeDocument/2006/relationships/image" Target="../media/image9.png"/><Relationship Id="rId7" Type="http://schemas.openxmlformats.org/officeDocument/2006/relationships/image" Target="../media/image8.png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8" Type="http://schemas.openxmlformats.org/officeDocument/2006/relationships/slideLayout" Target="../slideLayouts/slideLayout3.xml"/><Relationship Id="rId17" Type="http://schemas.openxmlformats.org/officeDocument/2006/relationships/image" Target="../media/image18.png"/><Relationship Id="rId16" Type="http://schemas.openxmlformats.org/officeDocument/2006/relationships/image" Target="../media/image17.png"/><Relationship Id="rId15" Type="http://schemas.openxmlformats.org/officeDocument/2006/relationships/image" Target="../media/image16.png"/><Relationship Id="rId14" Type="http://schemas.openxmlformats.org/officeDocument/2006/relationships/image" Target="../media/image15.png"/><Relationship Id="rId13" Type="http://schemas.openxmlformats.org/officeDocument/2006/relationships/image" Target="../media/image14.png"/><Relationship Id="rId12" Type="http://schemas.openxmlformats.org/officeDocument/2006/relationships/image" Target="../media/image13.png"/><Relationship Id="rId11" Type="http://schemas.openxmlformats.org/officeDocument/2006/relationships/image" Target="../media/image12.png"/><Relationship Id="rId10" Type="http://schemas.openxmlformats.org/officeDocument/2006/relationships/image" Target="../media/image11.png"/><Relationship Id="rId1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22.png"/><Relationship Id="rId2" Type="http://schemas.microsoft.com/office/2007/relationships/hdphoto" Target="../media/image21.wdp"/><Relationship Id="rId1" Type="http://schemas.openxmlformats.org/officeDocument/2006/relationships/image" Target="../media/image2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microsoft.com/office/2007/relationships/hdphoto" Target="../media/image30.wdp"/><Relationship Id="rId6" Type="http://schemas.openxmlformats.org/officeDocument/2006/relationships/image" Target="../media/image29.png"/><Relationship Id="rId5" Type="http://schemas.microsoft.com/office/2007/relationships/hdphoto" Target="../media/image28.wdp"/><Relationship Id="rId4" Type="http://schemas.openxmlformats.org/officeDocument/2006/relationships/image" Target="../media/image27.png"/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6.png"/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image" Target="../media/image31.png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image" Target="../media/image40.png"/><Relationship Id="rId8" Type="http://schemas.openxmlformats.org/officeDocument/2006/relationships/image" Target="../media/image39.png"/><Relationship Id="rId7" Type="http://schemas.openxmlformats.org/officeDocument/2006/relationships/image" Target="../media/image38.png"/><Relationship Id="rId6" Type="http://schemas.openxmlformats.org/officeDocument/2006/relationships/image" Target="../media/image37.png"/><Relationship Id="rId5" Type="http://schemas.openxmlformats.org/officeDocument/2006/relationships/image" Target="../media/image36.png"/><Relationship Id="rId4" Type="http://schemas.openxmlformats.org/officeDocument/2006/relationships/image" Target="../media/image35.png"/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3" Type="http://schemas.openxmlformats.org/officeDocument/2006/relationships/slideLayout" Target="../slideLayouts/slideLayout1.xml"/><Relationship Id="rId12" Type="http://schemas.openxmlformats.org/officeDocument/2006/relationships/image" Target="../media/image43.png"/><Relationship Id="rId11" Type="http://schemas.openxmlformats.org/officeDocument/2006/relationships/image" Target="../media/image42.png"/><Relationship Id="rId10" Type="http://schemas.openxmlformats.org/officeDocument/2006/relationships/image" Target="../media/image41.png"/><Relationship Id="rId1" Type="http://schemas.openxmlformats.org/officeDocument/2006/relationships/image" Target="../media/image3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86" y="11121"/>
            <a:ext cx="9128144" cy="6846879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2483855" y="1268850"/>
            <a:ext cx="5760400" cy="52322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第六单元</a:t>
            </a:r>
            <a:endParaRPr lang="zh-CN" altLang="en-US" sz="2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4" name="文本框 10"/>
          <p:cNvSpPr txBox="1"/>
          <p:nvPr/>
        </p:nvSpPr>
        <p:spPr>
          <a:xfrm>
            <a:off x="2627865" y="2132910"/>
            <a:ext cx="5472379" cy="76944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</a:rPr>
              <a:t>异</a:t>
            </a:r>
            <a:r>
              <a:rPr lang="zh-CN" altLang="en-US" sz="4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</a:rPr>
              <a:t>分母分数加、减</a:t>
            </a:r>
            <a:r>
              <a:rPr lang="zh-CN" altLang="en-US" sz="4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</a:rPr>
              <a:t>法</a:t>
            </a:r>
            <a:endParaRPr lang="zh-CN" altLang="en-US" sz="44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07690" y="78719"/>
            <a:ext cx="276550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/>
              <a:t>人教版数学五年级下册</a:t>
            </a:r>
            <a:endParaRPr lang="zh-CN" altLang="en-US" sz="20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/>
      <p:bldP spid="4" grpId="0" bldLvl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矩形 1"/>
              <p:cNvSpPr/>
              <p:nvPr/>
            </p:nvSpPr>
            <p:spPr>
              <a:xfrm>
                <a:off x="3794442" y="1196845"/>
                <a:ext cx="1513171" cy="101752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3200" i="1" dirty="0" smtClean="0">
                              <a:latin typeface="Cambria Math" panose="02040503050406030204"/>
                              <a:ea typeface="楷体" panose="02010609060101010101" pitchFamily="49" charset="-122"/>
                            </a:rPr>
                          </m:ctrlPr>
                        </m:fPr>
                        <m:num>
                          <m:r>
                            <a:rPr lang="en-US" altLang="zh-CN" sz="3200" b="0" i="1" dirty="0" smtClean="0">
                              <a:latin typeface="Cambria Math" panose="02040503050406030204"/>
                              <a:ea typeface="楷体" panose="02010609060101010101" pitchFamily="49" charset="-122"/>
                            </a:rPr>
                            <m:t>1</m:t>
                          </m:r>
                        </m:num>
                        <m:den>
                          <m:r>
                            <a:rPr lang="en-US" altLang="zh-CN" sz="3200" b="0" i="1" dirty="0" smtClean="0">
                              <a:latin typeface="Cambria Math" panose="02040503050406030204"/>
                              <a:ea typeface="楷体" panose="02010609060101010101" pitchFamily="49" charset="-122"/>
                            </a:rPr>
                            <m:t>5</m:t>
                          </m:r>
                        </m:den>
                      </m:f>
                      <m:r>
                        <a:rPr lang="en-US" altLang="zh-CN" sz="3200" b="0" i="1" dirty="0" smtClean="0">
                          <a:latin typeface="Cambria Math" panose="02040503050406030204"/>
                          <a:ea typeface="楷体" panose="02010609060101010101" pitchFamily="49" charset="-122"/>
                        </a:rPr>
                        <m:t>+</m:t>
                      </m:r>
                      <m:f>
                        <m:fPr>
                          <m:ctrlPr>
                            <a:rPr lang="en-US" altLang="zh-CN" sz="3200" i="1" dirty="0">
                              <a:latin typeface="Cambria Math" panose="02040503050406030204"/>
                              <a:ea typeface="楷体" panose="02010609060101010101" pitchFamily="49" charset="-122"/>
                            </a:rPr>
                          </m:ctrlPr>
                        </m:fPr>
                        <m:num>
                          <m:r>
                            <a:rPr lang="en-US" altLang="zh-CN" sz="3200" b="0" i="1" dirty="0" smtClean="0">
                              <a:latin typeface="Cambria Math" panose="02040503050406030204"/>
                              <a:ea typeface="楷体" panose="02010609060101010101" pitchFamily="49" charset="-122"/>
                            </a:rPr>
                            <m:t>1</m:t>
                          </m:r>
                        </m:num>
                        <m:den>
                          <m:r>
                            <a:rPr lang="en-US" altLang="zh-CN" sz="3200" b="0" i="1" dirty="0" smtClean="0">
                              <a:latin typeface="Cambria Math" panose="02040503050406030204"/>
                              <a:ea typeface="楷体" panose="02010609060101010101" pitchFamily="49" charset="-122"/>
                            </a:rPr>
                            <m:t>8</m:t>
                          </m:r>
                        </m:den>
                      </m:f>
                      <m:r>
                        <a:rPr lang="en-US" altLang="zh-CN" sz="3200" b="0" i="1" dirty="0" smtClean="0">
                          <a:latin typeface="Cambria Math" panose="02040503050406030204"/>
                          <a:ea typeface="楷体" panose="02010609060101010101" pitchFamily="49" charset="-122"/>
                        </a:rPr>
                        <m:t>  </m:t>
                      </m:r>
                    </m:oMath>
                  </m:oMathPara>
                </a14:m>
                <a:endParaRPr lang="zh-CN" altLang="en-US" sz="36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94442" y="1196845"/>
                <a:ext cx="1513171" cy="1017523"/>
              </a:xfrm>
              <a:prstGeom prst="rect">
                <a:avLst/>
              </a:prstGeom>
              <a:blipFill rotWithShape="1">
                <a:blip r:embed="rId1"/>
                <a:stretch>
                  <a:fillRect l="-21" t="-50" r="-4178" b="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矩形 2"/>
              <p:cNvSpPr/>
              <p:nvPr/>
            </p:nvSpPr>
            <p:spPr>
              <a:xfrm>
                <a:off x="3293222" y="2420930"/>
                <a:ext cx="2430858" cy="97546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4000" dirty="0">
                    <a:solidFill>
                      <a:srgbClr val="FF0000"/>
                    </a:solidFill>
                    <a:ea typeface="楷体" panose="02010609060101010101" pitchFamily="49" charset="-122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4000" i="1" dirty="0" smtClean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4000" b="0" i="1" dirty="0" smtClean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  <m:t>8</m:t>
                        </m:r>
                      </m:num>
                      <m:den>
                        <m:r>
                          <a:rPr lang="en-US" altLang="zh-CN" sz="4000" b="0" i="1" dirty="0" smtClean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  <m:t>40</m:t>
                        </m:r>
                      </m:den>
                    </m:f>
                    <m:r>
                      <a:rPr lang="en-US" altLang="zh-CN" sz="4000" b="0" i="1" dirty="0" smtClean="0">
                        <a:solidFill>
                          <a:srgbClr val="FF0000"/>
                        </a:solidFill>
                        <a:latin typeface="Cambria Math" panose="02040503050406030204"/>
                        <a:ea typeface="楷体" panose="02010609060101010101" pitchFamily="49" charset="-122"/>
                      </a:rPr>
                      <m:t>+</m:t>
                    </m:r>
                    <m:f>
                      <m:fPr>
                        <m:ctrlPr>
                          <a:rPr lang="en-US" altLang="zh-CN" sz="4000" i="1" dirty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4000" b="0" i="1" dirty="0" smtClean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  <m:t>5</m:t>
                        </m:r>
                      </m:num>
                      <m:den>
                        <m:r>
                          <a:rPr lang="en-US" altLang="zh-CN" sz="4000" b="0" i="1" dirty="0" smtClean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  <m:t>40</m:t>
                        </m:r>
                      </m:den>
                    </m:f>
                  </m:oMath>
                </a14:m>
                <a:r>
                  <a:rPr lang="en-US" altLang="zh-CN" sz="4000" dirty="0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 </a:t>
                </a:r>
                <a:endParaRPr lang="zh-CN" altLang="en-US" sz="40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3" name="矩形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93222" y="2420930"/>
                <a:ext cx="2430858" cy="975460"/>
              </a:xfrm>
              <a:prstGeom prst="rect">
                <a:avLst/>
              </a:prstGeom>
              <a:blipFill rotWithShape="1">
                <a:blip r:embed="rId2"/>
                <a:stretch>
                  <a:fillRect l="-5" t="-32" r="-14569" b="4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矩形 3"/>
              <p:cNvSpPr/>
              <p:nvPr/>
            </p:nvSpPr>
            <p:spPr>
              <a:xfrm>
                <a:off x="3293222" y="3717020"/>
                <a:ext cx="1472391" cy="96667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zh-CN" altLang="en-US" sz="4000" i="1" dirty="0">
                        <a:solidFill>
                          <a:srgbClr val="FF0000"/>
                        </a:solidFill>
                        <a:latin typeface="Cambria Math" panose="02040503050406030204"/>
                        <a:ea typeface="楷体" panose="02010609060101010101" pitchFamily="49" charset="-122"/>
                      </a:rPr>
                      <m:t>＝</m:t>
                    </m:r>
                    <m:f>
                      <m:fPr>
                        <m:ctrlPr>
                          <a:rPr lang="en-US" altLang="zh-CN" sz="4000" i="1" dirty="0" smtClean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4000" b="0" i="1" dirty="0" smtClean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  <m:t>13</m:t>
                        </m:r>
                      </m:num>
                      <m:den>
                        <m:r>
                          <a:rPr lang="en-US" altLang="zh-CN" sz="4000" b="0" i="1" dirty="0" smtClean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  <m:t>40</m:t>
                        </m:r>
                      </m:den>
                    </m:f>
                  </m:oMath>
                </a14:m>
                <a:r>
                  <a:rPr lang="en-US" altLang="zh-CN" sz="4000" dirty="0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 </a:t>
                </a:r>
                <a:endParaRPr lang="zh-CN" altLang="en-US" sz="40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4" name="矩形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93222" y="3717020"/>
                <a:ext cx="1472391" cy="966675"/>
              </a:xfrm>
              <a:prstGeom prst="rect">
                <a:avLst/>
              </a:prstGeom>
              <a:blipFill rotWithShape="1">
                <a:blip r:embed="rId3"/>
                <a:stretch>
                  <a:fillRect l="-8" t="-38" r="-26010" b="5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79695" y="476795"/>
            <a:ext cx="889230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危险垃圾多还是食品残渣多？他们的差占生活垃圾总量的几分之几？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矩形 3"/>
              <p:cNvSpPr/>
              <p:nvPr/>
            </p:nvSpPr>
            <p:spPr>
              <a:xfrm>
                <a:off x="3563930" y="4293060"/>
                <a:ext cx="2267672" cy="101752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3200" i="1" dirty="0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  <a:ea typeface="楷体" panose="02010609060101010101" pitchFamily="49" charset="-122"/>
                            </a:rPr>
                          </m:ctrlPr>
                        </m:fPr>
                        <m:num>
                          <m:r>
                            <a:rPr lang="en-US" altLang="zh-CN" sz="3200" b="0" i="1" dirty="0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  <a:ea typeface="楷体" panose="02010609060101010101" pitchFamily="49" charset="-122"/>
                            </a:rPr>
                            <m:t>3</m:t>
                          </m:r>
                        </m:num>
                        <m:den>
                          <m:r>
                            <a:rPr lang="en-US" altLang="zh-CN" sz="3200" b="0" i="1" dirty="0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  <a:ea typeface="楷体" panose="02010609060101010101" pitchFamily="49" charset="-122"/>
                            </a:rPr>
                            <m:t>10</m:t>
                          </m:r>
                        </m:den>
                      </m:f>
                      <m:r>
                        <a:rPr lang="en-US" altLang="zh-CN" sz="3200" b="0" i="1" dirty="0" smtClean="0">
                          <a:solidFill>
                            <a:srgbClr val="FF0000"/>
                          </a:solidFill>
                          <a:latin typeface="Cambria Math" panose="02040503050406030204"/>
                          <a:ea typeface="楷体" panose="02010609060101010101" pitchFamily="49" charset="-122"/>
                        </a:rPr>
                        <m:t>−</m:t>
                      </m:r>
                      <m:f>
                        <m:fPr>
                          <m:ctrlPr>
                            <a:rPr lang="en-US" altLang="zh-CN" sz="3200" i="1" dirty="0">
                              <a:solidFill>
                                <a:srgbClr val="FF0000"/>
                              </a:solidFill>
                              <a:latin typeface="Cambria Math" panose="02040503050406030204"/>
                              <a:ea typeface="楷体" panose="02010609060101010101" pitchFamily="49" charset="-122"/>
                            </a:rPr>
                          </m:ctrlPr>
                        </m:fPr>
                        <m:num>
                          <m:r>
                            <a:rPr lang="en-US" altLang="zh-CN" sz="3200" b="0" i="1" dirty="0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  <a:ea typeface="楷体" panose="02010609060101010101" pitchFamily="49" charset="-122"/>
                            </a:rPr>
                            <m:t>3</m:t>
                          </m:r>
                        </m:num>
                        <m:den>
                          <m:r>
                            <a:rPr lang="en-US" altLang="zh-CN" sz="3200" b="0" i="1" dirty="0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  <a:ea typeface="楷体" panose="02010609060101010101" pitchFamily="49" charset="-122"/>
                            </a:rPr>
                            <m:t>20</m:t>
                          </m:r>
                        </m:den>
                      </m:f>
                      <m:r>
                        <a:rPr lang="zh-CN" altLang="en-US" sz="3200" i="1" dirty="0" smtClean="0">
                          <a:solidFill>
                            <a:srgbClr val="FF0000"/>
                          </a:solidFill>
                          <a:latin typeface="Cambria Math" panose="02040503050406030204"/>
                          <a:ea typeface="楷体" panose="02010609060101010101" pitchFamily="49" charset="-122"/>
                        </a:rPr>
                        <m:t>＝</m:t>
                      </m:r>
                    </m:oMath>
                  </m:oMathPara>
                </a14:m>
                <a:endParaRPr lang="zh-CN" altLang="en-US" sz="36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4" name="矩形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63930" y="4293060"/>
                <a:ext cx="2267672" cy="1017523"/>
              </a:xfrm>
              <a:prstGeom prst="rect">
                <a:avLst/>
              </a:prstGeom>
              <a:blipFill rotWithShape="1">
                <a:blip r:embed="rId1"/>
                <a:stretch>
                  <a:fillRect l="-14" t="-45" r="-1075" b="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矩形 4"/>
              <p:cNvSpPr/>
              <p:nvPr/>
            </p:nvSpPr>
            <p:spPr>
              <a:xfrm>
                <a:off x="1115760" y="4293060"/>
                <a:ext cx="2027093" cy="101752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3200" i="1" dirty="0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  <a:ea typeface="楷体" panose="02010609060101010101" pitchFamily="49" charset="-122"/>
                            </a:rPr>
                          </m:ctrlPr>
                        </m:fPr>
                        <m:num>
                          <m:r>
                            <a:rPr lang="en-US" altLang="zh-CN" sz="3200" b="0" i="1" dirty="0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  <a:ea typeface="楷体" panose="02010609060101010101" pitchFamily="49" charset="-122"/>
                            </a:rPr>
                            <m:t>3</m:t>
                          </m:r>
                        </m:num>
                        <m:den>
                          <m:r>
                            <a:rPr lang="en-US" altLang="zh-CN" sz="3200" b="0" i="1" dirty="0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  <a:ea typeface="楷体" panose="02010609060101010101" pitchFamily="49" charset="-122"/>
                            </a:rPr>
                            <m:t>10</m:t>
                          </m:r>
                        </m:den>
                      </m:f>
                      <m:r>
                        <a:rPr lang="zh-CN" altLang="en-US" sz="3200" i="1" dirty="0">
                          <a:solidFill>
                            <a:srgbClr val="FF0000"/>
                          </a:solidFill>
                          <a:latin typeface="Cambria Math" panose="02040503050406030204"/>
                          <a:ea typeface="楷体" panose="02010609060101010101" pitchFamily="49" charset="-122"/>
                        </a:rPr>
                        <m:t>＞</m:t>
                      </m:r>
                      <m:f>
                        <m:fPr>
                          <m:ctrlPr>
                            <a:rPr lang="en-US" altLang="zh-CN" sz="3200" i="1" dirty="0">
                              <a:solidFill>
                                <a:srgbClr val="FF0000"/>
                              </a:solidFill>
                              <a:latin typeface="Cambria Math" panose="02040503050406030204"/>
                              <a:ea typeface="楷体" panose="02010609060101010101" pitchFamily="49" charset="-122"/>
                            </a:rPr>
                          </m:ctrlPr>
                        </m:fPr>
                        <m:num>
                          <m:r>
                            <a:rPr lang="en-US" altLang="zh-CN" sz="3200" b="0" i="1" dirty="0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  <a:ea typeface="楷体" panose="02010609060101010101" pitchFamily="49" charset="-122"/>
                            </a:rPr>
                            <m:t>3</m:t>
                          </m:r>
                        </m:num>
                        <m:den>
                          <m:r>
                            <a:rPr lang="en-US" altLang="zh-CN" sz="3200" b="0" i="1" dirty="0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  <a:ea typeface="楷体" panose="02010609060101010101" pitchFamily="49" charset="-122"/>
                            </a:rPr>
                            <m:t>20</m:t>
                          </m:r>
                        </m:den>
                      </m:f>
                      <m:r>
                        <a:rPr lang="en-US" altLang="zh-CN" sz="3200" b="0" i="1" dirty="0" smtClean="0">
                          <a:solidFill>
                            <a:srgbClr val="FF0000"/>
                          </a:solidFill>
                          <a:latin typeface="Cambria Math" panose="02040503050406030204"/>
                          <a:ea typeface="楷体" panose="02010609060101010101" pitchFamily="49" charset="-122"/>
                        </a:rPr>
                        <m:t>  </m:t>
                      </m:r>
                    </m:oMath>
                  </m:oMathPara>
                </a14:m>
                <a:endParaRPr lang="zh-CN" altLang="en-US" sz="36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5" name="矩形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15760" y="4293060"/>
                <a:ext cx="2027093" cy="1017523"/>
              </a:xfrm>
              <a:prstGeom prst="rect">
                <a:avLst/>
              </a:prstGeom>
              <a:blipFill rotWithShape="1">
                <a:blip r:embed="rId2"/>
                <a:stretch>
                  <a:fillRect l="-3" t="-45" r="-2964" b="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矩形 5"/>
              <p:cNvSpPr/>
              <p:nvPr/>
            </p:nvSpPr>
            <p:spPr>
              <a:xfrm>
                <a:off x="5508065" y="4293060"/>
                <a:ext cx="2298834" cy="101752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3200" i="1" dirty="0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  <a:ea typeface="楷体" panose="02010609060101010101" pitchFamily="49" charset="-122"/>
                            </a:rPr>
                          </m:ctrlPr>
                        </m:fPr>
                        <m:num>
                          <m:r>
                            <a:rPr lang="en-US" altLang="zh-CN" sz="3200" b="0" i="1" dirty="0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  <a:ea typeface="楷体" panose="02010609060101010101" pitchFamily="49" charset="-122"/>
                            </a:rPr>
                            <m:t>6</m:t>
                          </m:r>
                        </m:num>
                        <m:den>
                          <m:r>
                            <a:rPr lang="en-US" altLang="zh-CN" sz="3200" b="0" i="1" dirty="0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  <a:ea typeface="楷体" panose="02010609060101010101" pitchFamily="49" charset="-122"/>
                            </a:rPr>
                            <m:t>20</m:t>
                          </m:r>
                        </m:den>
                      </m:f>
                      <m:r>
                        <a:rPr lang="en-US" altLang="zh-CN" sz="3200" b="0" i="1" dirty="0" smtClean="0">
                          <a:solidFill>
                            <a:srgbClr val="FF0000"/>
                          </a:solidFill>
                          <a:latin typeface="Cambria Math" panose="02040503050406030204"/>
                          <a:ea typeface="楷体" panose="02010609060101010101" pitchFamily="49" charset="-122"/>
                        </a:rPr>
                        <m:t>−</m:t>
                      </m:r>
                      <m:f>
                        <m:fPr>
                          <m:ctrlPr>
                            <a:rPr lang="en-US" altLang="zh-CN" sz="3200" i="1" dirty="0">
                              <a:solidFill>
                                <a:srgbClr val="FF0000"/>
                              </a:solidFill>
                              <a:latin typeface="Cambria Math" panose="02040503050406030204"/>
                              <a:ea typeface="楷体" panose="02010609060101010101" pitchFamily="49" charset="-122"/>
                            </a:rPr>
                          </m:ctrlPr>
                        </m:fPr>
                        <m:num>
                          <m:r>
                            <a:rPr lang="en-US" altLang="zh-CN" sz="3200" b="0" i="1" dirty="0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  <a:ea typeface="楷体" panose="02010609060101010101" pitchFamily="49" charset="-122"/>
                            </a:rPr>
                            <m:t>3</m:t>
                          </m:r>
                        </m:num>
                        <m:den>
                          <m:r>
                            <a:rPr lang="en-US" altLang="zh-CN" sz="3200" b="0" i="1" dirty="0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  <a:ea typeface="楷体" panose="02010609060101010101" pitchFamily="49" charset="-122"/>
                            </a:rPr>
                            <m:t>20</m:t>
                          </m:r>
                        </m:den>
                      </m:f>
                      <m:r>
                        <a:rPr lang="zh-CN" altLang="en-US" sz="3200" i="1" dirty="0" smtClean="0">
                          <a:solidFill>
                            <a:srgbClr val="FF0000"/>
                          </a:solidFill>
                          <a:latin typeface="Cambria Math" panose="02040503050406030204"/>
                          <a:ea typeface="楷体" panose="02010609060101010101" pitchFamily="49" charset="-122"/>
                        </a:rPr>
                        <m:t>＝</m:t>
                      </m:r>
                    </m:oMath>
                  </m:oMathPara>
                </a14:m>
                <a:endParaRPr lang="zh-CN" altLang="en-US" sz="36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6" name="矩形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08065" y="4293060"/>
                <a:ext cx="2298834" cy="1017523"/>
              </a:xfrm>
              <a:prstGeom prst="rect">
                <a:avLst/>
              </a:prstGeom>
              <a:blipFill rotWithShape="1">
                <a:blip r:embed="rId3"/>
                <a:stretch>
                  <a:fillRect l="-3" t="-45" r="-405" b="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矩形 6"/>
              <p:cNvSpPr/>
              <p:nvPr/>
            </p:nvSpPr>
            <p:spPr>
              <a:xfrm>
                <a:off x="7452200" y="4293060"/>
                <a:ext cx="845103" cy="101752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3200" i="1" dirty="0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  <a:ea typeface="楷体" panose="02010609060101010101" pitchFamily="49" charset="-122"/>
                            </a:rPr>
                          </m:ctrlPr>
                        </m:fPr>
                        <m:num>
                          <m:r>
                            <a:rPr lang="en-US" altLang="zh-CN" sz="3200" b="0" i="1" dirty="0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  <a:ea typeface="楷体" panose="02010609060101010101" pitchFamily="49" charset="-122"/>
                            </a:rPr>
                            <m:t>3</m:t>
                          </m:r>
                        </m:num>
                        <m:den>
                          <m:r>
                            <a:rPr lang="en-US" altLang="zh-CN" sz="3200" b="0" i="1" dirty="0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  <a:ea typeface="楷体" panose="02010609060101010101" pitchFamily="49" charset="-122"/>
                            </a:rPr>
                            <m:t>20</m:t>
                          </m:r>
                        </m:den>
                      </m:f>
                    </m:oMath>
                  </m:oMathPara>
                </a14:m>
                <a:endParaRPr lang="zh-CN" altLang="en-US" sz="36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7" name="矩形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452200" y="4293060"/>
                <a:ext cx="845103" cy="1017523"/>
              </a:xfrm>
              <a:prstGeom prst="rect">
                <a:avLst/>
              </a:prstGeom>
              <a:blipFill rotWithShape="1">
                <a:blip r:embed="rId4"/>
                <a:stretch>
                  <a:fillRect l="-56" t="-45" r="-3560" b="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655" b="100000" l="1964" r="99018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2987890" y="1484865"/>
            <a:ext cx="2520175" cy="2520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28638" y="836820"/>
            <a:ext cx="889230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）结合计算过程，说说异分母分数减法的计算过程。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771875" y="2492935"/>
            <a:ext cx="331223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先通分，再相减。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51700" y="4005040"/>
            <a:ext cx="88923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）归纳异分母加、减法的计算方法。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组合 28"/>
          <p:cNvGrpSpPr/>
          <p:nvPr/>
        </p:nvGrpSpPr>
        <p:grpSpPr>
          <a:xfrm>
            <a:off x="1619795" y="1700880"/>
            <a:ext cx="5400375" cy="4248295"/>
            <a:chOff x="971750" y="1916895"/>
            <a:chExt cx="5400375" cy="4248295"/>
          </a:xfrm>
        </p:grpSpPr>
        <p:grpSp>
          <p:nvGrpSpPr>
            <p:cNvPr id="5" name="组合 4"/>
            <p:cNvGrpSpPr/>
            <p:nvPr/>
          </p:nvGrpSpPr>
          <p:grpSpPr>
            <a:xfrm>
              <a:off x="971750" y="2276920"/>
              <a:ext cx="1584110" cy="3888270"/>
              <a:chOff x="4283980" y="2060905"/>
              <a:chExt cx="1584110" cy="3888270"/>
            </a:xfrm>
          </p:grpSpPr>
          <p:sp>
            <p:nvSpPr>
              <p:cNvPr id="3" name="圆角矩形 2"/>
              <p:cNvSpPr/>
              <p:nvPr/>
            </p:nvSpPr>
            <p:spPr>
              <a:xfrm>
                <a:off x="4283980" y="2060905"/>
                <a:ext cx="1584110" cy="3888270"/>
              </a:xfrm>
              <a:prstGeom prst="round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mc:AlternateContent xmlns:mc="http://schemas.openxmlformats.org/markup-compatibility/2006">
            <mc:Choice xmlns:a14="http://schemas.microsoft.com/office/drawing/2010/main" Requires="a14">
              <p:sp>
                <p:nvSpPr>
                  <p:cNvPr id="12" name="矩形 11"/>
                  <p:cNvSpPr/>
                  <p:nvPr/>
                </p:nvSpPr>
                <p:spPr>
                  <a:xfrm>
                    <a:off x="4827009" y="2276920"/>
                    <a:ext cx="705642" cy="1048429"/>
                  </a:xfrm>
                  <a:prstGeom prst="rect">
                    <a:avLst/>
                  </a:prstGeom>
                </p:spPr>
                <p:txBody>
                  <a:bodyPr wrap="none">
                    <a:spAutoFit/>
                  </a:bodyPr>
                  <a:lstStyle/>
                  <a:p>
                    <a14:m>
                      <m:oMath xmlns:m="http://schemas.openxmlformats.org/officeDocument/2006/math">
                        <m:f>
                          <m:fPr>
                            <m:ctrlPr>
                              <a:rPr lang="en-US" altLang="zh-CN" sz="4400" i="1" dirty="0" smtClean="0">
                                <a:solidFill>
                                  <a:schemeClr val="tx1"/>
                                </a:solidFill>
                                <a:latin typeface="Cambria Math" panose="02040503050406030204"/>
                                <a:ea typeface="楷体" panose="02010609060101010101" pitchFamily="49" charset="-122"/>
                              </a:rPr>
                            </m:ctrlPr>
                          </m:fPr>
                          <m:num>
                            <m:r>
                              <a:rPr lang="en-US" altLang="zh-CN" sz="4400" b="0" i="1" dirty="0" smtClean="0">
                                <a:solidFill>
                                  <a:schemeClr val="tx1"/>
                                </a:solidFill>
                                <a:latin typeface="Cambria Math" panose="02040503050406030204"/>
                                <a:ea typeface="楷体" panose="02010609060101010101" pitchFamily="49" charset="-122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4400" b="0" i="1" dirty="0" smtClean="0">
                                <a:solidFill>
                                  <a:schemeClr val="tx1"/>
                                </a:solidFill>
                                <a:latin typeface="Cambria Math" panose="02040503050406030204"/>
                                <a:ea typeface="楷体" panose="02010609060101010101" pitchFamily="49" charset="-122"/>
                              </a:rPr>
                              <m:t>2</m:t>
                            </m:r>
                          </m:den>
                        </m:f>
                      </m:oMath>
                    </a14:m>
                    <a:r>
                      <a:rPr lang="en-US" altLang="zh-CN" sz="4400" dirty="0" smtClean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rPr>
                      <a:t> </a:t>
                    </a:r>
                    <a:endParaRPr lang="zh-CN" altLang="en-US" sz="4400" dirty="0">
                      <a:solidFill>
                        <a:schemeClr val="tx1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endParaRPr>
                  </a:p>
                </p:txBody>
              </p:sp>
            </mc:Choice>
            <mc:Fallback>
              <p:sp>
                <p:nvSpPr>
                  <p:cNvPr id="12" name="矩形 11"/>
                  <p:cNvSpPr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4827009" y="2276920"/>
                    <a:ext cx="705642" cy="1048429"/>
                  </a:xfrm>
                  <a:prstGeom prst="rect">
                    <a:avLst/>
                  </a:prstGeom>
                  <a:blipFill rotWithShape="1">
                    <a:blip r:embed="rId1"/>
                  </a:blipFill>
                </p:spPr>
                <p:txBody>
                  <a:bodyPr/>
                  <a:lstStyle/>
                  <a:p>
                    <a:r>
                      <a:rPr lang="zh-CN" alt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>
            <mc:Choice xmlns:a14="http://schemas.microsoft.com/office/drawing/2010/main" Requires="a14">
              <p:sp>
                <p:nvSpPr>
                  <p:cNvPr id="13" name="矩形 12"/>
                  <p:cNvSpPr/>
                  <p:nvPr/>
                </p:nvSpPr>
                <p:spPr>
                  <a:xfrm>
                    <a:off x="4707586" y="3501005"/>
                    <a:ext cx="944489" cy="1048429"/>
                  </a:xfrm>
                  <a:prstGeom prst="rect">
                    <a:avLst/>
                  </a:prstGeom>
                </p:spPr>
                <p:txBody>
                  <a:bodyPr wrap="none">
                    <a:spAutoFit/>
                  </a:bodyPr>
                  <a:lstStyle/>
                  <a:p>
                    <a14:m>
                      <m:oMath xmlns:m="http://schemas.openxmlformats.org/officeDocument/2006/math">
                        <m:f>
                          <m:fPr>
                            <m:ctrlPr>
                              <a:rPr lang="en-US" altLang="zh-CN" sz="4400" i="1" dirty="0" smtClean="0">
                                <a:solidFill>
                                  <a:schemeClr val="tx1"/>
                                </a:solidFill>
                                <a:latin typeface="Cambria Math" panose="02040503050406030204"/>
                                <a:ea typeface="楷体" panose="02010609060101010101" pitchFamily="49" charset="-122"/>
                              </a:rPr>
                            </m:ctrlPr>
                          </m:fPr>
                          <m:num>
                            <m:r>
                              <a:rPr lang="en-US" altLang="zh-CN" sz="4400" b="0" i="1" dirty="0" smtClean="0">
                                <a:solidFill>
                                  <a:schemeClr val="tx1"/>
                                </a:solidFill>
                                <a:latin typeface="Cambria Math" panose="02040503050406030204"/>
                                <a:ea typeface="楷体" panose="02010609060101010101" pitchFamily="49" charset="-122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4400" b="0" i="1" dirty="0" smtClean="0">
                                <a:solidFill>
                                  <a:schemeClr val="tx1"/>
                                </a:solidFill>
                                <a:latin typeface="Cambria Math" panose="02040503050406030204"/>
                                <a:ea typeface="楷体" panose="02010609060101010101" pitchFamily="49" charset="-122"/>
                              </a:rPr>
                              <m:t>12</m:t>
                            </m:r>
                          </m:den>
                        </m:f>
                      </m:oMath>
                    </a14:m>
                    <a:r>
                      <a:rPr lang="en-US" altLang="zh-CN" sz="4400" dirty="0" smtClean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rPr>
                      <a:t> </a:t>
                    </a:r>
                    <a:endParaRPr lang="zh-CN" altLang="en-US" sz="4400" dirty="0">
                      <a:solidFill>
                        <a:schemeClr val="tx1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endParaRPr>
                  </a:p>
                </p:txBody>
              </p:sp>
            </mc:Choice>
            <mc:Fallback>
              <p:sp>
                <p:nvSpPr>
                  <p:cNvPr id="13" name="矩形 12"/>
                  <p:cNvSpPr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4707586" y="3501005"/>
                    <a:ext cx="944489" cy="1048429"/>
                  </a:xfrm>
                  <a:prstGeom prst="rect">
                    <a:avLst/>
                  </a:prstGeom>
                  <a:blipFill rotWithShape="1">
                    <a:blip r:embed="rId2"/>
                  </a:blipFill>
                </p:spPr>
                <p:txBody>
                  <a:bodyPr/>
                  <a:lstStyle/>
                  <a:p>
                    <a:r>
                      <a:rPr lang="zh-CN" alt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>
            <mc:Choice xmlns:a14="http://schemas.microsoft.com/office/drawing/2010/main" Requires="a14">
              <p:sp>
                <p:nvSpPr>
                  <p:cNvPr id="14" name="矩形 13"/>
                  <p:cNvSpPr/>
                  <p:nvPr/>
                </p:nvSpPr>
                <p:spPr>
                  <a:xfrm>
                    <a:off x="4707586" y="4653085"/>
                    <a:ext cx="944489" cy="1048429"/>
                  </a:xfrm>
                  <a:prstGeom prst="rect">
                    <a:avLst/>
                  </a:prstGeom>
                </p:spPr>
                <p:txBody>
                  <a:bodyPr wrap="none">
                    <a:spAutoFit/>
                  </a:bodyPr>
                  <a:lstStyle/>
                  <a:p>
                    <a14:m>
                      <m:oMath xmlns:m="http://schemas.openxmlformats.org/officeDocument/2006/math">
                        <m:f>
                          <m:fPr>
                            <m:ctrlPr>
                              <a:rPr lang="en-US" altLang="zh-CN" sz="4400" i="1" dirty="0" smtClean="0">
                                <a:solidFill>
                                  <a:schemeClr val="tx1"/>
                                </a:solidFill>
                                <a:latin typeface="Cambria Math" panose="02040503050406030204"/>
                                <a:ea typeface="楷体" panose="02010609060101010101" pitchFamily="49" charset="-122"/>
                              </a:rPr>
                            </m:ctrlPr>
                          </m:fPr>
                          <m:num>
                            <m:r>
                              <a:rPr lang="en-US" altLang="zh-CN" sz="4400" b="0" i="1" dirty="0" smtClean="0">
                                <a:solidFill>
                                  <a:schemeClr val="tx1"/>
                                </a:solidFill>
                                <a:latin typeface="Cambria Math" panose="02040503050406030204"/>
                                <a:ea typeface="楷体" panose="02010609060101010101" pitchFamily="49" charset="-122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4400" b="0" i="1" dirty="0" smtClean="0">
                                <a:solidFill>
                                  <a:schemeClr val="tx1"/>
                                </a:solidFill>
                                <a:latin typeface="Cambria Math" panose="02040503050406030204"/>
                                <a:ea typeface="楷体" panose="02010609060101010101" pitchFamily="49" charset="-122"/>
                              </a:rPr>
                              <m:t>24</m:t>
                            </m:r>
                          </m:den>
                        </m:f>
                      </m:oMath>
                    </a14:m>
                    <a:r>
                      <a:rPr lang="en-US" altLang="zh-CN" sz="4400" dirty="0" smtClean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rPr>
                      <a:t> </a:t>
                    </a:r>
                    <a:endParaRPr lang="zh-CN" altLang="en-US" sz="4400" dirty="0">
                      <a:solidFill>
                        <a:schemeClr val="tx1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endParaRPr>
                  </a:p>
                </p:txBody>
              </p:sp>
            </mc:Choice>
            <mc:Fallback>
              <p:sp>
                <p:nvSpPr>
                  <p:cNvPr id="14" name="矩形 13"/>
                  <p:cNvSpPr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4707586" y="4653085"/>
                    <a:ext cx="944489" cy="1048429"/>
                  </a:xfrm>
                  <a:prstGeom prst="rect">
                    <a:avLst/>
                  </a:prstGeom>
                  <a:blipFill rotWithShape="1">
                    <a:blip r:embed="rId3"/>
                  </a:blipFill>
                </p:spPr>
                <p:txBody>
                  <a:bodyPr/>
                  <a:lstStyle/>
                  <a:p>
                    <a:r>
                      <a:rPr lang="zh-CN" alt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  <p:grpSp>
          <p:nvGrpSpPr>
            <p:cNvPr id="20" name="组合 19"/>
            <p:cNvGrpSpPr/>
            <p:nvPr/>
          </p:nvGrpSpPr>
          <p:grpSpPr>
            <a:xfrm>
              <a:off x="4788015" y="2276920"/>
              <a:ext cx="1584110" cy="3888270"/>
              <a:chOff x="4427990" y="2132910"/>
              <a:chExt cx="1584110" cy="3888270"/>
            </a:xfrm>
          </p:grpSpPr>
          <p:grpSp>
            <p:nvGrpSpPr>
              <p:cNvPr id="15" name="组合 14"/>
              <p:cNvGrpSpPr/>
              <p:nvPr/>
            </p:nvGrpSpPr>
            <p:grpSpPr>
              <a:xfrm>
                <a:off x="4427990" y="2132910"/>
                <a:ext cx="1584110" cy="3888270"/>
                <a:chOff x="4283980" y="2060905"/>
                <a:chExt cx="1584110" cy="3888270"/>
              </a:xfrm>
            </p:grpSpPr>
            <p:sp>
              <p:nvSpPr>
                <p:cNvPr id="16" name="圆角矩形 15"/>
                <p:cNvSpPr/>
                <p:nvPr/>
              </p:nvSpPr>
              <p:spPr>
                <a:xfrm>
                  <a:off x="4283980" y="2060905"/>
                  <a:ext cx="1584110" cy="3888270"/>
                </a:xfrm>
                <a:prstGeom prst="roundRect">
                  <a:avLst/>
                </a:prstGeom>
                <a:solidFill>
                  <a:schemeClr val="bg1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7" name="矩形 16"/>
                <p:cNvSpPr/>
                <p:nvPr/>
              </p:nvSpPr>
              <p:spPr>
                <a:xfrm>
                  <a:off x="4827009" y="2276920"/>
                  <a:ext cx="466794" cy="769441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en-US" altLang="zh-CN" sz="4400" dirty="0" smtClean="0">
                      <a:solidFill>
                        <a:schemeClr val="tx1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rPr>
                    <a:t> </a:t>
                  </a:r>
                  <a:endParaRPr lang="zh-CN" altLang="en-US" sz="4400" dirty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p:grpSp>
          <p:sp>
            <p:nvSpPr>
              <p:cNvPr id="10" name="矩形 9"/>
              <p:cNvSpPr/>
              <p:nvPr/>
            </p:nvSpPr>
            <p:spPr>
              <a:xfrm>
                <a:off x="4644005" y="2420930"/>
                <a:ext cx="1224085" cy="792055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矩形 20"/>
              <p:cNvSpPr/>
              <p:nvPr/>
            </p:nvSpPr>
            <p:spPr>
              <a:xfrm>
                <a:off x="4644005" y="3645015"/>
                <a:ext cx="1224085" cy="792055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" name="矩形 21"/>
              <p:cNvSpPr/>
              <p:nvPr/>
            </p:nvSpPr>
            <p:spPr>
              <a:xfrm>
                <a:off x="4644005" y="4869100"/>
                <a:ext cx="1224085" cy="792055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24" name="直接箭头连接符 23"/>
            <p:cNvCxnSpPr/>
            <p:nvPr/>
          </p:nvCxnSpPr>
          <p:spPr>
            <a:xfrm>
              <a:off x="2627865" y="2996970"/>
              <a:ext cx="2160150" cy="0"/>
            </a:xfrm>
            <a:prstGeom prst="straightConnector1">
              <a:avLst/>
            </a:prstGeom>
            <a:ln w="38100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箭头连接符 25"/>
            <p:cNvCxnSpPr/>
            <p:nvPr/>
          </p:nvCxnSpPr>
          <p:spPr>
            <a:xfrm>
              <a:off x="2627865" y="4221055"/>
              <a:ext cx="2160150" cy="0"/>
            </a:xfrm>
            <a:prstGeom prst="straightConnector1">
              <a:avLst/>
            </a:prstGeom>
            <a:ln w="38100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箭头连接符 26"/>
            <p:cNvCxnSpPr/>
            <p:nvPr/>
          </p:nvCxnSpPr>
          <p:spPr>
            <a:xfrm>
              <a:off x="2627865" y="5445140"/>
              <a:ext cx="2160150" cy="0"/>
            </a:xfrm>
            <a:prstGeom prst="straightConnector1">
              <a:avLst/>
            </a:prstGeom>
            <a:ln w="38100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mc:AlternateContent xmlns:mc="http://schemas.openxmlformats.org/markup-compatibility/2006">
          <mc:Choice xmlns:a14="http://schemas.microsoft.com/office/drawing/2010/main" Requires="a14">
            <p:sp>
              <p:nvSpPr>
                <p:cNvPr id="28" name="矩形 27"/>
                <p:cNvSpPr/>
                <p:nvPr/>
              </p:nvSpPr>
              <p:spPr>
                <a:xfrm>
                  <a:off x="3347915" y="1916895"/>
                  <a:ext cx="1221296" cy="1048429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14:m>
                    <m:oMath xmlns:m="http://schemas.openxmlformats.org/officeDocument/2006/math">
                      <m:r>
                        <a:rPr lang="en-US" altLang="zh-CN" sz="4400" b="0" i="1" dirty="0" smtClean="0">
                          <a:solidFill>
                            <a:schemeClr val="tx1"/>
                          </a:solidFill>
                          <a:latin typeface="Cambria Math" panose="02040503050406030204"/>
                          <a:ea typeface="楷体" panose="02010609060101010101" pitchFamily="49" charset="-122"/>
                        </a:rPr>
                        <m:t>+</m:t>
                      </m:r>
                      <m:f>
                        <m:fPr>
                          <m:ctrlPr>
                            <a:rPr lang="en-US" altLang="zh-CN" sz="4400" i="1" dirty="0" smtClean="0">
                              <a:solidFill>
                                <a:schemeClr val="tx1"/>
                              </a:solidFill>
                              <a:latin typeface="Cambria Math" panose="02040503050406030204"/>
                              <a:ea typeface="楷体" panose="02010609060101010101" pitchFamily="49" charset="-122"/>
                            </a:rPr>
                          </m:ctrlPr>
                        </m:fPr>
                        <m:num>
                          <m:r>
                            <a:rPr lang="en-US" altLang="zh-CN" sz="4400" b="0" i="1" dirty="0" smtClean="0">
                              <a:solidFill>
                                <a:schemeClr val="tx1"/>
                              </a:solidFill>
                              <a:latin typeface="Cambria Math" panose="02040503050406030204"/>
                              <a:ea typeface="楷体" panose="02010609060101010101" pitchFamily="49" charset="-122"/>
                            </a:rPr>
                            <m:t>3</m:t>
                          </m:r>
                        </m:num>
                        <m:den>
                          <m:r>
                            <a:rPr lang="en-US" altLang="zh-CN" sz="4400" b="0" i="1" dirty="0" smtClean="0">
                              <a:solidFill>
                                <a:schemeClr val="tx1"/>
                              </a:solidFill>
                              <a:latin typeface="Cambria Math" panose="02040503050406030204"/>
                              <a:ea typeface="楷体" panose="02010609060101010101" pitchFamily="49" charset="-122"/>
                            </a:rPr>
                            <m:t>8</m:t>
                          </m:r>
                        </m:den>
                      </m:f>
                    </m:oMath>
                  </a14:m>
                  <a:r>
                    <a:rPr lang="en-US" altLang="zh-CN" sz="4400" dirty="0" smtClean="0">
                      <a:solidFill>
                        <a:schemeClr val="tx1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rPr>
                    <a:t> </a:t>
                  </a:r>
                  <a:endParaRPr lang="zh-CN" altLang="en-US" sz="4400" dirty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mc:Choice>
          <mc:Fallback>
            <p:sp>
              <p:nvSpPr>
                <p:cNvPr id="28" name="矩形 27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347915" y="1916895"/>
                  <a:ext cx="1221296" cy="1048429"/>
                </a:xfrm>
                <a:prstGeom prst="rect">
                  <a:avLst/>
                </a:prstGeom>
                <a:blipFill rotWithShape="1">
                  <a:blip r:embed="rId4"/>
                </a:blipFill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矩形 7"/>
              <p:cNvSpPr/>
              <p:nvPr/>
            </p:nvSpPr>
            <p:spPr>
              <a:xfrm>
                <a:off x="6004076" y="3501005"/>
                <a:ext cx="806631" cy="87466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3600" i="1" dirty="0" smtClean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3600" b="0" i="1" dirty="0" smtClean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  <m:t>11</m:t>
                        </m:r>
                      </m:num>
                      <m:den>
                        <m:r>
                          <a:rPr lang="en-US" altLang="zh-CN" sz="3600" b="0" i="1" dirty="0" smtClean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  <m:t>24</m:t>
                        </m:r>
                      </m:den>
                    </m:f>
                  </m:oMath>
                </a14:m>
                <a:r>
                  <a:rPr lang="en-US" altLang="zh-CN" sz="3600" dirty="0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 </a:t>
                </a:r>
                <a:endParaRPr lang="zh-CN" altLang="en-US" sz="36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8" name="矩形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04076" y="3501005"/>
                <a:ext cx="806631" cy="874663"/>
              </a:xfrm>
              <a:prstGeom prst="rect">
                <a:avLst/>
              </a:prstGeom>
              <a:blipFill rotWithShape="1">
                <a:blip r:embed="rId5"/>
                <a:stretch>
                  <a:fillRect l="-19" t="-29" r="-41682" b="5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9" name="矩形 8"/>
              <p:cNvSpPr/>
              <p:nvPr/>
            </p:nvSpPr>
            <p:spPr>
              <a:xfrm>
                <a:off x="6101859" y="2276920"/>
                <a:ext cx="611065" cy="87652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3600" i="1" dirty="0" smtClean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3600" b="0" i="1" dirty="0" smtClean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  <m:t>7</m:t>
                        </m:r>
                      </m:num>
                      <m:den>
                        <m:r>
                          <a:rPr lang="en-US" altLang="zh-CN" sz="3600" b="0" i="1" dirty="0" smtClean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3600" dirty="0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 </a:t>
                </a:r>
                <a:endParaRPr lang="zh-CN" altLang="en-US" sz="36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9" name="矩形 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01859" y="2276920"/>
                <a:ext cx="611065" cy="876522"/>
              </a:xfrm>
              <a:prstGeom prst="rect">
                <a:avLst/>
              </a:prstGeom>
              <a:blipFill rotWithShape="1">
                <a:blip r:embed="rId6"/>
                <a:stretch>
                  <a:fillRect l="-24" t="-51" r="-57099" b="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1" name="矩形 10"/>
              <p:cNvSpPr/>
              <p:nvPr/>
            </p:nvSpPr>
            <p:spPr>
              <a:xfrm>
                <a:off x="6004076" y="4725090"/>
                <a:ext cx="806631" cy="88370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3600" i="1" dirty="0" smtClean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3600" b="0" i="1" dirty="0" smtClean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  <m:t>5</m:t>
                        </m:r>
                      </m:num>
                      <m:den>
                        <m:r>
                          <a:rPr lang="en-US" altLang="zh-CN" sz="3600" b="0" i="1" dirty="0" smtClean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  <m:t>12</m:t>
                        </m:r>
                      </m:den>
                    </m:f>
                  </m:oMath>
                </a14:m>
                <a:r>
                  <a:rPr lang="en-US" altLang="zh-CN" sz="3600" dirty="0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 </a:t>
                </a:r>
                <a:endParaRPr lang="zh-CN" altLang="en-US" sz="36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11" name="矩形 1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04076" y="4725090"/>
                <a:ext cx="806631" cy="883703"/>
              </a:xfrm>
              <a:prstGeom prst="rect">
                <a:avLst/>
              </a:prstGeom>
              <a:blipFill rotWithShape="1">
                <a:blip r:embed="rId7"/>
                <a:stretch>
                  <a:fillRect l="-19" t="-6" r="-41682" b="5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矩形 3"/>
          <p:cNvSpPr/>
          <p:nvPr/>
        </p:nvSpPr>
        <p:spPr>
          <a:xfrm>
            <a:off x="-34947" y="1340855"/>
            <a:ext cx="675056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先计算，然后任选两题进行验算。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文本框 10"/>
          <p:cNvSpPr txBox="1"/>
          <p:nvPr/>
        </p:nvSpPr>
        <p:spPr>
          <a:xfrm>
            <a:off x="418704" y="332785"/>
            <a:ext cx="1826141" cy="58477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effectLst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rgbClr val="0099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巩固新知</a:t>
            </a:r>
            <a:endParaRPr lang="zh-CN" altLang="en-US" sz="3200" dirty="0">
              <a:solidFill>
                <a:srgbClr val="0099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1" grpId="0"/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1763805" y="980830"/>
            <a:ext cx="5400375" cy="4248295"/>
            <a:chOff x="971750" y="1916895"/>
            <a:chExt cx="5400375" cy="4248295"/>
          </a:xfrm>
        </p:grpSpPr>
        <p:grpSp>
          <p:nvGrpSpPr>
            <p:cNvPr id="7" name="组合 6"/>
            <p:cNvGrpSpPr/>
            <p:nvPr/>
          </p:nvGrpSpPr>
          <p:grpSpPr>
            <a:xfrm>
              <a:off x="971750" y="2276920"/>
              <a:ext cx="1584110" cy="3888270"/>
              <a:chOff x="4283980" y="2060905"/>
              <a:chExt cx="1584110" cy="3888270"/>
            </a:xfrm>
          </p:grpSpPr>
          <p:sp>
            <p:nvSpPr>
              <p:cNvPr id="19" name="圆角矩形 18"/>
              <p:cNvSpPr/>
              <p:nvPr/>
            </p:nvSpPr>
            <p:spPr>
              <a:xfrm>
                <a:off x="4283980" y="2060905"/>
                <a:ext cx="1584110" cy="3888270"/>
              </a:xfrm>
              <a:prstGeom prst="round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mc:AlternateContent xmlns:mc="http://schemas.openxmlformats.org/markup-compatibility/2006">
            <mc:Choice xmlns:a14="http://schemas.microsoft.com/office/drawing/2010/main" Requires="a14">
              <p:sp>
                <p:nvSpPr>
                  <p:cNvPr id="20" name="矩形 19"/>
                  <p:cNvSpPr/>
                  <p:nvPr/>
                </p:nvSpPr>
                <p:spPr>
                  <a:xfrm>
                    <a:off x="4779591" y="2276920"/>
                    <a:ext cx="944489" cy="1059521"/>
                  </a:xfrm>
                  <a:prstGeom prst="rect">
                    <a:avLst/>
                  </a:prstGeom>
                </p:spPr>
                <p:txBody>
                  <a:bodyPr wrap="none">
                    <a:spAutoFit/>
                  </a:bodyPr>
                  <a:lstStyle/>
                  <a:p>
                    <a14:m>
                      <m:oMath xmlns:m="http://schemas.openxmlformats.org/officeDocument/2006/math">
                        <m:f>
                          <m:fPr>
                            <m:ctrlPr>
                              <a:rPr lang="en-US" altLang="zh-CN" sz="4400" i="1" dirty="0" smtClean="0">
                                <a:solidFill>
                                  <a:schemeClr val="tx1"/>
                                </a:solidFill>
                                <a:latin typeface="Cambria Math" panose="02040503050406030204"/>
                                <a:ea typeface="楷体" panose="02010609060101010101" pitchFamily="49" charset="-122"/>
                              </a:rPr>
                            </m:ctrlPr>
                          </m:fPr>
                          <m:num>
                            <m:r>
                              <a:rPr lang="en-US" altLang="zh-CN" sz="4400" b="0" i="1" dirty="0" smtClean="0">
                                <a:solidFill>
                                  <a:schemeClr val="tx1"/>
                                </a:solidFill>
                                <a:latin typeface="Cambria Math" panose="02040503050406030204"/>
                                <a:ea typeface="楷体" panose="02010609060101010101" pitchFamily="49" charset="-122"/>
                              </a:rPr>
                              <m:t>5</m:t>
                            </m:r>
                          </m:num>
                          <m:den>
                            <m:r>
                              <a:rPr lang="en-US" altLang="zh-CN" sz="4400" b="0" i="1" dirty="0" smtClean="0">
                                <a:solidFill>
                                  <a:schemeClr val="tx1"/>
                                </a:solidFill>
                                <a:latin typeface="Cambria Math" panose="02040503050406030204"/>
                                <a:ea typeface="楷体" panose="02010609060101010101" pitchFamily="49" charset="-122"/>
                              </a:rPr>
                              <m:t>12</m:t>
                            </m:r>
                          </m:den>
                        </m:f>
                      </m:oMath>
                    </a14:m>
                    <a:r>
                      <a:rPr lang="en-US" altLang="zh-CN" sz="4400" dirty="0" smtClean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rPr>
                      <a:t> </a:t>
                    </a:r>
                    <a:endParaRPr lang="zh-CN" altLang="en-US" sz="4400" dirty="0">
                      <a:solidFill>
                        <a:schemeClr val="tx1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endParaRPr>
                  </a:p>
                </p:txBody>
              </p:sp>
            </mc:Choice>
            <mc:Fallback>
              <p:sp>
                <p:nvSpPr>
                  <p:cNvPr id="20" name="矩形 19"/>
                  <p:cNvSpPr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4779591" y="2276920"/>
                    <a:ext cx="944489" cy="1059521"/>
                  </a:xfrm>
                  <a:prstGeom prst="rect">
                    <a:avLst/>
                  </a:prstGeom>
                  <a:blipFill rotWithShape="1">
                    <a:blip r:embed="rId1"/>
                  </a:blipFill>
                </p:spPr>
                <p:txBody>
                  <a:bodyPr/>
                  <a:lstStyle/>
                  <a:p>
                    <a:r>
                      <a:rPr lang="zh-CN" alt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>
            <mc:Choice xmlns:a14="http://schemas.microsoft.com/office/drawing/2010/main" Requires="a14">
              <p:sp>
                <p:nvSpPr>
                  <p:cNvPr id="21" name="矩形 20"/>
                  <p:cNvSpPr/>
                  <p:nvPr/>
                </p:nvSpPr>
                <p:spPr>
                  <a:xfrm>
                    <a:off x="4779591" y="3501005"/>
                    <a:ext cx="944489" cy="1048429"/>
                  </a:xfrm>
                  <a:prstGeom prst="rect">
                    <a:avLst/>
                  </a:prstGeom>
                </p:spPr>
                <p:txBody>
                  <a:bodyPr wrap="none">
                    <a:spAutoFit/>
                  </a:bodyPr>
                  <a:lstStyle/>
                  <a:p>
                    <a14:m>
                      <m:oMath xmlns:m="http://schemas.openxmlformats.org/officeDocument/2006/math">
                        <m:f>
                          <m:fPr>
                            <m:ctrlPr>
                              <a:rPr lang="en-US" altLang="zh-CN" sz="4400" i="1" dirty="0" smtClean="0">
                                <a:solidFill>
                                  <a:schemeClr val="tx1"/>
                                </a:solidFill>
                                <a:latin typeface="Cambria Math" panose="02040503050406030204"/>
                                <a:ea typeface="楷体" panose="02010609060101010101" pitchFamily="49" charset="-122"/>
                              </a:rPr>
                            </m:ctrlPr>
                          </m:fPr>
                          <m:num>
                            <m:r>
                              <a:rPr lang="en-US" altLang="zh-CN" sz="4400" b="0" i="1" dirty="0" smtClean="0">
                                <a:solidFill>
                                  <a:schemeClr val="tx1"/>
                                </a:solidFill>
                                <a:latin typeface="Cambria Math" panose="02040503050406030204"/>
                                <a:ea typeface="楷体" panose="02010609060101010101" pitchFamily="49" charset="-122"/>
                              </a:rPr>
                              <m:t>9</m:t>
                            </m:r>
                          </m:num>
                          <m:den>
                            <m:r>
                              <a:rPr lang="en-US" altLang="zh-CN" sz="4400" b="0" i="1" dirty="0" smtClean="0">
                                <a:solidFill>
                                  <a:schemeClr val="tx1"/>
                                </a:solidFill>
                                <a:latin typeface="Cambria Math" panose="02040503050406030204"/>
                                <a:ea typeface="楷体" panose="02010609060101010101" pitchFamily="49" charset="-122"/>
                              </a:rPr>
                              <m:t>10</m:t>
                            </m:r>
                          </m:den>
                        </m:f>
                      </m:oMath>
                    </a14:m>
                    <a:r>
                      <a:rPr lang="en-US" altLang="zh-CN" sz="4400" dirty="0" smtClean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rPr>
                      <a:t> </a:t>
                    </a:r>
                    <a:endParaRPr lang="zh-CN" altLang="en-US" sz="4400" dirty="0">
                      <a:solidFill>
                        <a:schemeClr val="tx1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endParaRPr>
                  </a:p>
                </p:txBody>
              </p:sp>
            </mc:Choice>
            <mc:Fallback>
              <p:sp>
                <p:nvSpPr>
                  <p:cNvPr id="21" name="矩形 20"/>
                  <p:cNvSpPr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4779591" y="3501005"/>
                    <a:ext cx="944489" cy="1048429"/>
                  </a:xfrm>
                  <a:prstGeom prst="rect">
                    <a:avLst/>
                  </a:prstGeom>
                  <a:blipFill rotWithShape="1">
                    <a:blip r:embed="rId2"/>
                  </a:blipFill>
                </p:spPr>
                <p:txBody>
                  <a:bodyPr/>
                  <a:lstStyle/>
                  <a:p>
                    <a:r>
                      <a:rPr lang="zh-CN" alt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>
            <mc:Choice xmlns:a14="http://schemas.microsoft.com/office/drawing/2010/main" Requires="a14">
              <p:sp>
                <p:nvSpPr>
                  <p:cNvPr id="22" name="矩形 21"/>
                  <p:cNvSpPr/>
                  <p:nvPr/>
                </p:nvSpPr>
                <p:spPr>
                  <a:xfrm>
                    <a:off x="4899014" y="4653085"/>
                    <a:ext cx="705642" cy="1060547"/>
                  </a:xfrm>
                  <a:prstGeom prst="rect">
                    <a:avLst/>
                  </a:prstGeom>
                </p:spPr>
                <p:txBody>
                  <a:bodyPr wrap="none">
                    <a:spAutoFit/>
                  </a:bodyPr>
                  <a:lstStyle/>
                  <a:p>
                    <a14:m>
                      <m:oMath xmlns:m="http://schemas.openxmlformats.org/officeDocument/2006/math">
                        <m:f>
                          <m:fPr>
                            <m:ctrlPr>
                              <a:rPr lang="en-US" altLang="zh-CN" sz="4400" i="1" dirty="0" smtClean="0">
                                <a:solidFill>
                                  <a:schemeClr val="tx1"/>
                                </a:solidFill>
                                <a:latin typeface="Cambria Math" panose="02040503050406030204"/>
                                <a:ea typeface="楷体" panose="02010609060101010101" pitchFamily="49" charset="-122"/>
                              </a:rPr>
                            </m:ctrlPr>
                          </m:fPr>
                          <m:num>
                            <m:r>
                              <a:rPr lang="en-US" altLang="zh-CN" sz="4400" b="0" i="1" dirty="0" smtClean="0">
                                <a:solidFill>
                                  <a:schemeClr val="tx1"/>
                                </a:solidFill>
                                <a:latin typeface="Cambria Math" panose="02040503050406030204"/>
                                <a:ea typeface="楷体" panose="02010609060101010101" pitchFamily="49" charset="-122"/>
                              </a:rPr>
                              <m:t>5</m:t>
                            </m:r>
                          </m:num>
                          <m:den>
                            <m:r>
                              <a:rPr lang="en-US" altLang="zh-CN" sz="4400" b="0" i="1" dirty="0" smtClean="0">
                                <a:solidFill>
                                  <a:schemeClr val="tx1"/>
                                </a:solidFill>
                                <a:latin typeface="Cambria Math" panose="02040503050406030204"/>
                                <a:ea typeface="楷体" panose="02010609060101010101" pitchFamily="49" charset="-122"/>
                              </a:rPr>
                              <m:t>7</m:t>
                            </m:r>
                          </m:den>
                        </m:f>
                      </m:oMath>
                    </a14:m>
                    <a:r>
                      <a:rPr lang="en-US" altLang="zh-CN" sz="4400" dirty="0" smtClean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rPr>
                      <a:t> </a:t>
                    </a:r>
                    <a:endParaRPr lang="zh-CN" altLang="en-US" sz="4400" dirty="0">
                      <a:solidFill>
                        <a:schemeClr val="tx1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endParaRPr>
                  </a:p>
                </p:txBody>
              </p:sp>
            </mc:Choice>
            <mc:Fallback>
              <p:sp>
                <p:nvSpPr>
                  <p:cNvPr id="22" name="矩形 21"/>
                  <p:cNvSpPr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4899014" y="4653085"/>
                    <a:ext cx="705642" cy="1060547"/>
                  </a:xfrm>
                  <a:prstGeom prst="rect">
                    <a:avLst/>
                  </a:prstGeom>
                  <a:blipFill rotWithShape="1">
                    <a:blip r:embed="rId3"/>
                  </a:blipFill>
                </p:spPr>
                <p:txBody>
                  <a:bodyPr/>
                  <a:lstStyle/>
                  <a:p>
                    <a:r>
                      <a:rPr lang="zh-CN" alt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  <p:grpSp>
          <p:nvGrpSpPr>
            <p:cNvPr id="8" name="组合 7"/>
            <p:cNvGrpSpPr/>
            <p:nvPr/>
          </p:nvGrpSpPr>
          <p:grpSpPr>
            <a:xfrm>
              <a:off x="4788015" y="2276920"/>
              <a:ext cx="1584110" cy="3888270"/>
              <a:chOff x="4427990" y="2132910"/>
              <a:chExt cx="1584110" cy="3888270"/>
            </a:xfrm>
          </p:grpSpPr>
          <p:grpSp>
            <p:nvGrpSpPr>
              <p:cNvPr id="13" name="组合 12"/>
              <p:cNvGrpSpPr/>
              <p:nvPr/>
            </p:nvGrpSpPr>
            <p:grpSpPr>
              <a:xfrm>
                <a:off x="4427990" y="2132910"/>
                <a:ext cx="1584110" cy="3888270"/>
                <a:chOff x="4283980" y="2060905"/>
                <a:chExt cx="1584110" cy="3888270"/>
              </a:xfrm>
            </p:grpSpPr>
            <p:sp>
              <p:nvSpPr>
                <p:cNvPr id="17" name="圆角矩形 16"/>
                <p:cNvSpPr/>
                <p:nvPr/>
              </p:nvSpPr>
              <p:spPr>
                <a:xfrm>
                  <a:off x="4283980" y="2060905"/>
                  <a:ext cx="1584110" cy="3888270"/>
                </a:xfrm>
                <a:prstGeom prst="roundRect">
                  <a:avLst/>
                </a:prstGeom>
                <a:solidFill>
                  <a:schemeClr val="bg1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8" name="矩形 17"/>
                <p:cNvSpPr/>
                <p:nvPr/>
              </p:nvSpPr>
              <p:spPr>
                <a:xfrm>
                  <a:off x="4827009" y="2276920"/>
                  <a:ext cx="466794" cy="769441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en-US" altLang="zh-CN" sz="4400" dirty="0" smtClean="0">
                      <a:solidFill>
                        <a:schemeClr val="tx1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rPr>
                    <a:t> </a:t>
                  </a:r>
                  <a:endParaRPr lang="zh-CN" altLang="en-US" sz="4400" dirty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p:grpSp>
          <p:sp>
            <p:nvSpPr>
              <p:cNvPr id="14" name="矩形 13"/>
              <p:cNvSpPr/>
              <p:nvPr/>
            </p:nvSpPr>
            <p:spPr>
              <a:xfrm>
                <a:off x="4644005" y="2420930"/>
                <a:ext cx="1224085" cy="792055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矩形 14"/>
              <p:cNvSpPr/>
              <p:nvPr/>
            </p:nvSpPr>
            <p:spPr>
              <a:xfrm>
                <a:off x="4644005" y="3645015"/>
                <a:ext cx="1224085" cy="792055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" name="矩形 15"/>
              <p:cNvSpPr/>
              <p:nvPr/>
            </p:nvSpPr>
            <p:spPr>
              <a:xfrm>
                <a:off x="4644005" y="4869100"/>
                <a:ext cx="1224085" cy="792055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9" name="直接箭头连接符 8"/>
            <p:cNvCxnSpPr/>
            <p:nvPr/>
          </p:nvCxnSpPr>
          <p:spPr>
            <a:xfrm>
              <a:off x="2627865" y="2996970"/>
              <a:ext cx="2160150" cy="0"/>
            </a:xfrm>
            <a:prstGeom prst="straightConnector1">
              <a:avLst/>
            </a:prstGeom>
            <a:ln w="38100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箭头连接符 9"/>
            <p:cNvCxnSpPr/>
            <p:nvPr/>
          </p:nvCxnSpPr>
          <p:spPr>
            <a:xfrm>
              <a:off x="2627865" y="4221055"/>
              <a:ext cx="2160150" cy="0"/>
            </a:xfrm>
            <a:prstGeom prst="straightConnector1">
              <a:avLst/>
            </a:prstGeom>
            <a:ln w="38100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箭头连接符 10"/>
            <p:cNvCxnSpPr/>
            <p:nvPr/>
          </p:nvCxnSpPr>
          <p:spPr>
            <a:xfrm>
              <a:off x="2627865" y="5445140"/>
              <a:ext cx="2160150" cy="0"/>
            </a:xfrm>
            <a:prstGeom prst="straightConnector1">
              <a:avLst/>
            </a:prstGeom>
            <a:ln w="38100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mc:AlternateContent xmlns:mc="http://schemas.openxmlformats.org/markup-compatibility/2006">
          <mc:Choice xmlns:a14="http://schemas.microsoft.com/office/drawing/2010/main" Requires="a14">
            <p:sp>
              <p:nvSpPr>
                <p:cNvPr id="12" name="矩形 11"/>
                <p:cNvSpPr/>
                <p:nvPr/>
              </p:nvSpPr>
              <p:spPr>
                <a:xfrm>
                  <a:off x="3347915" y="1916895"/>
                  <a:ext cx="1221296" cy="1048429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14:m>
                    <m:oMath xmlns:m="http://schemas.openxmlformats.org/officeDocument/2006/math">
                      <m:r>
                        <a:rPr lang="en-US" altLang="zh-CN" sz="4400" b="0" i="1" dirty="0" smtClean="0">
                          <a:solidFill>
                            <a:schemeClr val="tx1"/>
                          </a:solidFill>
                          <a:latin typeface="Cambria Math" panose="02040503050406030204"/>
                          <a:ea typeface="楷体" panose="02010609060101010101" pitchFamily="49" charset="-122"/>
                        </a:rPr>
                        <m:t>−</m:t>
                      </m:r>
                      <m:f>
                        <m:fPr>
                          <m:ctrlPr>
                            <a:rPr lang="en-US" altLang="zh-CN" sz="4400" i="1" dirty="0" smtClean="0">
                              <a:solidFill>
                                <a:schemeClr val="tx1"/>
                              </a:solidFill>
                              <a:latin typeface="Cambria Math" panose="02040503050406030204"/>
                              <a:ea typeface="楷体" panose="02010609060101010101" pitchFamily="49" charset="-122"/>
                            </a:rPr>
                          </m:ctrlPr>
                        </m:fPr>
                        <m:num>
                          <m:r>
                            <a:rPr lang="en-US" altLang="zh-CN" sz="4400" b="0" i="1" dirty="0" smtClean="0">
                              <a:solidFill>
                                <a:schemeClr val="tx1"/>
                              </a:solidFill>
                              <a:latin typeface="Cambria Math" panose="02040503050406030204"/>
                              <a:ea typeface="楷体" panose="02010609060101010101" pitchFamily="49" charset="-122"/>
                            </a:rPr>
                            <m:t>1</m:t>
                          </m:r>
                        </m:num>
                        <m:den>
                          <m:r>
                            <a:rPr lang="en-US" altLang="zh-CN" sz="4400" b="0" i="1" dirty="0" smtClean="0">
                              <a:solidFill>
                                <a:schemeClr val="tx1"/>
                              </a:solidFill>
                              <a:latin typeface="Cambria Math" panose="02040503050406030204"/>
                              <a:ea typeface="楷体" panose="02010609060101010101" pitchFamily="49" charset="-122"/>
                            </a:rPr>
                            <m:t>4</m:t>
                          </m:r>
                        </m:den>
                      </m:f>
                    </m:oMath>
                  </a14:m>
                  <a:r>
                    <a:rPr lang="en-US" altLang="zh-CN" sz="4400" dirty="0" smtClean="0">
                      <a:solidFill>
                        <a:schemeClr val="tx1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rPr>
                    <a:t> </a:t>
                  </a:r>
                  <a:endParaRPr lang="zh-CN" altLang="en-US" sz="4400" dirty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mc:Choice>
          <mc:Fallback>
            <p:sp>
              <p:nvSpPr>
                <p:cNvPr id="12" name="矩形 11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347915" y="1916895"/>
                  <a:ext cx="1221296" cy="1048429"/>
                </a:xfrm>
                <a:prstGeom prst="rect">
                  <a:avLst/>
                </a:prstGeom>
                <a:blipFill rotWithShape="1">
                  <a:blip r:embed="rId4"/>
                </a:blipFill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矩形 2"/>
              <p:cNvSpPr/>
              <p:nvPr/>
            </p:nvSpPr>
            <p:spPr>
              <a:xfrm>
                <a:off x="6253893" y="1556870"/>
                <a:ext cx="611065" cy="87652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3600" i="1" dirty="0" smtClean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3600" b="0" i="1" dirty="0" smtClean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  <m:t>1</m:t>
                        </m:r>
                      </m:num>
                      <m:den>
                        <m:r>
                          <a:rPr lang="en-US" altLang="zh-CN" sz="3600" b="0" i="1" dirty="0" smtClean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3600" dirty="0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 </a:t>
                </a:r>
                <a:endParaRPr lang="zh-CN" altLang="en-US" sz="36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3" name="矩形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53893" y="1556870"/>
                <a:ext cx="611065" cy="876522"/>
              </a:xfrm>
              <a:prstGeom prst="rect">
                <a:avLst/>
              </a:prstGeom>
              <a:blipFill rotWithShape="1">
                <a:blip r:embed="rId5"/>
                <a:stretch>
                  <a:fillRect l="-68" t="-55" r="-57055" b="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矩形 3"/>
              <p:cNvSpPr/>
              <p:nvPr/>
            </p:nvSpPr>
            <p:spPr>
              <a:xfrm>
                <a:off x="6156110" y="2780955"/>
                <a:ext cx="806631" cy="87812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3600" i="1" dirty="0" smtClean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3600" b="0" i="1" dirty="0" smtClean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  <m:t>13</m:t>
                        </m:r>
                      </m:num>
                      <m:den>
                        <m:r>
                          <a:rPr lang="en-US" altLang="zh-CN" sz="3600" b="0" i="1" dirty="0" smtClean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  <m:t>20</m:t>
                        </m:r>
                      </m:den>
                    </m:f>
                  </m:oMath>
                </a14:m>
                <a:r>
                  <a:rPr lang="en-US" altLang="zh-CN" sz="3600" dirty="0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 </a:t>
                </a:r>
                <a:endParaRPr lang="zh-CN" altLang="en-US" sz="36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4" name="矩形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56110" y="2780955"/>
                <a:ext cx="806631" cy="878126"/>
              </a:xfrm>
              <a:prstGeom prst="rect">
                <a:avLst/>
              </a:prstGeom>
              <a:blipFill rotWithShape="1">
                <a:blip r:embed="rId6"/>
                <a:stretch>
                  <a:fillRect l="-52" t="-33" r="-41648" b="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矩形 4"/>
              <p:cNvSpPr/>
              <p:nvPr/>
            </p:nvSpPr>
            <p:spPr>
              <a:xfrm>
                <a:off x="6156110" y="4005040"/>
                <a:ext cx="806631" cy="8785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3600" i="1" dirty="0" smtClean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3600" b="0" i="1" dirty="0" smtClean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  <m:t>13</m:t>
                        </m:r>
                      </m:num>
                      <m:den>
                        <m:r>
                          <a:rPr lang="en-US" altLang="zh-CN" sz="3600" b="0" i="1" dirty="0" smtClean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  <m:t>28</m:t>
                        </m:r>
                      </m:den>
                    </m:f>
                  </m:oMath>
                </a14:m>
                <a:r>
                  <a:rPr lang="en-US" altLang="zh-CN" sz="3600" dirty="0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 </a:t>
                </a:r>
                <a:endParaRPr lang="zh-CN" altLang="en-US" sz="36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5" name="矩形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56110" y="4005040"/>
                <a:ext cx="806631" cy="878510"/>
              </a:xfrm>
              <a:prstGeom prst="rect">
                <a:avLst/>
              </a:prstGeom>
              <a:blipFill rotWithShape="1">
                <a:blip r:embed="rId7"/>
                <a:stretch>
                  <a:fillRect l="-52" t="-11" r="-41648" b="4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07690" y="548800"/>
            <a:ext cx="10054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验算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矩形 2"/>
              <p:cNvSpPr/>
              <p:nvPr/>
            </p:nvSpPr>
            <p:spPr>
              <a:xfrm>
                <a:off x="1618729" y="1052835"/>
                <a:ext cx="1513171" cy="101752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3200" i="1" dirty="0" smtClean="0">
                              <a:latin typeface="Cambria Math" panose="02040503050406030204"/>
                              <a:ea typeface="楷体" panose="02010609060101010101" pitchFamily="49" charset="-122"/>
                            </a:rPr>
                          </m:ctrlPr>
                        </m:fPr>
                        <m:num>
                          <m:r>
                            <a:rPr lang="en-US" altLang="zh-CN" sz="3200" b="0" i="1" dirty="0" smtClean="0">
                              <a:latin typeface="Cambria Math" panose="02040503050406030204"/>
                              <a:ea typeface="楷体" panose="02010609060101010101" pitchFamily="49" charset="-122"/>
                            </a:rPr>
                            <m:t>7</m:t>
                          </m:r>
                        </m:num>
                        <m:den>
                          <m:r>
                            <a:rPr lang="en-US" altLang="zh-CN" sz="3200" b="0" i="1" dirty="0" smtClean="0">
                              <a:latin typeface="Cambria Math" panose="02040503050406030204"/>
                              <a:ea typeface="楷体" panose="02010609060101010101" pitchFamily="49" charset="-122"/>
                            </a:rPr>
                            <m:t>8</m:t>
                          </m:r>
                        </m:den>
                      </m:f>
                      <m:r>
                        <a:rPr lang="en-US" altLang="zh-CN" sz="3200" b="0" i="1" dirty="0" smtClean="0">
                          <a:latin typeface="Cambria Math" panose="02040503050406030204"/>
                          <a:ea typeface="楷体" panose="02010609060101010101" pitchFamily="49" charset="-122"/>
                        </a:rPr>
                        <m:t>−</m:t>
                      </m:r>
                      <m:f>
                        <m:fPr>
                          <m:ctrlPr>
                            <a:rPr lang="en-US" altLang="zh-CN" sz="3200" i="1" dirty="0">
                              <a:latin typeface="Cambria Math" panose="02040503050406030204"/>
                              <a:ea typeface="楷体" panose="02010609060101010101" pitchFamily="49" charset="-122"/>
                            </a:rPr>
                          </m:ctrlPr>
                        </m:fPr>
                        <m:num>
                          <m:r>
                            <a:rPr lang="en-US" altLang="zh-CN" sz="3200" b="0" i="1" dirty="0" smtClean="0">
                              <a:latin typeface="Cambria Math" panose="02040503050406030204"/>
                              <a:ea typeface="楷体" panose="02010609060101010101" pitchFamily="49" charset="-122"/>
                            </a:rPr>
                            <m:t>3</m:t>
                          </m:r>
                        </m:num>
                        <m:den>
                          <m:r>
                            <a:rPr lang="en-US" altLang="zh-CN" sz="3200" b="0" i="1" dirty="0" smtClean="0">
                              <a:latin typeface="Cambria Math" panose="02040503050406030204"/>
                              <a:ea typeface="楷体" panose="02010609060101010101" pitchFamily="49" charset="-122"/>
                            </a:rPr>
                            <m:t>8</m:t>
                          </m:r>
                        </m:den>
                      </m:f>
                      <m:r>
                        <a:rPr lang="en-US" altLang="zh-CN" sz="3200" b="0" i="1" dirty="0" smtClean="0">
                          <a:latin typeface="Cambria Math" panose="02040503050406030204"/>
                          <a:ea typeface="楷体" panose="02010609060101010101" pitchFamily="49" charset="-122"/>
                        </a:rPr>
                        <m:t>  </m:t>
                      </m:r>
                    </m:oMath>
                  </m:oMathPara>
                </a14:m>
                <a:endParaRPr lang="zh-CN" altLang="en-US" sz="36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3" name="矩形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18729" y="1052835"/>
                <a:ext cx="1513171" cy="1017523"/>
              </a:xfrm>
              <a:prstGeom prst="rect">
                <a:avLst/>
              </a:prstGeom>
              <a:blipFill rotWithShape="1">
                <a:blip r:embed="rId1"/>
                <a:stretch>
                  <a:fillRect l="-8" r="-4191" b="2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矩形 3"/>
              <p:cNvSpPr/>
              <p:nvPr/>
            </p:nvSpPr>
            <p:spPr>
              <a:xfrm>
                <a:off x="1186699" y="2060905"/>
                <a:ext cx="1402948" cy="96699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4000" dirty="0">
                    <a:solidFill>
                      <a:srgbClr val="FF0000"/>
                    </a:solidFill>
                    <a:ea typeface="楷体" panose="02010609060101010101" pitchFamily="49" charset="-122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4000" i="1" dirty="0" smtClean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4000" b="0" i="1" dirty="0" smtClean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  <m:t>7</m:t>
                        </m:r>
                        <m:r>
                          <a:rPr lang="en-US" altLang="zh-CN" sz="4000" b="0" i="1" dirty="0" smtClean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  <m:t>−</m:t>
                        </m:r>
                        <m:r>
                          <a:rPr lang="en-US" altLang="zh-CN" sz="4000" b="0" i="1" dirty="0" smtClean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  <m:t>3</m:t>
                        </m:r>
                      </m:num>
                      <m:den>
                        <m:r>
                          <a:rPr lang="en-US" altLang="zh-CN" sz="4000" b="0" i="1" dirty="0" smtClean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  <m:t>8</m:t>
                        </m:r>
                      </m:den>
                    </m:f>
                  </m:oMath>
                </a14:m>
                <a:endParaRPr lang="zh-CN" altLang="en-US" sz="40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4" name="矩形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86699" y="2060905"/>
                <a:ext cx="1402948" cy="966996"/>
              </a:xfrm>
              <a:prstGeom prst="rect">
                <a:avLst/>
              </a:prstGeom>
              <a:blipFill rotWithShape="1">
                <a:blip r:embed="rId2"/>
                <a:stretch>
                  <a:fillRect l="-37" t="-34" r="-9451" b="2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矩形 4"/>
              <p:cNvSpPr/>
              <p:nvPr/>
            </p:nvSpPr>
            <p:spPr>
              <a:xfrm>
                <a:off x="1186699" y="3212985"/>
                <a:ext cx="1255985" cy="96443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zh-CN" altLang="en-US" sz="4000" i="1" dirty="0">
                        <a:solidFill>
                          <a:srgbClr val="FF0000"/>
                        </a:solidFill>
                        <a:latin typeface="Cambria Math" panose="02040503050406030204"/>
                        <a:ea typeface="楷体" panose="02010609060101010101" pitchFamily="49" charset="-122"/>
                      </a:rPr>
                      <m:t>＝</m:t>
                    </m:r>
                    <m:f>
                      <m:fPr>
                        <m:ctrlPr>
                          <a:rPr lang="en-US" altLang="zh-CN" sz="4000" i="1" dirty="0" smtClean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4000" b="0" i="1" dirty="0" smtClean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  <m:t>4</m:t>
                        </m:r>
                      </m:num>
                      <m:den>
                        <m:r>
                          <a:rPr lang="en-US" altLang="zh-CN" sz="4000" b="0" i="1" dirty="0" smtClean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4000" dirty="0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 </a:t>
                </a:r>
                <a:endParaRPr lang="zh-CN" altLang="en-US" sz="40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5" name="矩形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86699" y="3212985"/>
                <a:ext cx="1255985" cy="964431"/>
              </a:xfrm>
              <a:prstGeom prst="rect">
                <a:avLst/>
              </a:prstGeom>
              <a:blipFill rotWithShape="1">
                <a:blip r:embed="rId3"/>
                <a:stretch>
                  <a:fillRect l="-41" t="-54" r="-31460" b="4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6" name="直接连接符 5"/>
          <p:cNvCxnSpPr/>
          <p:nvPr/>
        </p:nvCxnSpPr>
        <p:spPr>
          <a:xfrm>
            <a:off x="1690734" y="3356995"/>
            <a:ext cx="576040" cy="216015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1690734" y="3933035"/>
            <a:ext cx="576040" cy="216015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矩形 7"/>
              <p:cNvSpPr/>
              <p:nvPr/>
            </p:nvSpPr>
            <p:spPr>
              <a:xfrm>
                <a:off x="2122764" y="3068975"/>
                <a:ext cx="562975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FF0000"/>
                        </a:solidFill>
                        <a:latin typeface="Cambria Math" panose="02040503050406030204"/>
                        <a:ea typeface="楷体" panose="02010609060101010101" pitchFamily="49" charset="-122"/>
                      </a:rPr>
                      <m:t>1</m:t>
                    </m:r>
                  </m:oMath>
                </a14:m>
                <a:r>
                  <a:rPr lang="en-US" altLang="zh-CN" sz="2800" dirty="0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 </a:t>
                </a:r>
                <a:endParaRPr lang="zh-CN" altLang="en-US" sz="28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8" name="矩形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22764" y="3068975"/>
                <a:ext cx="562975" cy="523220"/>
              </a:xfrm>
              <a:prstGeom prst="rect">
                <a:avLst/>
              </a:prstGeom>
              <a:blipFill rotWithShape="1">
                <a:blip r:embed="rId4"/>
                <a:stretch>
                  <a:fillRect l="-106" t="-4" r="-4584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9" name="矩形 8"/>
              <p:cNvSpPr/>
              <p:nvPr/>
            </p:nvSpPr>
            <p:spPr>
              <a:xfrm>
                <a:off x="2266774" y="4077045"/>
                <a:ext cx="562975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FF0000"/>
                        </a:solidFill>
                        <a:latin typeface="Cambria Math" panose="02040503050406030204"/>
                        <a:ea typeface="楷体" panose="02010609060101010101" pitchFamily="49" charset="-122"/>
                      </a:rPr>
                      <m:t>2</m:t>
                    </m:r>
                  </m:oMath>
                </a14:m>
                <a:r>
                  <a:rPr lang="en-US" altLang="zh-CN" sz="2800" dirty="0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 </a:t>
                </a:r>
                <a:endParaRPr lang="zh-CN" altLang="en-US" sz="28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9" name="矩形 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66774" y="4077045"/>
                <a:ext cx="562975" cy="523220"/>
              </a:xfrm>
              <a:prstGeom prst="rect">
                <a:avLst/>
              </a:prstGeom>
              <a:blipFill rotWithShape="1">
                <a:blip r:embed="rId5"/>
                <a:stretch>
                  <a:fillRect l="-82" t="-66" r="-45873" b="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" name="矩形 9"/>
              <p:cNvSpPr/>
              <p:nvPr/>
            </p:nvSpPr>
            <p:spPr>
              <a:xfrm>
                <a:off x="1186699" y="4408704"/>
                <a:ext cx="1255985" cy="96154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zh-CN" altLang="en-US" sz="4000" i="1" dirty="0">
                        <a:solidFill>
                          <a:srgbClr val="FF0000"/>
                        </a:solidFill>
                        <a:latin typeface="Cambria Math" panose="02040503050406030204"/>
                        <a:ea typeface="楷体" panose="02010609060101010101" pitchFamily="49" charset="-122"/>
                      </a:rPr>
                      <m:t>＝</m:t>
                    </m:r>
                    <m:f>
                      <m:fPr>
                        <m:ctrlPr>
                          <a:rPr lang="en-US" altLang="zh-CN" sz="4000" i="1" dirty="0" smtClean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4000" b="0" i="1" dirty="0" smtClean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  <m:t>1</m:t>
                        </m:r>
                      </m:num>
                      <m:den>
                        <m:r>
                          <a:rPr lang="en-US" altLang="zh-CN" sz="4000" b="0" i="1" dirty="0" smtClean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4000" dirty="0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 </a:t>
                </a:r>
                <a:endParaRPr lang="zh-CN" altLang="en-US" sz="40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10" name="矩形 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86699" y="4408704"/>
                <a:ext cx="1255985" cy="961545"/>
              </a:xfrm>
              <a:prstGeom prst="rect">
                <a:avLst/>
              </a:prstGeom>
              <a:blipFill rotWithShape="1">
                <a:blip r:embed="rId6"/>
                <a:stretch>
                  <a:fillRect l="-41" t="-56" r="-31460" b="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1" name="矩形 10"/>
              <p:cNvSpPr/>
              <p:nvPr/>
            </p:nvSpPr>
            <p:spPr>
              <a:xfrm>
                <a:off x="5796085" y="980830"/>
                <a:ext cx="1513171" cy="101752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3200" i="1" dirty="0" smtClean="0">
                              <a:latin typeface="Cambria Math" panose="02040503050406030204"/>
                              <a:ea typeface="楷体" panose="02010609060101010101" pitchFamily="49" charset="-122"/>
                            </a:rPr>
                          </m:ctrlPr>
                        </m:fPr>
                        <m:num>
                          <m:r>
                            <a:rPr lang="en-US" altLang="zh-CN" sz="3200" b="0" i="1" dirty="0" smtClean="0">
                              <a:latin typeface="Cambria Math" panose="02040503050406030204"/>
                              <a:ea typeface="楷体" panose="02010609060101010101" pitchFamily="49" charset="-122"/>
                            </a:rPr>
                            <m:t>1</m:t>
                          </m:r>
                        </m:num>
                        <m:den>
                          <m:r>
                            <a:rPr lang="en-US" altLang="zh-CN" sz="3200" b="0" i="1" dirty="0" smtClean="0">
                              <a:latin typeface="Cambria Math" panose="02040503050406030204"/>
                              <a:ea typeface="楷体" panose="02010609060101010101" pitchFamily="49" charset="-122"/>
                            </a:rPr>
                            <m:t>6</m:t>
                          </m:r>
                        </m:den>
                      </m:f>
                      <m:r>
                        <a:rPr lang="en-US" altLang="zh-CN" sz="3200" b="0" i="1" dirty="0" smtClean="0">
                          <a:latin typeface="Cambria Math" panose="02040503050406030204"/>
                          <a:ea typeface="楷体" panose="02010609060101010101" pitchFamily="49" charset="-122"/>
                        </a:rPr>
                        <m:t>+</m:t>
                      </m:r>
                      <m:f>
                        <m:fPr>
                          <m:ctrlPr>
                            <a:rPr lang="en-US" altLang="zh-CN" sz="3200" i="1" dirty="0">
                              <a:latin typeface="Cambria Math" panose="02040503050406030204"/>
                              <a:ea typeface="楷体" panose="02010609060101010101" pitchFamily="49" charset="-122"/>
                            </a:rPr>
                          </m:ctrlPr>
                        </m:fPr>
                        <m:num>
                          <m:r>
                            <a:rPr lang="en-US" altLang="zh-CN" sz="3200" b="0" i="1" dirty="0" smtClean="0">
                              <a:latin typeface="Cambria Math" panose="02040503050406030204"/>
                              <a:ea typeface="楷体" panose="02010609060101010101" pitchFamily="49" charset="-122"/>
                            </a:rPr>
                            <m:t>1</m:t>
                          </m:r>
                        </m:num>
                        <m:den>
                          <m:r>
                            <a:rPr lang="en-US" altLang="zh-CN" sz="3200" b="0" i="1" dirty="0" smtClean="0">
                              <a:latin typeface="Cambria Math" panose="02040503050406030204"/>
                              <a:ea typeface="楷体" panose="02010609060101010101" pitchFamily="49" charset="-122"/>
                            </a:rPr>
                            <m:t>4</m:t>
                          </m:r>
                        </m:den>
                      </m:f>
                      <m:r>
                        <a:rPr lang="en-US" altLang="zh-CN" sz="3200" b="0" i="1" dirty="0" smtClean="0">
                          <a:latin typeface="Cambria Math" panose="02040503050406030204"/>
                          <a:ea typeface="楷体" panose="02010609060101010101" pitchFamily="49" charset="-122"/>
                        </a:rPr>
                        <m:t>  </m:t>
                      </m:r>
                    </m:oMath>
                  </m:oMathPara>
                </a14:m>
                <a:endParaRPr lang="zh-CN" altLang="en-US" sz="36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11" name="矩形 1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96085" y="980830"/>
                <a:ext cx="1513171" cy="1017523"/>
              </a:xfrm>
              <a:prstGeom prst="rect">
                <a:avLst/>
              </a:prstGeom>
              <a:blipFill rotWithShape="1">
                <a:blip r:embed="rId7"/>
                <a:stretch>
                  <a:fillRect l="-29" t="-38" r="-4170" b="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2" name="矩形 11"/>
              <p:cNvSpPr/>
              <p:nvPr/>
            </p:nvSpPr>
            <p:spPr>
              <a:xfrm>
                <a:off x="5292050" y="2132910"/>
                <a:ext cx="2430858" cy="96282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4000" dirty="0">
                    <a:solidFill>
                      <a:srgbClr val="FF0000"/>
                    </a:solidFill>
                    <a:ea typeface="楷体" panose="02010609060101010101" pitchFamily="49" charset="-122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4000" i="1" dirty="0" smtClean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4000" b="0" i="1" dirty="0" smtClean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  <m:t>2</m:t>
                        </m:r>
                      </m:num>
                      <m:den>
                        <m:r>
                          <a:rPr lang="en-US" altLang="zh-CN" sz="4000" b="0" i="1" dirty="0" smtClean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  <m:t>12</m:t>
                        </m:r>
                      </m:den>
                    </m:f>
                    <m:r>
                      <a:rPr lang="en-US" altLang="zh-CN" sz="4000" b="0" i="1" dirty="0" smtClean="0">
                        <a:solidFill>
                          <a:srgbClr val="FF0000"/>
                        </a:solidFill>
                        <a:latin typeface="Cambria Math" panose="02040503050406030204"/>
                        <a:ea typeface="楷体" panose="02010609060101010101" pitchFamily="49" charset="-122"/>
                      </a:rPr>
                      <m:t>+</m:t>
                    </m:r>
                    <m:f>
                      <m:fPr>
                        <m:ctrlPr>
                          <a:rPr lang="en-US" altLang="zh-CN" sz="4000" i="1" dirty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4000" b="0" i="1" dirty="0" smtClean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  <m:t>3</m:t>
                        </m:r>
                      </m:num>
                      <m:den>
                        <m:r>
                          <a:rPr lang="en-US" altLang="zh-CN" sz="4000" b="0" i="1" dirty="0" smtClean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  <m:t>12</m:t>
                        </m:r>
                      </m:den>
                    </m:f>
                  </m:oMath>
                </a14:m>
                <a:r>
                  <a:rPr lang="en-US" altLang="zh-CN" sz="4000" dirty="0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 </a:t>
                </a:r>
                <a:endParaRPr lang="zh-CN" altLang="en-US" sz="40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12" name="矩形 1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92050" y="2132910"/>
                <a:ext cx="2430858" cy="962828"/>
              </a:xfrm>
              <a:prstGeom prst="rect">
                <a:avLst/>
              </a:prstGeom>
              <a:blipFill rotWithShape="1">
                <a:blip r:embed="rId8"/>
                <a:stretch>
                  <a:fillRect l="-24" t="-60" r="-14549" b="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3" name="矩形 12"/>
              <p:cNvSpPr/>
              <p:nvPr/>
            </p:nvSpPr>
            <p:spPr>
              <a:xfrm>
                <a:off x="5292050" y="3429000"/>
                <a:ext cx="1399550" cy="97161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altLang="zh-CN" sz="4000" b="0" i="1" dirty="0" smtClean="0">
                        <a:solidFill>
                          <a:srgbClr val="FF0000"/>
                        </a:solidFill>
                        <a:latin typeface="Cambria Math" panose="02040503050406030204"/>
                        <a:ea typeface="楷体" panose="02010609060101010101" pitchFamily="49" charset="-122"/>
                      </a:rPr>
                      <m:t>=</m:t>
                    </m:r>
                    <m:f>
                      <m:fPr>
                        <m:ctrlPr>
                          <a:rPr lang="en-US" altLang="zh-CN" sz="4000" i="1" dirty="0" smtClean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4000" b="0" i="1" dirty="0" smtClean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  <m:t>5</m:t>
                        </m:r>
                      </m:num>
                      <m:den>
                        <m:r>
                          <a:rPr lang="en-US" altLang="zh-CN" sz="4000" b="0" i="1" dirty="0" smtClean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  <m:t>12</m:t>
                        </m:r>
                      </m:den>
                    </m:f>
                  </m:oMath>
                </a14:m>
                <a:r>
                  <a:rPr lang="en-US" altLang="zh-CN" sz="4000" dirty="0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 </a:t>
                </a:r>
                <a:endParaRPr lang="zh-CN" altLang="en-US" sz="40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13" name="矩形 1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92050" y="3429000"/>
                <a:ext cx="1399550" cy="971613"/>
              </a:xfrm>
              <a:prstGeom prst="rect">
                <a:avLst/>
              </a:prstGeom>
              <a:blipFill rotWithShape="1">
                <a:blip r:embed="rId9"/>
                <a:stretch>
                  <a:fillRect l="-43" r="-27361" b="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2" grpId="0"/>
      <p:bldP spid="1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矩形 1"/>
              <p:cNvSpPr/>
              <p:nvPr/>
            </p:nvSpPr>
            <p:spPr>
              <a:xfrm>
                <a:off x="0" y="404790"/>
                <a:ext cx="9178947" cy="177670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/>
                <a:r>
                  <a:rPr lang="en-US" altLang="zh-CN" sz="3200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2.</a:t>
                </a:r>
                <a:r>
                  <a:rPr lang="zh-CN" altLang="en-US" sz="3200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妈妈用黄豆面和玉米面做面饼。玉米面用了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3200" i="1" dirty="0"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3200" b="0" i="1" dirty="0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4</m:t>
                        </m:r>
                      </m:num>
                      <m:den>
                        <m:r>
                          <a:rPr lang="en-US" altLang="zh-CN" sz="3200" b="0" i="1" dirty="0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5</m:t>
                        </m:r>
                      </m:den>
                    </m:f>
                    <m:r>
                      <m:rPr>
                        <m:sty m:val="p"/>
                      </m:rPr>
                      <a:rPr lang="en-US" altLang="zh-CN" sz="3200" i="1" dirty="0" smtClean="0">
                        <a:latin typeface="Cambria Math" panose="02040503050406030204"/>
                        <a:ea typeface="楷体" panose="02010609060101010101" pitchFamily="49" charset="-122"/>
                      </a:rPr>
                      <m:t>kg</m:t>
                    </m:r>
                    <m:r>
                      <a:rPr lang="zh-CN" altLang="en-US" sz="3200" b="0" i="1" dirty="0" smtClean="0">
                        <a:latin typeface="Cambria Math" panose="02040503050406030204"/>
                        <a:ea typeface="楷体" panose="02010609060101010101" pitchFamily="49" charset="-122"/>
                      </a:rPr>
                      <m:t>，</m:t>
                    </m:r>
                    <m:r>
                      <a:rPr lang="zh-CN" altLang="en-US" sz="3200" i="1" dirty="0">
                        <a:latin typeface="Cambria Math" panose="02040503050406030204"/>
                        <a:ea typeface="楷体" panose="02010609060101010101" pitchFamily="49" charset="-122"/>
                      </a:rPr>
                      <m:t>黄豆面</m:t>
                    </m:r>
                    <m:r>
                      <a:rPr lang="zh-CN" altLang="en-US" sz="3200" i="1" dirty="0" smtClean="0">
                        <a:latin typeface="Cambria Math" panose="02040503050406030204"/>
                        <a:ea typeface="楷体" panose="02010609060101010101" pitchFamily="49" charset="-122"/>
                      </a:rPr>
                      <m:t>用了</m:t>
                    </m:r>
                    <m:f>
                      <m:fPr>
                        <m:ctrlPr>
                          <a:rPr lang="en-US" altLang="zh-CN" sz="3200" i="1" dirty="0"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3200" b="0" i="1" dirty="0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3</m:t>
                        </m:r>
                      </m:num>
                      <m:den>
                        <m:r>
                          <a:rPr lang="en-US" altLang="zh-CN" sz="3200" b="0" i="1" dirty="0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3200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kg</a:t>
                </a:r>
                <a:r>
                  <a:rPr lang="zh-CN" altLang="en-US" sz="3200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，用的玉米面比黄豆面多多少千克？玉米面和黄豆面一共用了多少千克？</a:t>
                </a:r>
                <a:endParaRPr lang="zh-CN" altLang="en-US" sz="32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0" y="404790"/>
                <a:ext cx="9178947" cy="1776705"/>
              </a:xfrm>
              <a:prstGeom prst="rect">
                <a:avLst/>
              </a:prstGeom>
              <a:blipFill rotWithShape="1">
                <a:blip r:embed="rId1"/>
                <a:stretch>
                  <a:fillRect t="-17" b="1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矩形 2"/>
              <p:cNvSpPr/>
              <p:nvPr/>
            </p:nvSpPr>
            <p:spPr>
              <a:xfrm>
                <a:off x="2267840" y="2276920"/>
                <a:ext cx="6768470" cy="97546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4000" i="1" dirty="0" smtClean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4000" b="0" i="1" dirty="0" smtClean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  <m:t>4</m:t>
                        </m:r>
                      </m:num>
                      <m:den>
                        <m:r>
                          <a:rPr lang="en-US" altLang="zh-CN" sz="4000" b="0" i="1" dirty="0" smtClean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  <m:t>5</m:t>
                        </m:r>
                      </m:den>
                    </m:f>
                    <m:r>
                      <a:rPr lang="en-US" altLang="zh-CN" sz="4000" b="0" i="1" dirty="0" smtClean="0">
                        <a:solidFill>
                          <a:srgbClr val="FF0000"/>
                        </a:solidFill>
                        <a:latin typeface="Cambria Math" panose="02040503050406030204"/>
                        <a:ea typeface="楷体" panose="02010609060101010101" pitchFamily="49" charset="-122"/>
                      </a:rPr>
                      <m:t>−</m:t>
                    </m:r>
                    <m:f>
                      <m:fPr>
                        <m:ctrlPr>
                          <a:rPr lang="en-US" altLang="zh-CN" sz="4000" i="1" dirty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4000" b="0" i="1" dirty="0" smtClean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  <m:t>3</m:t>
                        </m:r>
                      </m:num>
                      <m:den>
                        <m:r>
                          <a:rPr lang="en-US" altLang="zh-CN" sz="4000" b="0" i="1" dirty="0" smtClean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  <m:t>4</m:t>
                        </m:r>
                      </m:den>
                    </m:f>
                    <m:r>
                      <a:rPr lang="zh-CN" altLang="en-US" sz="4000" i="1" dirty="0">
                        <a:solidFill>
                          <a:srgbClr val="FF0000"/>
                        </a:solidFill>
                        <a:latin typeface="Cambria Math" panose="02040503050406030204"/>
                        <a:ea typeface="楷体" panose="02010609060101010101" pitchFamily="49" charset="-122"/>
                      </a:rPr>
                      <m:t>＝</m:t>
                    </m:r>
                    <m:f>
                      <m:fPr>
                        <m:ctrlPr>
                          <a:rPr lang="en-US" altLang="zh-CN" sz="4000" i="1" dirty="0" smtClean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4000" b="0" i="1" dirty="0" smtClean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  <m:t>16</m:t>
                        </m:r>
                      </m:num>
                      <m:den>
                        <m:r>
                          <a:rPr lang="en-US" altLang="zh-CN" sz="4000" b="0" i="1" dirty="0" smtClean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  <m:t>20</m:t>
                        </m:r>
                      </m:den>
                    </m:f>
                    <m:r>
                      <a:rPr lang="en-US" altLang="zh-CN" sz="4000" i="1" dirty="0">
                        <a:solidFill>
                          <a:srgbClr val="FF0000"/>
                        </a:solidFill>
                        <a:latin typeface="Cambria Math" panose="02040503050406030204"/>
                        <a:ea typeface="楷体" panose="02010609060101010101" pitchFamily="49" charset="-122"/>
                      </a:rPr>
                      <m:t>−</m:t>
                    </m:r>
                    <m:f>
                      <m:fPr>
                        <m:ctrlPr>
                          <a:rPr lang="en-US" altLang="zh-CN" sz="4000" i="1" dirty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4000" b="0" i="1" dirty="0" smtClean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  <m:t>15</m:t>
                        </m:r>
                      </m:num>
                      <m:den>
                        <m:r>
                          <a:rPr lang="en-US" altLang="zh-CN" sz="4000" b="0" i="1" dirty="0" smtClean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  <m:t>20</m:t>
                        </m:r>
                      </m:den>
                    </m:f>
                  </m:oMath>
                </a14:m>
                <a:r>
                  <a:rPr lang="zh-CN" altLang="en-US" sz="4000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4000" i="1" dirty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4000" b="0" i="1" dirty="0" smtClean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  <m:t>1</m:t>
                        </m:r>
                      </m:num>
                      <m:den>
                        <m:r>
                          <a:rPr lang="en-US" altLang="zh-CN" sz="4000" b="0" i="1" dirty="0" smtClean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  <m:t>20</m:t>
                        </m:r>
                      </m:den>
                    </m:f>
                  </m:oMath>
                </a14:m>
                <a:r>
                  <a:rPr lang="zh-CN" altLang="en-US" sz="4000" dirty="0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（</a:t>
                </a:r>
                <a:r>
                  <a:rPr lang="en-US" altLang="zh-CN" sz="4000" dirty="0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kg</a:t>
                </a:r>
                <a:r>
                  <a:rPr lang="zh-CN" altLang="en-US" sz="4000" dirty="0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）</a:t>
                </a:r>
                <a:endParaRPr lang="zh-CN" altLang="en-US" sz="40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3" name="矩形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67840" y="2276920"/>
                <a:ext cx="6768470" cy="975460"/>
              </a:xfrm>
              <a:prstGeom prst="rect">
                <a:avLst/>
              </a:prstGeom>
              <a:blipFill rotWithShape="1">
                <a:blip r:embed="rId2"/>
                <a:stretch>
                  <a:fillRect l="-4" t="-46" r="4" b="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矩形 3"/>
              <p:cNvSpPr/>
              <p:nvPr/>
            </p:nvSpPr>
            <p:spPr>
              <a:xfrm>
                <a:off x="2267840" y="3645015"/>
                <a:ext cx="5969006" cy="97546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4000" i="1" dirty="0" smtClean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4000" b="0" i="1" dirty="0" smtClean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  <m:t>4</m:t>
                        </m:r>
                      </m:num>
                      <m:den>
                        <m:r>
                          <a:rPr lang="en-US" altLang="zh-CN" sz="4000" b="0" i="1" dirty="0" smtClean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  <m:t>5</m:t>
                        </m:r>
                      </m:den>
                    </m:f>
                    <m:r>
                      <a:rPr lang="en-US" altLang="zh-CN" sz="4000" b="0" i="1" dirty="0" smtClean="0">
                        <a:solidFill>
                          <a:srgbClr val="FF0000"/>
                        </a:solidFill>
                        <a:latin typeface="Cambria Math" panose="02040503050406030204"/>
                        <a:ea typeface="楷体" panose="02010609060101010101" pitchFamily="49" charset="-122"/>
                      </a:rPr>
                      <m:t>+</m:t>
                    </m:r>
                    <m:f>
                      <m:fPr>
                        <m:ctrlPr>
                          <a:rPr lang="en-US" altLang="zh-CN" sz="4000" i="1" dirty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4000" b="0" i="1" dirty="0" smtClean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  <m:t>3</m:t>
                        </m:r>
                      </m:num>
                      <m:den>
                        <m:r>
                          <a:rPr lang="en-US" altLang="zh-CN" sz="4000" b="0" i="1" dirty="0" smtClean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  <m:t>4</m:t>
                        </m:r>
                      </m:den>
                    </m:f>
                    <m:r>
                      <a:rPr lang="zh-CN" altLang="en-US" sz="4000" i="1" dirty="0">
                        <a:solidFill>
                          <a:srgbClr val="FF0000"/>
                        </a:solidFill>
                        <a:latin typeface="Cambria Math" panose="02040503050406030204"/>
                        <a:ea typeface="楷体" panose="02010609060101010101" pitchFamily="49" charset="-122"/>
                      </a:rPr>
                      <m:t>＝</m:t>
                    </m:r>
                    <m:f>
                      <m:fPr>
                        <m:ctrlPr>
                          <a:rPr lang="en-US" altLang="zh-CN" sz="4000" i="1" dirty="0" smtClean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4000" b="0" i="1" dirty="0" smtClean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  <m:t>16</m:t>
                        </m:r>
                      </m:num>
                      <m:den>
                        <m:r>
                          <a:rPr lang="en-US" altLang="zh-CN" sz="4000" b="0" i="1" dirty="0" smtClean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  <m:t>20</m:t>
                        </m:r>
                      </m:den>
                    </m:f>
                    <m:r>
                      <a:rPr lang="en-US" altLang="zh-CN" sz="4000" b="0" i="1" dirty="0" smtClean="0">
                        <a:solidFill>
                          <a:srgbClr val="FF0000"/>
                        </a:solidFill>
                        <a:latin typeface="Cambria Math" panose="02040503050406030204"/>
                        <a:ea typeface="楷体" panose="02010609060101010101" pitchFamily="49" charset="-122"/>
                      </a:rPr>
                      <m:t>+</m:t>
                    </m:r>
                    <m:f>
                      <m:fPr>
                        <m:ctrlPr>
                          <a:rPr lang="en-US" altLang="zh-CN" sz="4000" i="1" dirty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4000" b="0" i="1" dirty="0" smtClean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  <m:t>15</m:t>
                        </m:r>
                      </m:num>
                      <m:den>
                        <m:r>
                          <a:rPr lang="en-US" altLang="zh-CN" sz="4000" b="0" i="1" dirty="0" smtClean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  <m:t>20</m:t>
                        </m:r>
                      </m:den>
                    </m:f>
                  </m:oMath>
                </a14:m>
                <a:r>
                  <a:rPr lang="zh-CN" altLang="en-US" sz="4000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4000" i="1" dirty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4000" b="0" i="1" dirty="0" smtClean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  <m:t>31</m:t>
                        </m:r>
                      </m:num>
                      <m:den>
                        <m:r>
                          <a:rPr lang="en-US" altLang="zh-CN" sz="4000" b="0" i="1" dirty="0" smtClean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  <m:t>20</m:t>
                        </m:r>
                      </m:den>
                    </m:f>
                    <m:r>
                      <a:rPr lang="zh-CN" altLang="en-US" sz="4000" i="1" dirty="0">
                        <a:solidFill>
                          <a:srgbClr val="FF0000"/>
                        </a:solidFill>
                        <a:latin typeface="Cambria Math" panose="02040503050406030204"/>
                        <a:ea typeface="楷体" panose="02010609060101010101" pitchFamily="49" charset="-122"/>
                      </a:rPr>
                      <m:t>（</m:t>
                    </m:r>
                    <m:r>
                      <m:rPr>
                        <m:sty m:val="p"/>
                      </m:rPr>
                      <a:rPr lang="en-US" altLang="zh-CN" sz="4000" i="1" dirty="0" smtClean="0">
                        <a:solidFill>
                          <a:srgbClr val="FF0000"/>
                        </a:solidFill>
                        <a:latin typeface="Cambria Math" panose="02040503050406030204"/>
                        <a:ea typeface="楷体" panose="02010609060101010101" pitchFamily="49" charset="-122"/>
                      </a:rPr>
                      <m:t>kg</m:t>
                    </m:r>
                    <m:r>
                      <a:rPr lang="zh-CN" altLang="en-US" sz="4000" i="1" dirty="0">
                        <a:solidFill>
                          <a:srgbClr val="FF0000"/>
                        </a:solidFill>
                        <a:latin typeface="Cambria Math" panose="02040503050406030204"/>
                        <a:ea typeface="楷体" panose="02010609060101010101" pitchFamily="49" charset="-122"/>
                      </a:rPr>
                      <m:t>）</m:t>
                    </m:r>
                  </m:oMath>
                </a14:m>
                <a:endParaRPr lang="zh-CN" altLang="en-US" sz="40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4" name="矩形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67840" y="3645015"/>
                <a:ext cx="5969006" cy="975460"/>
              </a:xfrm>
              <a:prstGeom prst="rect">
                <a:avLst/>
              </a:prstGeom>
              <a:blipFill rotWithShape="1">
                <a:blip r:embed="rId3"/>
                <a:stretch>
                  <a:fillRect l="-4" t="-12" r="-474" b="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矩形 4"/>
              <p:cNvSpPr/>
              <p:nvPr/>
            </p:nvSpPr>
            <p:spPr>
              <a:xfrm>
                <a:off x="457203" y="4725090"/>
                <a:ext cx="8676285" cy="149028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3200" dirty="0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答：用</a:t>
                </a:r>
                <a:r>
                  <a:rPr lang="zh-CN" altLang="en-US" sz="3200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的玉米面比黄豆面</a:t>
                </a:r>
                <a:r>
                  <a:rPr lang="zh-CN" altLang="en-US" sz="3200" dirty="0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多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3200" i="1" dirty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3200" i="1" dirty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  <m:t>1</m:t>
                        </m:r>
                      </m:num>
                      <m:den>
                        <m:r>
                          <a:rPr lang="en-US" altLang="zh-CN" sz="3200" i="1" dirty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  <m:t>20</m:t>
                        </m:r>
                      </m:den>
                    </m:f>
                  </m:oMath>
                </a14:m>
                <a:r>
                  <a:rPr lang="zh-CN" altLang="en-US" sz="3200" dirty="0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千克，玉米面和黄豆面一共用了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3200" i="1" dirty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3200" i="1" dirty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  <m:t>31</m:t>
                        </m:r>
                      </m:num>
                      <m:den>
                        <m:r>
                          <a:rPr lang="en-US" altLang="zh-CN" sz="3200" i="1" dirty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  <m:t>20</m:t>
                        </m:r>
                      </m:den>
                    </m:f>
                    <m:r>
                      <a:rPr lang="zh-CN" altLang="en-US" sz="3200" i="1" dirty="0">
                        <a:solidFill>
                          <a:srgbClr val="FF0000"/>
                        </a:solidFill>
                        <a:latin typeface="Cambria Math" panose="02040503050406030204"/>
                        <a:ea typeface="楷体" panose="02010609060101010101" pitchFamily="49" charset="-122"/>
                      </a:rPr>
                      <m:t>千克</m:t>
                    </m:r>
                    <m:r>
                      <a:rPr lang="zh-CN" altLang="en-US" sz="3200" b="0" i="1" dirty="0" smtClean="0">
                        <a:solidFill>
                          <a:srgbClr val="FF0000"/>
                        </a:solidFill>
                        <a:latin typeface="Cambria Math" panose="02040503050406030204"/>
                        <a:ea typeface="楷体" panose="02010609060101010101" pitchFamily="49" charset="-122"/>
                      </a:rPr>
                      <m:t>。</m:t>
                    </m:r>
                  </m:oMath>
                </a14:m>
                <a:endParaRPr lang="zh-CN" altLang="en-US" sz="3200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矩形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7203" y="4725090"/>
                <a:ext cx="8676285" cy="1490280"/>
              </a:xfrm>
              <a:prstGeom prst="rect">
                <a:avLst/>
              </a:prstGeom>
              <a:blipFill rotWithShape="1">
                <a:blip r:embed="rId4"/>
                <a:stretch>
                  <a:fillRect t="-4" r="3" b="4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07690" y="548800"/>
            <a:ext cx="141577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计算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矩形 2"/>
              <p:cNvSpPr/>
              <p:nvPr/>
            </p:nvSpPr>
            <p:spPr>
              <a:xfrm>
                <a:off x="539720" y="1371857"/>
                <a:ext cx="1513170" cy="102752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3200" i="1" dirty="0" smtClean="0">
                              <a:latin typeface="Cambria Math" panose="02040503050406030204"/>
                              <a:ea typeface="楷体" panose="02010609060101010101" pitchFamily="49" charset="-122"/>
                            </a:rPr>
                          </m:ctrlPr>
                        </m:fPr>
                        <m:num>
                          <m:r>
                            <a:rPr lang="en-US" altLang="zh-CN" sz="3200" b="0" i="1" dirty="0" smtClean="0">
                              <a:latin typeface="Cambria Math" panose="02040503050406030204"/>
                              <a:ea typeface="楷体" panose="02010609060101010101" pitchFamily="49" charset="-122"/>
                            </a:rPr>
                            <m:t>7</m:t>
                          </m:r>
                        </m:num>
                        <m:den>
                          <m:r>
                            <a:rPr lang="en-US" altLang="zh-CN" sz="3200" b="0" i="1" dirty="0" smtClean="0">
                              <a:latin typeface="Cambria Math" panose="02040503050406030204"/>
                              <a:ea typeface="楷体" panose="02010609060101010101" pitchFamily="49" charset="-122"/>
                            </a:rPr>
                            <m:t>8</m:t>
                          </m:r>
                        </m:den>
                      </m:f>
                      <m:r>
                        <a:rPr lang="en-US" altLang="zh-CN" sz="3200" b="0" i="1" dirty="0" smtClean="0">
                          <a:latin typeface="Cambria Math" panose="02040503050406030204"/>
                          <a:ea typeface="楷体" panose="02010609060101010101" pitchFamily="49" charset="-122"/>
                        </a:rPr>
                        <m:t>−</m:t>
                      </m:r>
                      <m:f>
                        <m:fPr>
                          <m:ctrlPr>
                            <a:rPr lang="en-US" altLang="zh-CN" sz="3200" i="1" dirty="0">
                              <a:latin typeface="Cambria Math" panose="02040503050406030204"/>
                              <a:ea typeface="楷体" panose="02010609060101010101" pitchFamily="49" charset="-122"/>
                            </a:rPr>
                          </m:ctrlPr>
                        </m:fPr>
                        <m:num>
                          <m:r>
                            <a:rPr lang="en-US" altLang="zh-CN" sz="3200" b="0" i="1" dirty="0" smtClean="0">
                              <a:latin typeface="Cambria Math" panose="02040503050406030204"/>
                              <a:ea typeface="楷体" panose="02010609060101010101" pitchFamily="49" charset="-122"/>
                            </a:rPr>
                            <m:t>5</m:t>
                          </m:r>
                        </m:num>
                        <m:den>
                          <m:r>
                            <a:rPr lang="en-US" altLang="zh-CN" sz="3200" b="0" i="1" dirty="0" smtClean="0">
                              <a:latin typeface="Cambria Math" panose="02040503050406030204"/>
                              <a:ea typeface="楷体" panose="02010609060101010101" pitchFamily="49" charset="-122"/>
                            </a:rPr>
                            <m:t>6</m:t>
                          </m:r>
                        </m:den>
                      </m:f>
                      <m:r>
                        <a:rPr lang="en-US" altLang="zh-CN" sz="3200" b="0" i="1" dirty="0" smtClean="0">
                          <a:latin typeface="Cambria Math" panose="02040503050406030204"/>
                          <a:ea typeface="楷体" panose="02010609060101010101" pitchFamily="49" charset="-122"/>
                        </a:rPr>
                        <m:t>  </m:t>
                      </m:r>
                    </m:oMath>
                  </m:oMathPara>
                </a14:m>
                <a:endParaRPr lang="zh-CN" altLang="en-US" sz="36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3" name="矩形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720" y="1371857"/>
                <a:ext cx="1513170" cy="1027525"/>
              </a:xfrm>
              <a:prstGeom prst="rect">
                <a:avLst/>
              </a:prstGeom>
              <a:blipFill rotWithShape="1">
                <a:blip r:embed="rId1"/>
                <a:stretch>
                  <a:fillRect l="-40" t="-25" r="-4159" b="3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矩形 3"/>
              <p:cNvSpPr/>
              <p:nvPr/>
            </p:nvSpPr>
            <p:spPr>
              <a:xfrm>
                <a:off x="3923955" y="1376858"/>
                <a:ext cx="1513171" cy="101752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3200" i="1" dirty="0" smtClean="0">
                              <a:latin typeface="Cambria Math" panose="02040503050406030204"/>
                              <a:ea typeface="楷体" panose="02010609060101010101" pitchFamily="49" charset="-122"/>
                            </a:rPr>
                          </m:ctrlPr>
                        </m:fPr>
                        <m:num>
                          <m:r>
                            <a:rPr lang="en-US" altLang="zh-CN" sz="3200" b="0" i="1" dirty="0" smtClean="0">
                              <a:latin typeface="Cambria Math" panose="02040503050406030204"/>
                              <a:ea typeface="楷体" panose="02010609060101010101" pitchFamily="49" charset="-122"/>
                            </a:rPr>
                            <m:t>2</m:t>
                          </m:r>
                        </m:num>
                        <m:den>
                          <m:r>
                            <a:rPr lang="en-US" altLang="zh-CN" sz="3200" b="0" i="1" dirty="0" smtClean="0">
                              <a:latin typeface="Cambria Math" panose="02040503050406030204"/>
                              <a:ea typeface="楷体" panose="02010609060101010101" pitchFamily="49" charset="-122"/>
                            </a:rPr>
                            <m:t>9</m:t>
                          </m:r>
                        </m:den>
                      </m:f>
                      <m:r>
                        <a:rPr lang="en-US" altLang="zh-CN" sz="3200" b="0" i="1" dirty="0" smtClean="0">
                          <a:latin typeface="Cambria Math" panose="02040503050406030204"/>
                          <a:ea typeface="楷体" panose="02010609060101010101" pitchFamily="49" charset="-122"/>
                        </a:rPr>
                        <m:t>+</m:t>
                      </m:r>
                      <m:f>
                        <m:fPr>
                          <m:ctrlPr>
                            <a:rPr lang="en-US" altLang="zh-CN" sz="3200" i="1" dirty="0">
                              <a:latin typeface="Cambria Math" panose="02040503050406030204"/>
                              <a:ea typeface="楷体" panose="02010609060101010101" pitchFamily="49" charset="-122"/>
                            </a:rPr>
                          </m:ctrlPr>
                        </m:fPr>
                        <m:num>
                          <m:r>
                            <a:rPr lang="en-US" altLang="zh-CN" sz="3200" b="0" i="1" dirty="0" smtClean="0">
                              <a:latin typeface="Cambria Math" panose="02040503050406030204"/>
                              <a:ea typeface="楷体" panose="02010609060101010101" pitchFamily="49" charset="-122"/>
                            </a:rPr>
                            <m:t>1</m:t>
                          </m:r>
                        </m:num>
                        <m:den>
                          <m:r>
                            <a:rPr lang="en-US" altLang="zh-CN" sz="3200" b="0" i="1" dirty="0" smtClean="0">
                              <a:latin typeface="Cambria Math" panose="02040503050406030204"/>
                              <a:ea typeface="楷体" panose="02010609060101010101" pitchFamily="49" charset="-122"/>
                            </a:rPr>
                            <m:t>2</m:t>
                          </m:r>
                        </m:den>
                      </m:f>
                      <m:r>
                        <a:rPr lang="en-US" altLang="zh-CN" sz="3200" b="0" i="1" dirty="0" smtClean="0">
                          <a:latin typeface="Cambria Math" panose="02040503050406030204"/>
                          <a:ea typeface="楷体" panose="02010609060101010101" pitchFamily="49" charset="-122"/>
                        </a:rPr>
                        <m:t>  </m:t>
                      </m:r>
                    </m:oMath>
                  </m:oMathPara>
                </a14:m>
                <a:endParaRPr lang="zh-CN" altLang="en-US" sz="36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4" name="矩形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23955" y="1376858"/>
                <a:ext cx="1513171" cy="1017523"/>
              </a:xfrm>
              <a:prstGeom prst="rect">
                <a:avLst/>
              </a:prstGeom>
              <a:blipFill rotWithShape="1">
                <a:blip r:embed="rId2"/>
                <a:stretch>
                  <a:fillRect l="-19" t="-17" r="-4180" b="4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矩形 4"/>
              <p:cNvSpPr/>
              <p:nvPr/>
            </p:nvSpPr>
            <p:spPr>
              <a:xfrm>
                <a:off x="6948165" y="1377756"/>
                <a:ext cx="1513171" cy="10157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3200" i="1" dirty="0" smtClean="0">
                              <a:latin typeface="Cambria Math" panose="02040503050406030204"/>
                              <a:ea typeface="楷体" panose="02010609060101010101" pitchFamily="49" charset="-122"/>
                            </a:rPr>
                          </m:ctrlPr>
                        </m:fPr>
                        <m:num>
                          <m:r>
                            <a:rPr lang="en-US" altLang="zh-CN" sz="3200" b="0" i="1" dirty="0" smtClean="0">
                              <a:latin typeface="Cambria Math" panose="02040503050406030204"/>
                              <a:ea typeface="楷体" panose="02010609060101010101" pitchFamily="49" charset="-122"/>
                            </a:rPr>
                            <m:t>6</m:t>
                          </m:r>
                        </m:num>
                        <m:den>
                          <m:r>
                            <a:rPr lang="en-US" altLang="zh-CN" sz="3200" b="0" i="1" dirty="0" smtClean="0">
                              <a:latin typeface="Cambria Math" panose="02040503050406030204"/>
                              <a:ea typeface="楷体" panose="02010609060101010101" pitchFamily="49" charset="-122"/>
                            </a:rPr>
                            <m:t>7</m:t>
                          </m:r>
                        </m:den>
                      </m:f>
                      <m:r>
                        <a:rPr lang="en-US" altLang="zh-CN" sz="3200" b="0" i="1" dirty="0" smtClean="0">
                          <a:latin typeface="Cambria Math" panose="02040503050406030204"/>
                          <a:ea typeface="楷体" panose="02010609060101010101" pitchFamily="49" charset="-122"/>
                        </a:rPr>
                        <m:t>−</m:t>
                      </m:r>
                      <m:f>
                        <m:fPr>
                          <m:ctrlPr>
                            <a:rPr lang="en-US" altLang="zh-CN" sz="3200" i="1" dirty="0">
                              <a:latin typeface="Cambria Math" panose="02040503050406030204"/>
                              <a:ea typeface="楷体" panose="02010609060101010101" pitchFamily="49" charset="-122"/>
                            </a:rPr>
                          </m:ctrlPr>
                        </m:fPr>
                        <m:num>
                          <m:r>
                            <a:rPr lang="en-US" altLang="zh-CN" sz="3200" b="0" i="1" dirty="0" smtClean="0">
                              <a:latin typeface="Cambria Math" panose="02040503050406030204"/>
                              <a:ea typeface="楷体" panose="02010609060101010101" pitchFamily="49" charset="-122"/>
                            </a:rPr>
                            <m:t>2</m:t>
                          </m:r>
                        </m:num>
                        <m:den>
                          <m:r>
                            <a:rPr lang="en-US" altLang="zh-CN" sz="3200" b="0" i="1" dirty="0" smtClean="0">
                              <a:latin typeface="Cambria Math" panose="02040503050406030204"/>
                              <a:ea typeface="楷体" panose="02010609060101010101" pitchFamily="49" charset="-122"/>
                            </a:rPr>
                            <m:t>3</m:t>
                          </m:r>
                        </m:den>
                      </m:f>
                      <m:r>
                        <a:rPr lang="en-US" altLang="zh-CN" sz="3200" b="0" i="1" dirty="0" smtClean="0">
                          <a:latin typeface="Cambria Math" panose="02040503050406030204"/>
                          <a:ea typeface="楷体" panose="02010609060101010101" pitchFamily="49" charset="-122"/>
                        </a:rPr>
                        <m:t>  </m:t>
                      </m:r>
                    </m:oMath>
                  </m:oMathPara>
                </a14:m>
                <a:endParaRPr lang="zh-CN" altLang="en-US" sz="36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5" name="矩形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48165" y="1377756"/>
                <a:ext cx="1513171" cy="1015727"/>
              </a:xfrm>
              <a:prstGeom prst="rect">
                <a:avLst/>
              </a:prstGeom>
              <a:blipFill rotWithShape="1">
                <a:blip r:embed="rId3"/>
                <a:stretch>
                  <a:fillRect l="-42" t="-43" r="-4157" b="1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矩形 5"/>
              <p:cNvSpPr/>
              <p:nvPr/>
            </p:nvSpPr>
            <p:spPr>
              <a:xfrm>
                <a:off x="35685" y="2420930"/>
                <a:ext cx="2430858" cy="96282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4000" dirty="0">
                    <a:solidFill>
                      <a:srgbClr val="FF0000"/>
                    </a:solidFill>
                    <a:ea typeface="楷体" panose="02010609060101010101" pitchFamily="49" charset="-122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4000" i="1" dirty="0" smtClean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4000" b="0" i="1" dirty="0" smtClean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  <m:t>21</m:t>
                        </m:r>
                      </m:num>
                      <m:den>
                        <m:r>
                          <a:rPr lang="en-US" altLang="zh-CN" sz="4000" b="0" i="1" dirty="0" smtClean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  <m:t>24</m:t>
                        </m:r>
                      </m:den>
                    </m:f>
                    <m:r>
                      <a:rPr lang="en-US" altLang="zh-CN" sz="4000" b="0" i="1" dirty="0" smtClean="0">
                        <a:solidFill>
                          <a:srgbClr val="FF0000"/>
                        </a:solidFill>
                        <a:latin typeface="Cambria Math" panose="02040503050406030204"/>
                        <a:ea typeface="楷体" panose="02010609060101010101" pitchFamily="49" charset="-122"/>
                      </a:rPr>
                      <m:t>−</m:t>
                    </m:r>
                    <m:f>
                      <m:fPr>
                        <m:ctrlPr>
                          <a:rPr lang="en-US" altLang="zh-CN" sz="4000" i="1" dirty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4000" b="0" i="1" dirty="0" smtClean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  <m:t>20</m:t>
                        </m:r>
                      </m:num>
                      <m:den>
                        <m:r>
                          <a:rPr lang="en-US" altLang="zh-CN" sz="4000" b="0" i="1" dirty="0" smtClean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  <m:t>24</m:t>
                        </m:r>
                      </m:den>
                    </m:f>
                  </m:oMath>
                </a14:m>
                <a:r>
                  <a:rPr lang="en-US" altLang="zh-CN" sz="4000" dirty="0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 </a:t>
                </a:r>
                <a:endParaRPr lang="zh-CN" altLang="en-US" sz="40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6" name="矩形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685" y="2420930"/>
                <a:ext cx="2430858" cy="962828"/>
              </a:xfrm>
              <a:prstGeom prst="rect">
                <a:avLst/>
              </a:prstGeom>
              <a:blipFill rotWithShape="1">
                <a:blip r:embed="rId4"/>
                <a:stretch>
                  <a:fillRect l="-5" t="-32" r="-14568" b="5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矩形 6"/>
              <p:cNvSpPr/>
              <p:nvPr/>
            </p:nvSpPr>
            <p:spPr>
              <a:xfrm>
                <a:off x="35685" y="3717020"/>
                <a:ext cx="1472391" cy="96154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zh-CN" altLang="en-US" sz="4000" i="1" dirty="0">
                        <a:solidFill>
                          <a:srgbClr val="FF0000"/>
                        </a:solidFill>
                        <a:latin typeface="Cambria Math" panose="02040503050406030204"/>
                        <a:ea typeface="楷体" panose="02010609060101010101" pitchFamily="49" charset="-122"/>
                      </a:rPr>
                      <m:t>＝</m:t>
                    </m:r>
                    <m:f>
                      <m:fPr>
                        <m:ctrlPr>
                          <a:rPr lang="en-US" altLang="zh-CN" sz="4000" i="1" dirty="0" smtClean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4000" b="0" i="1" dirty="0" smtClean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  <m:t>1</m:t>
                        </m:r>
                      </m:num>
                      <m:den>
                        <m:r>
                          <a:rPr lang="en-US" altLang="zh-CN" sz="4000" b="0" i="1" dirty="0" smtClean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  <m:t>24</m:t>
                        </m:r>
                      </m:den>
                    </m:f>
                  </m:oMath>
                </a14:m>
                <a:r>
                  <a:rPr lang="en-US" altLang="zh-CN" sz="4000" dirty="0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 </a:t>
                </a:r>
                <a:endParaRPr lang="zh-CN" altLang="en-US" sz="40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7" name="矩形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685" y="3717020"/>
                <a:ext cx="1472391" cy="961545"/>
              </a:xfrm>
              <a:prstGeom prst="rect">
                <a:avLst/>
              </a:prstGeom>
              <a:blipFill rotWithShape="1">
                <a:blip r:embed="rId5"/>
                <a:stretch>
                  <a:fillRect l="-8" t="-38" r="-26009" b="5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8" name="矩形 7"/>
              <p:cNvSpPr/>
              <p:nvPr/>
            </p:nvSpPr>
            <p:spPr>
              <a:xfrm>
                <a:off x="3419920" y="2492935"/>
                <a:ext cx="2430858" cy="96699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4000" dirty="0">
                    <a:solidFill>
                      <a:srgbClr val="FF0000"/>
                    </a:solidFill>
                    <a:ea typeface="楷体" panose="02010609060101010101" pitchFamily="49" charset="-122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4000" i="1" dirty="0" smtClean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4000" b="0" i="1" dirty="0" smtClean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  <m:t>4</m:t>
                        </m:r>
                      </m:num>
                      <m:den>
                        <m:r>
                          <a:rPr lang="en-US" altLang="zh-CN" sz="4000" b="0" i="1" dirty="0" smtClean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  <m:t>18</m:t>
                        </m:r>
                      </m:den>
                    </m:f>
                    <m:r>
                      <a:rPr lang="en-US" altLang="zh-CN" sz="4000" b="0" i="1" dirty="0" smtClean="0">
                        <a:solidFill>
                          <a:srgbClr val="FF0000"/>
                        </a:solidFill>
                        <a:latin typeface="Cambria Math" panose="02040503050406030204"/>
                        <a:ea typeface="楷体" panose="02010609060101010101" pitchFamily="49" charset="-122"/>
                      </a:rPr>
                      <m:t>+</m:t>
                    </m:r>
                    <m:f>
                      <m:fPr>
                        <m:ctrlPr>
                          <a:rPr lang="en-US" altLang="zh-CN" sz="4000" i="1" dirty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4000" b="0" i="1" dirty="0" smtClean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  <m:t>9</m:t>
                        </m:r>
                      </m:num>
                      <m:den>
                        <m:r>
                          <a:rPr lang="en-US" altLang="zh-CN" sz="4000" b="0" i="1" dirty="0" smtClean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  <m:t>18</m:t>
                        </m:r>
                      </m:den>
                    </m:f>
                  </m:oMath>
                </a14:m>
                <a:r>
                  <a:rPr lang="en-US" altLang="zh-CN" sz="4000" dirty="0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 </a:t>
                </a:r>
                <a:endParaRPr lang="zh-CN" altLang="en-US" sz="40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8" name="矩形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19920" y="2492935"/>
                <a:ext cx="2430858" cy="966996"/>
              </a:xfrm>
              <a:prstGeom prst="rect">
                <a:avLst/>
              </a:prstGeom>
              <a:blipFill rotWithShape="1">
                <a:blip r:embed="rId6"/>
                <a:stretch>
                  <a:fillRect l="-18" t="-58" r="-14555" b="4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9" name="矩形 8"/>
              <p:cNvSpPr/>
              <p:nvPr/>
            </p:nvSpPr>
            <p:spPr>
              <a:xfrm>
                <a:off x="3419920" y="3789025"/>
                <a:ext cx="1472391" cy="96699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zh-CN" altLang="en-US" sz="4000" i="1" dirty="0">
                        <a:solidFill>
                          <a:srgbClr val="FF0000"/>
                        </a:solidFill>
                        <a:latin typeface="Cambria Math" panose="02040503050406030204"/>
                        <a:ea typeface="楷体" panose="02010609060101010101" pitchFamily="49" charset="-122"/>
                      </a:rPr>
                      <m:t>＝</m:t>
                    </m:r>
                    <m:f>
                      <m:fPr>
                        <m:ctrlPr>
                          <a:rPr lang="en-US" altLang="zh-CN" sz="4000" i="1" dirty="0" smtClean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4000" b="0" i="1" dirty="0" smtClean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  <m:t>13</m:t>
                        </m:r>
                      </m:num>
                      <m:den>
                        <m:r>
                          <a:rPr lang="en-US" altLang="zh-CN" sz="4000" b="0" i="1" dirty="0" smtClean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  <m:t>18</m:t>
                        </m:r>
                      </m:den>
                    </m:f>
                  </m:oMath>
                </a14:m>
                <a:r>
                  <a:rPr lang="en-US" altLang="zh-CN" sz="4000" dirty="0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 </a:t>
                </a:r>
                <a:endParaRPr lang="zh-CN" altLang="en-US" sz="40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9" name="矩形 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19920" y="3789025"/>
                <a:ext cx="1472391" cy="966996"/>
              </a:xfrm>
              <a:prstGeom prst="rect">
                <a:avLst/>
              </a:prstGeom>
              <a:blipFill rotWithShape="1">
                <a:blip r:embed="rId7"/>
                <a:stretch>
                  <a:fillRect l="-30" t="-64" r="-25987" b="5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" name="矩形 9"/>
              <p:cNvSpPr/>
              <p:nvPr/>
            </p:nvSpPr>
            <p:spPr>
              <a:xfrm>
                <a:off x="6444130" y="2492935"/>
                <a:ext cx="2430858" cy="96282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4000" dirty="0">
                    <a:solidFill>
                      <a:srgbClr val="FF0000"/>
                    </a:solidFill>
                    <a:ea typeface="楷体" panose="02010609060101010101" pitchFamily="49" charset="-122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4000" i="1" dirty="0" smtClean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4000" b="0" i="1" dirty="0" smtClean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  <m:t>18</m:t>
                        </m:r>
                      </m:num>
                      <m:den>
                        <m:r>
                          <a:rPr lang="en-US" altLang="zh-CN" sz="4000" b="0" i="1" dirty="0" smtClean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  <m:t>21</m:t>
                        </m:r>
                      </m:den>
                    </m:f>
                    <m:r>
                      <a:rPr lang="en-US" altLang="zh-CN" sz="4000" b="0" i="1" dirty="0" smtClean="0">
                        <a:solidFill>
                          <a:srgbClr val="FF0000"/>
                        </a:solidFill>
                        <a:latin typeface="Cambria Math" panose="02040503050406030204"/>
                        <a:ea typeface="楷体" panose="02010609060101010101" pitchFamily="49" charset="-122"/>
                      </a:rPr>
                      <m:t>−</m:t>
                    </m:r>
                    <m:f>
                      <m:fPr>
                        <m:ctrlPr>
                          <a:rPr lang="en-US" altLang="zh-CN" sz="4000" i="1" dirty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4000" b="0" i="1" dirty="0" smtClean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  <m:t>14</m:t>
                        </m:r>
                      </m:num>
                      <m:den>
                        <m:r>
                          <a:rPr lang="en-US" altLang="zh-CN" sz="4000" b="0" i="1" dirty="0" smtClean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  <m:t>21</m:t>
                        </m:r>
                      </m:den>
                    </m:f>
                  </m:oMath>
                </a14:m>
                <a:r>
                  <a:rPr lang="en-US" altLang="zh-CN" sz="4000" dirty="0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 </a:t>
                </a:r>
                <a:endParaRPr lang="zh-CN" altLang="en-US" sz="40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10" name="矩形 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44130" y="2492935"/>
                <a:ext cx="2430858" cy="962828"/>
              </a:xfrm>
              <a:prstGeom prst="rect">
                <a:avLst/>
              </a:prstGeom>
              <a:blipFill rotWithShape="1">
                <a:blip r:embed="rId8"/>
                <a:stretch>
                  <a:fillRect l="-6" t="-58" r="-14567" b="1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1" name="矩形 10"/>
              <p:cNvSpPr/>
              <p:nvPr/>
            </p:nvSpPr>
            <p:spPr>
              <a:xfrm>
                <a:off x="6444130" y="3789025"/>
                <a:ext cx="1472391" cy="96026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zh-CN" altLang="en-US" sz="4000" i="1" dirty="0">
                        <a:solidFill>
                          <a:srgbClr val="FF0000"/>
                        </a:solidFill>
                        <a:latin typeface="Cambria Math" panose="02040503050406030204"/>
                        <a:ea typeface="楷体" panose="02010609060101010101" pitchFamily="49" charset="-122"/>
                      </a:rPr>
                      <m:t>＝</m:t>
                    </m:r>
                    <m:f>
                      <m:fPr>
                        <m:ctrlPr>
                          <a:rPr lang="en-US" altLang="zh-CN" sz="4000" i="1" dirty="0" smtClean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4000" b="0" i="1" dirty="0" smtClean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  <m:t>4</m:t>
                        </m:r>
                      </m:num>
                      <m:den>
                        <m:r>
                          <a:rPr lang="en-US" altLang="zh-CN" sz="4000" b="0" i="1" dirty="0" smtClean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  <m:t>21</m:t>
                        </m:r>
                      </m:den>
                    </m:f>
                  </m:oMath>
                </a14:m>
                <a:r>
                  <a:rPr lang="en-US" altLang="zh-CN" sz="4000" dirty="0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 </a:t>
                </a:r>
                <a:endParaRPr lang="zh-CN" altLang="en-US" sz="40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11" name="矩形 1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44130" y="3789025"/>
                <a:ext cx="1472391" cy="960263"/>
              </a:xfrm>
              <a:prstGeom prst="rect">
                <a:avLst/>
              </a:prstGeom>
              <a:blipFill rotWithShape="1">
                <a:blip r:embed="rId9"/>
                <a:stretch>
                  <a:fillRect l="-10" t="-64" r="-26007" b="1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矩形 1"/>
              <p:cNvSpPr/>
              <p:nvPr/>
            </p:nvSpPr>
            <p:spPr>
              <a:xfrm>
                <a:off x="539720" y="1119839"/>
                <a:ext cx="1740797" cy="101752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3200" i="1" dirty="0" smtClean="0">
                              <a:latin typeface="Cambria Math" panose="02040503050406030204"/>
                              <a:ea typeface="楷体" panose="02010609060101010101" pitchFamily="49" charset="-122"/>
                            </a:rPr>
                          </m:ctrlPr>
                        </m:fPr>
                        <m:num>
                          <m:r>
                            <a:rPr lang="en-US" altLang="zh-CN" sz="3200" b="0" i="1" dirty="0" smtClean="0">
                              <a:latin typeface="Cambria Math" panose="02040503050406030204"/>
                              <a:ea typeface="楷体" panose="02010609060101010101" pitchFamily="49" charset="-122"/>
                            </a:rPr>
                            <m:t>3</m:t>
                          </m:r>
                        </m:num>
                        <m:den>
                          <m:r>
                            <a:rPr lang="en-US" altLang="zh-CN" sz="3200" b="0" i="1" dirty="0" smtClean="0">
                              <a:latin typeface="Cambria Math" panose="02040503050406030204"/>
                              <a:ea typeface="楷体" panose="02010609060101010101" pitchFamily="49" charset="-122"/>
                            </a:rPr>
                            <m:t>10</m:t>
                          </m:r>
                        </m:den>
                      </m:f>
                      <m:r>
                        <a:rPr lang="en-US" altLang="zh-CN" sz="3200" b="0" i="1" dirty="0" smtClean="0">
                          <a:latin typeface="Cambria Math" panose="02040503050406030204"/>
                          <a:ea typeface="楷体" panose="02010609060101010101" pitchFamily="49" charset="-122"/>
                        </a:rPr>
                        <m:t>+</m:t>
                      </m:r>
                      <m:f>
                        <m:fPr>
                          <m:ctrlPr>
                            <a:rPr lang="en-US" altLang="zh-CN" sz="3200" i="1" dirty="0">
                              <a:latin typeface="Cambria Math" panose="02040503050406030204"/>
                              <a:ea typeface="楷体" panose="02010609060101010101" pitchFamily="49" charset="-122"/>
                            </a:rPr>
                          </m:ctrlPr>
                        </m:fPr>
                        <m:num>
                          <m:r>
                            <a:rPr lang="en-US" altLang="zh-CN" sz="3200" b="0" i="1" dirty="0" smtClean="0">
                              <a:latin typeface="Cambria Math" panose="02040503050406030204"/>
                              <a:ea typeface="楷体" panose="02010609060101010101" pitchFamily="49" charset="-122"/>
                            </a:rPr>
                            <m:t>1</m:t>
                          </m:r>
                        </m:num>
                        <m:den>
                          <m:r>
                            <a:rPr lang="en-US" altLang="zh-CN" sz="3200" b="0" i="1" dirty="0" smtClean="0">
                              <a:latin typeface="Cambria Math" panose="02040503050406030204"/>
                              <a:ea typeface="楷体" panose="02010609060101010101" pitchFamily="49" charset="-122"/>
                            </a:rPr>
                            <m:t>4</m:t>
                          </m:r>
                        </m:den>
                      </m:f>
                      <m:r>
                        <a:rPr lang="en-US" altLang="zh-CN" sz="3200" b="0" i="1" dirty="0" smtClean="0">
                          <a:latin typeface="Cambria Math" panose="02040503050406030204"/>
                          <a:ea typeface="楷体" panose="02010609060101010101" pitchFamily="49" charset="-122"/>
                        </a:rPr>
                        <m:t>  </m:t>
                      </m:r>
                    </m:oMath>
                  </m:oMathPara>
                </a14:m>
                <a:endParaRPr lang="zh-CN" altLang="en-US" sz="36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720" y="1119839"/>
                <a:ext cx="1740797" cy="1017523"/>
              </a:xfrm>
              <a:prstGeom prst="rect">
                <a:avLst/>
              </a:prstGeom>
              <a:blipFill rotWithShape="1">
                <a:blip r:embed="rId1"/>
                <a:stretch>
                  <a:fillRect l="-35" t="-33" r="-3525" b="5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矩形 2"/>
              <p:cNvSpPr/>
              <p:nvPr/>
            </p:nvSpPr>
            <p:spPr>
              <a:xfrm>
                <a:off x="3923955" y="1124840"/>
                <a:ext cx="1513171" cy="101752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3200" i="1" dirty="0" smtClean="0">
                              <a:latin typeface="Cambria Math" panose="02040503050406030204"/>
                              <a:ea typeface="楷体" panose="02010609060101010101" pitchFamily="49" charset="-122"/>
                            </a:rPr>
                          </m:ctrlPr>
                        </m:fPr>
                        <m:num>
                          <m:r>
                            <a:rPr lang="en-US" altLang="zh-CN" sz="3200" b="0" i="1" dirty="0" smtClean="0">
                              <a:latin typeface="Cambria Math" panose="02040503050406030204"/>
                              <a:ea typeface="楷体" panose="02010609060101010101" pitchFamily="49" charset="-122"/>
                            </a:rPr>
                            <m:t>3</m:t>
                          </m:r>
                        </m:num>
                        <m:den>
                          <m:r>
                            <a:rPr lang="en-US" altLang="zh-CN" sz="3200" b="0" i="1" dirty="0" smtClean="0">
                              <a:latin typeface="Cambria Math" panose="02040503050406030204"/>
                              <a:ea typeface="楷体" panose="02010609060101010101" pitchFamily="49" charset="-122"/>
                            </a:rPr>
                            <m:t>7</m:t>
                          </m:r>
                        </m:den>
                      </m:f>
                      <m:r>
                        <a:rPr lang="en-US" altLang="zh-CN" sz="3200" b="0" i="1" dirty="0" smtClean="0">
                          <a:latin typeface="Cambria Math" panose="02040503050406030204"/>
                          <a:ea typeface="楷体" panose="02010609060101010101" pitchFamily="49" charset="-122"/>
                        </a:rPr>
                        <m:t>+</m:t>
                      </m:r>
                      <m:f>
                        <m:fPr>
                          <m:ctrlPr>
                            <a:rPr lang="en-US" altLang="zh-CN" sz="3200" i="1" dirty="0">
                              <a:latin typeface="Cambria Math" panose="02040503050406030204"/>
                              <a:ea typeface="楷体" panose="02010609060101010101" pitchFamily="49" charset="-122"/>
                            </a:rPr>
                          </m:ctrlPr>
                        </m:fPr>
                        <m:num>
                          <m:r>
                            <a:rPr lang="en-US" altLang="zh-CN" sz="3200" b="0" i="1" dirty="0" smtClean="0">
                              <a:latin typeface="Cambria Math" panose="02040503050406030204"/>
                              <a:ea typeface="楷体" panose="02010609060101010101" pitchFamily="49" charset="-122"/>
                            </a:rPr>
                            <m:t>1</m:t>
                          </m:r>
                        </m:num>
                        <m:den>
                          <m:r>
                            <a:rPr lang="en-US" altLang="zh-CN" sz="3200" b="0" i="1" dirty="0" smtClean="0">
                              <a:latin typeface="Cambria Math" panose="02040503050406030204"/>
                              <a:ea typeface="楷体" panose="02010609060101010101" pitchFamily="49" charset="-122"/>
                            </a:rPr>
                            <m:t>9</m:t>
                          </m:r>
                        </m:den>
                      </m:f>
                      <m:r>
                        <a:rPr lang="en-US" altLang="zh-CN" sz="3200" b="0" i="1" dirty="0" smtClean="0">
                          <a:latin typeface="Cambria Math" panose="02040503050406030204"/>
                          <a:ea typeface="楷体" panose="02010609060101010101" pitchFamily="49" charset="-122"/>
                        </a:rPr>
                        <m:t>  </m:t>
                      </m:r>
                    </m:oMath>
                  </m:oMathPara>
                </a14:m>
                <a:endParaRPr lang="zh-CN" altLang="en-US" sz="36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3" name="矩形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23955" y="1124840"/>
                <a:ext cx="1513171" cy="1017523"/>
              </a:xfrm>
              <a:prstGeom prst="rect">
                <a:avLst/>
              </a:prstGeom>
              <a:blipFill rotWithShape="1">
                <a:blip r:embed="rId2"/>
                <a:stretch>
                  <a:fillRect l="-19" t="-25" r="-4180" b="5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矩形 3"/>
              <p:cNvSpPr/>
              <p:nvPr/>
            </p:nvSpPr>
            <p:spPr>
              <a:xfrm>
                <a:off x="6948165" y="1125738"/>
                <a:ext cx="1513171" cy="101752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3200" i="1" dirty="0" smtClean="0">
                              <a:latin typeface="Cambria Math" panose="02040503050406030204"/>
                              <a:ea typeface="楷体" panose="02010609060101010101" pitchFamily="49" charset="-122"/>
                            </a:rPr>
                          </m:ctrlPr>
                        </m:fPr>
                        <m:num>
                          <m:r>
                            <a:rPr lang="en-US" altLang="zh-CN" sz="3200" b="0" i="1" dirty="0" smtClean="0">
                              <a:latin typeface="Cambria Math" panose="02040503050406030204"/>
                              <a:ea typeface="楷体" panose="02010609060101010101" pitchFamily="49" charset="-122"/>
                            </a:rPr>
                            <m:t>1</m:t>
                          </m:r>
                        </m:num>
                        <m:den>
                          <m:r>
                            <a:rPr lang="en-US" altLang="zh-CN" sz="3200" b="0" i="1" dirty="0" smtClean="0">
                              <a:latin typeface="Cambria Math" panose="02040503050406030204"/>
                              <a:ea typeface="楷体" panose="02010609060101010101" pitchFamily="49" charset="-122"/>
                            </a:rPr>
                            <m:t>3</m:t>
                          </m:r>
                        </m:den>
                      </m:f>
                      <m:r>
                        <a:rPr lang="en-US" altLang="zh-CN" sz="3200" b="0" i="1" dirty="0" smtClean="0">
                          <a:latin typeface="Cambria Math" panose="02040503050406030204"/>
                          <a:ea typeface="楷体" panose="02010609060101010101" pitchFamily="49" charset="-122"/>
                        </a:rPr>
                        <m:t>−</m:t>
                      </m:r>
                      <m:f>
                        <m:fPr>
                          <m:ctrlPr>
                            <a:rPr lang="en-US" altLang="zh-CN" sz="3200" i="1" dirty="0">
                              <a:latin typeface="Cambria Math" panose="02040503050406030204"/>
                              <a:ea typeface="楷体" panose="02010609060101010101" pitchFamily="49" charset="-122"/>
                            </a:rPr>
                          </m:ctrlPr>
                        </m:fPr>
                        <m:num>
                          <m:r>
                            <a:rPr lang="en-US" altLang="zh-CN" sz="3200" b="0" i="1" dirty="0" smtClean="0">
                              <a:latin typeface="Cambria Math" panose="02040503050406030204"/>
                              <a:ea typeface="楷体" panose="02010609060101010101" pitchFamily="49" charset="-122"/>
                            </a:rPr>
                            <m:t>1</m:t>
                          </m:r>
                        </m:num>
                        <m:den>
                          <m:r>
                            <a:rPr lang="en-US" altLang="zh-CN" sz="3200" b="0" i="1" dirty="0" smtClean="0">
                              <a:latin typeface="Cambria Math" panose="02040503050406030204"/>
                              <a:ea typeface="楷体" panose="02010609060101010101" pitchFamily="49" charset="-122"/>
                            </a:rPr>
                            <m:t>5</m:t>
                          </m:r>
                        </m:den>
                      </m:f>
                      <m:r>
                        <a:rPr lang="en-US" altLang="zh-CN" sz="3200" b="0" i="1" dirty="0" smtClean="0">
                          <a:latin typeface="Cambria Math" panose="02040503050406030204"/>
                          <a:ea typeface="楷体" panose="02010609060101010101" pitchFamily="49" charset="-122"/>
                        </a:rPr>
                        <m:t>  </m:t>
                      </m:r>
                    </m:oMath>
                  </m:oMathPara>
                </a14:m>
                <a:endParaRPr lang="zh-CN" altLang="en-US" sz="36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4" name="矩形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48165" y="1125738"/>
                <a:ext cx="1513171" cy="1017523"/>
              </a:xfrm>
              <a:prstGeom prst="rect">
                <a:avLst/>
              </a:prstGeom>
              <a:blipFill rotWithShape="1">
                <a:blip r:embed="rId3"/>
                <a:stretch>
                  <a:fillRect l="-42" t="-51" r="-4157" b="1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矩形 4"/>
              <p:cNvSpPr/>
              <p:nvPr/>
            </p:nvSpPr>
            <p:spPr>
              <a:xfrm>
                <a:off x="107690" y="2420930"/>
                <a:ext cx="2430858" cy="97546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4000" dirty="0">
                    <a:solidFill>
                      <a:srgbClr val="FF0000"/>
                    </a:solidFill>
                    <a:ea typeface="楷体" panose="02010609060101010101" pitchFamily="49" charset="-122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4000" i="1" dirty="0" smtClean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4000" b="0" i="1" dirty="0" smtClean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  <m:t>6</m:t>
                        </m:r>
                      </m:num>
                      <m:den>
                        <m:r>
                          <a:rPr lang="en-US" altLang="zh-CN" sz="4000" b="0" i="1" dirty="0" smtClean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  <m:t>20</m:t>
                        </m:r>
                      </m:den>
                    </m:f>
                    <m:r>
                      <a:rPr lang="en-US" altLang="zh-CN" sz="4000" b="0" i="1" dirty="0" smtClean="0">
                        <a:solidFill>
                          <a:srgbClr val="FF0000"/>
                        </a:solidFill>
                        <a:latin typeface="Cambria Math" panose="02040503050406030204"/>
                        <a:ea typeface="楷体" panose="02010609060101010101" pitchFamily="49" charset="-122"/>
                      </a:rPr>
                      <m:t>+</m:t>
                    </m:r>
                    <m:f>
                      <m:fPr>
                        <m:ctrlPr>
                          <a:rPr lang="en-US" altLang="zh-CN" sz="4000" i="1" dirty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4000" b="0" i="1" dirty="0" smtClean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  <m:t>5</m:t>
                        </m:r>
                      </m:num>
                      <m:den>
                        <m:r>
                          <a:rPr lang="en-US" altLang="zh-CN" sz="4000" b="0" i="1" dirty="0" smtClean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  <m:t>20</m:t>
                        </m:r>
                      </m:den>
                    </m:f>
                  </m:oMath>
                </a14:m>
                <a:r>
                  <a:rPr lang="en-US" altLang="zh-CN" sz="4000" dirty="0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 </a:t>
                </a:r>
                <a:endParaRPr lang="zh-CN" altLang="en-US" sz="40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5" name="矩形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7690" y="2420930"/>
                <a:ext cx="2430858" cy="975460"/>
              </a:xfrm>
              <a:prstGeom prst="rect">
                <a:avLst/>
              </a:prstGeom>
              <a:blipFill rotWithShape="1">
                <a:blip r:embed="rId4"/>
                <a:stretch>
                  <a:fillRect l="-15" t="-32" r="-14558" b="4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矩形 5"/>
              <p:cNvSpPr/>
              <p:nvPr/>
            </p:nvSpPr>
            <p:spPr>
              <a:xfrm>
                <a:off x="107690" y="3717020"/>
                <a:ext cx="1472391" cy="96539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zh-CN" altLang="en-US" sz="4000" i="1" dirty="0">
                        <a:solidFill>
                          <a:srgbClr val="FF0000"/>
                        </a:solidFill>
                        <a:latin typeface="Cambria Math" panose="02040503050406030204"/>
                        <a:ea typeface="楷体" panose="02010609060101010101" pitchFamily="49" charset="-122"/>
                      </a:rPr>
                      <m:t>＝</m:t>
                    </m:r>
                    <m:f>
                      <m:fPr>
                        <m:ctrlPr>
                          <a:rPr lang="en-US" altLang="zh-CN" sz="4000" i="1" dirty="0" smtClean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4000" b="0" i="1" dirty="0" smtClean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  <m:t>11</m:t>
                        </m:r>
                      </m:num>
                      <m:den>
                        <m:r>
                          <a:rPr lang="en-US" altLang="zh-CN" sz="4000" b="0" i="1" dirty="0" smtClean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  <m:t>20</m:t>
                        </m:r>
                      </m:den>
                    </m:f>
                  </m:oMath>
                </a14:m>
                <a:r>
                  <a:rPr lang="en-US" altLang="zh-CN" sz="4000" dirty="0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 </a:t>
                </a:r>
                <a:endParaRPr lang="zh-CN" altLang="en-US" sz="40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6" name="矩形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7690" y="3717020"/>
                <a:ext cx="1472391" cy="965392"/>
              </a:xfrm>
              <a:prstGeom prst="rect">
                <a:avLst/>
              </a:prstGeom>
              <a:blipFill rotWithShape="1">
                <a:blip r:embed="rId5"/>
                <a:stretch>
                  <a:fillRect l="-25" t="-38" r="-25992" b="5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矩形 6"/>
              <p:cNvSpPr/>
              <p:nvPr/>
            </p:nvSpPr>
            <p:spPr>
              <a:xfrm>
                <a:off x="3365227" y="2420930"/>
                <a:ext cx="2430858" cy="96667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4000" dirty="0">
                    <a:solidFill>
                      <a:srgbClr val="FF0000"/>
                    </a:solidFill>
                    <a:ea typeface="楷体" panose="02010609060101010101" pitchFamily="49" charset="-122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4000" i="1" dirty="0" smtClean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4000" b="0" i="1" dirty="0" smtClean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  <m:t>27</m:t>
                        </m:r>
                      </m:num>
                      <m:den>
                        <m:r>
                          <a:rPr lang="en-US" altLang="zh-CN" sz="4000" b="0" i="1" dirty="0" smtClean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  <m:t>63</m:t>
                        </m:r>
                      </m:den>
                    </m:f>
                    <m:r>
                      <a:rPr lang="en-US" altLang="zh-CN" sz="4000" b="0" i="1" dirty="0" smtClean="0">
                        <a:solidFill>
                          <a:srgbClr val="FF0000"/>
                        </a:solidFill>
                        <a:latin typeface="Cambria Math" panose="02040503050406030204"/>
                        <a:ea typeface="楷体" panose="02010609060101010101" pitchFamily="49" charset="-122"/>
                      </a:rPr>
                      <m:t>+</m:t>
                    </m:r>
                    <m:f>
                      <m:fPr>
                        <m:ctrlPr>
                          <a:rPr lang="en-US" altLang="zh-CN" sz="4000" i="1" dirty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4000" b="0" i="1" dirty="0" smtClean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  <m:t>7</m:t>
                        </m:r>
                      </m:num>
                      <m:den>
                        <m:r>
                          <a:rPr lang="en-US" altLang="zh-CN" sz="4000" b="0" i="1" dirty="0" smtClean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  <m:t>63</m:t>
                        </m:r>
                      </m:den>
                    </m:f>
                  </m:oMath>
                </a14:m>
                <a:r>
                  <a:rPr lang="en-US" altLang="zh-CN" sz="4000" dirty="0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 </a:t>
                </a:r>
                <a:endParaRPr lang="zh-CN" altLang="en-US" sz="40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7" name="矩形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65227" y="2420930"/>
                <a:ext cx="2430858" cy="966675"/>
              </a:xfrm>
              <a:prstGeom prst="rect">
                <a:avLst/>
              </a:prstGeom>
              <a:blipFill rotWithShape="1">
                <a:blip r:embed="rId6"/>
                <a:stretch>
                  <a:fillRect l="-15" t="-32" r="-14558" b="5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8" name="矩形 7"/>
              <p:cNvSpPr/>
              <p:nvPr/>
            </p:nvSpPr>
            <p:spPr>
              <a:xfrm>
                <a:off x="3365227" y="3717020"/>
                <a:ext cx="1472391" cy="96667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zh-CN" altLang="en-US" sz="4000" i="1" dirty="0">
                        <a:solidFill>
                          <a:srgbClr val="FF0000"/>
                        </a:solidFill>
                        <a:latin typeface="Cambria Math" panose="02040503050406030204"/>
                        <a:ea typeface="楷体" panose="02010609060101010101" pitchFamily="49" charset="-122"/>
                      </a:rPr>
                      <m:t>＝</m:t>
                    </m:r>
                    <m:f>
                      <m:fPr>
                        <m:ctrlPr>
                          <a:rPr lang="en-US" altLang="zh-CN" sz="4000" i="1" dirty="0" smtClean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4000" b="0" i="1" dirty="0" smtClean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  <m:t>34</m:t>
                        </m:r>
                      </m:num>
                      <m:den>
                        <m:r>
                          <a:rPr lang="en-US" altLang="zh-CN" sz="4000" b="0" i="1" dirty="0" smtClean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  <m:t>63</m:t>
                        </m:r>
                      </m:den>
                    </m:f>
                  </m:oMath>
                </a14:m>
                <a:r>
                  <a:rPr lang="en-US" altLang="zh-CN" sz="4000" dirty="0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 </a:t>
                </a:r>
                <a:endParaRPr lang="zh-CN" altLang="en-US" sz="40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8" name="矩形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65227" y="3717020"/>
                <a:ext cx="1472391" cy="966675"/>
              </a:xfrm>
              <a:prstGeom prst="rect">
                <a:avLst/>
              </a:prstGeom>
              <a:blipFill rotWithShape="1">
                <a:blip r:embed="rId7"/>
                <a:stretch>
                  <a:fillRect l="-25" t="-38" r="-25993" b="5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9" name="矩形 8"/>
              <p:cNvSpPr/>
              <p:nvPr/>
            </p:nvSpPr>
            <p:spPr>
              <a:xfrm>
                <a:off x="6461442" y="2492935"/>
                <a:ext cx="2430858" cy="97546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4000" dirty="0">
                    <a:solidFill>
                      <a:srgbClr val="FF0000"/>
                    </a:solidFill>
                    <a:ea typeface="楷体" panose="02010609060101010101" pitchFamily="49" charset="-122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4000" i="1" dirty="0" smtClean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4000" b="0" i="1" dirty="0" smtClean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  <m:t>5</m:t>
                        </m:r>
                      </m:num>
                      <m:den>
                        <m:r>
                          <a:rPr lang="en-US" altLang="zh-CN" sz="4000" b="0" i="1" dirty="0" smtClean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  <m:t>15</m:t>
                        </m:r>
                      </m:den>
                    </m:f>
                    <m:r>
                      <a:rPr lang="en-US" altLang="zh-CN" sz="4000" b="0" i="1" dirty="0" smtClean="0">
                        <a:solidFill>
                          <a:srgbClr val="FF0000"/>
                        </a:solidFill>
                        <a:latin typeface="Cambria Math" panose="02040503050406030204"/>
                        <a:ea typeface="楷体" panose="02010609060101010101" pitchFamily="49" charset="-122"/>
                      </a:rPr>
                      <m:t>−</m:t>
                    </m:r>
                    <m:f>
                      <m:fPr>
                        <m:ctrlPr>
                          <a:rPr lang="en-US" altLang="zh-CN" sz="4000" i="1" dirty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4000" b="0" i="1" dirty="0" smtClean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  <m:t>3</m:t>
                        </m:r>
                      </m:num>
                      <m:den>
                        <m:r>
                          <a:rPr lang="en-US" altLang="zh-CN" sz="4000" b="0" i="1" dirty="0" smtClean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  <m:t>15</m:t>
                        </m:r>
                      </m:den>
                    </m:f>
                  </m:oMath>
                </a14:m>
                <a:r>
                  <a:rPr lang="en-US" altLang="zh-CN" sz="4000" dirty="0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 </a:t>
                </a:r>
                <a:endParaRPr lang="zh-CN" altLang="en-US" sz="40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9" name="矩形 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61442" y="2492935"/>
                <a:ext cx="2430858" cy="975460"/>
              </a:xfrm>
              <a:prstGeom prst="rect">
                <a:avLst/>
              </a:prstGeom>
              <a:blipFill rotWithShape="1">
                <a:blip r:embed="rId8"/>
                <a:stretch>
                  <a:fillRect l="-13" t="-57" r="-14560" b="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" name="矩形 9"/>
              <p:cNvSpPr/>
              <p:nvPr/>
            </p:nvSpPr>
            <p:spPr>
              <a:xfrm>
                <a:off x="6461442" y="3789025"/>
                <a:ext cx="1472391" cy="96667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zh-CN" altLang="en-US" sz="4000" i="1" dirty="0">
                        <a:solidFill>
                          <a:srgbClr val="FF0000"/>
                        </a:solidFill>
                        <a:latin typeface="Cambria Math" panose="02040503050406030204"/>
                        <a:ea typeface="楷体" panose="02010609060101010101" pitchFamily="49" charset="-122"/>
                      </a:rPr>
                      <m:t>＝</m:t>
                    </m:r>
                    <m:f>
                      <m:fPr>
                        <m:ctrlPr>
                          <a:rPr lang="en-US" altLang="zh-CN" sz="4000" i="1" dirty="0" smtClean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4000" b="0" i="1" dirty="0" smtClean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  <m:t>2</m:t>
                        </m:r>
                      </m:num>
                      <m:den>
                        <m:r>
                          <a:rPr lang="en-US" altLang="zh-CN" sz="4000" b="0" i="1" dirty="0" smtClean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  <m:t>15</m:t>
                        </m:r>
                      </m:den>
                    </m:f>
                  </m:oMath>
                </a14:m>
                <a:r>
                  <a:rPr lang="en-US" altLang="zh-CN" sz="4000" dirty="0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 </a:t>
                </a:r>
                <a:endParaRPr lang="zh-CN" altLang="en-US" sz="40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10" name="矩形 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61442" y="3789025"/>
                <a:ext cx="1472391" cy="966675"/>
              </a:xfrm>
              <a:prstGeom prst="rect">
                <a:avLst/>
              </a:prstGeom>
              <a:blipFill rotWithShape="1">
                <a:blip r:embed="rId9"/>
                <a:stretch>
                  <a:fillRect l="-22" t="-64" r="-25996" b="1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矩形 1"/>
              <p:cNvSpPr/>
              <p:nvPr/>
            </p:nvSpPr>
            <p:spPr>
              <a:xfrm>
                <a:off x="2339845" y="1047834"/>
                <a:ext cx="1513170" cy="101752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3200" i="1" dirty="0" smtClean="0">
                              <a:latin typeface="Cambria Math" panose="02040503050406030204"/>
                              <a:ea typeface="楷体" panose="02010609060101010101" pitchFamily="49" charset="-122"/>
                            </a:rPr>
                          </m:ctrlPr>
                        </m:fPr>
                        <m:num>
                          <m:r>
                            <a:rPr lang="en-US" altLang="zh-CN" sz="3200" b="0" i="1" dirty="0" smtClean="0">
                              <a:latin typeface="Cambria Math" panose="02040503050406030204"/>
                              <a:ea typeface="楷体" panose="02010609060101010101" pitchFamily="49" charset="-122"/>
                            </a:rPr>
                            <m:t>1</m:t>
                          </m:r>
                        </m:num>
                        <m:den>
                          <m:r>
                            <a:rPr lang="en-US" altLang="zh-CN" sz="3200" b="0" i="1" dirty="0" smtClean="0">
                              <a:latin typeface="Cambria Math" panose="02040503050406030204"/>
                              <a:ea typeface="楷体" panose="02010609060101010101" pitchFamily="49" charset="-122"/>
                            </a:rPr>
                            <m:t>6</m:t>
                          </m:r>
                        </m:den>
                      </m:f>
                      <m:r>
                        <a:rPr lang="en-US" altLang="zh-CN" sz="3200" b="0" i="1" dirty="0" smtClean="0">
                          <a:latin typeface="Cambria Math" panose="02040503050406030204"/>
                          <a:ea typeface="楷体" panose="02010609060101010101" pitchFamily="49" charset="-122"/>
                        </a:rPr>
                        <m:t>+</m:t>
                      </m:r>
                      <m:f>
                        <m:fPr>
                          <m:ctrlPr>
                            <a:rPr lang="en-US" altLang="zh-CN" sz="3200" i="1" dirty="0">
                              <a:latin typeface="Cambria Math" panose="02040503050406030204"/>
                              <a:ea typeface="楷体" panose="02010609060101010101" pitchFamily="49" charset="-122"/>
                            </a:rPr>
                          </m:ctrlPr>
                        </m:fPr>
                        <m:num>
                          <m:r>
                            <a:rPr lang="en-US" altLang="zh-CN" sz="3200" b="0" i="1" dirty="0" smtClean="0">
                              <a:latin typeface="Cambria Math" panose="02040503050406030204"/>
                              <a:ea typeface="楷体" panose="02010609060101010101" pitchFamily="49" charset="-122"/>
                            </a:rPr>
                            <m:t>1</m:t>
                          </m:r>
                        </m:num>
                        <m:den>
                          <m:r>
                            <a:rPr lang="en-US" altLang="zh-CN" sz="3200" b="0" i="1" dirty="0" smtClean="0">
                              <a:latin typeface="Cambria Math" panose="02040503050406030204"/>
                              <a:ea typeface="楷体" panose="02010609060101010101" pitchFamily="49" charset="-122"/>
                            </a:rPr>
                            <m:t>4</m:t>
                          </m:r>
                        </m:den>
                      </m:f>
                      <m:r>
                        <a:rPr lang="en-US" altLang="zh-CN" sz="3200" b="0" i="1" dirty="0" smtClean="0">
                          <a:latin typeface="Cambria Math" panose="02040503050406030204"/>
                          <a:ea typeface="楷体" panose="02010609060101010101" pitchFamily="49" charset="-122"/>
                        </a:rPr>
                        <m:t>  </m:t>
                      </m:r>
                    </m:oMath>
                  </m:oMathPara>
                </a14:m>
                <a:endParaRPr lang="zh-CN" altLang="en-US" sz="36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39845" y="1047834"/>
                <a:ext cx="1513170" cy="1017523"/>
              </a:xfrm>
              <a:prstGeom prst="rect">
                <a:avLst/>
              </a:prstGeom>
              <a:blipFill rotWithShape="1">
                <a:blip r:embed="rId1"/>
                <a:stretch>
                  <a:fillRect l="-33" t="-8" r="-4165" b="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矩形 2"/>
              <p:cNvSpPr/>
              <p:nvPr/>
            </p:nvSpPr>
            <p:spPr>
              <a:xfrm>
                <a:off x="5724080" y="1052835"/>
                <a:ext cx="1513171" cy="102752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3200" i="1" dirty="0" smtClean="0">
                              <a:latin typeface="Cambria Math" panose="02040503050406030204"/>
                              <a:ea typeface="楷体" panose="02010609060101010101" pitchFamily="49" charset="-122"/>
                            </a:rPr>
                          </m:ctrlPr>
                        </m:fPr>
                        <m:num>
                          <m:r>
                            <a:rPr lang="en-US" altLang="zh-CN" sz="3200" b="0" i="1" dirty="0" smtClean="0">
                              <a:latin typeface="Cambria Math" panose="02040503050406030204"/>
                              <a:ea typeface="楷体" panose="02010609060101010101" pitchFamily="49" charset="-122"/>
                            </a:rPr>
                            <m:t>5</m:t>
                          </m:r>
                        </m:num>
                        <m:den>
                          <m:r>
                            <a:rPr lang="en-US" altLang="zh-CN" sz="3200" b="0" i="1" dirty="0" smtClean="0">
                              <a:latin typeface="Cambria Math" panose="02040503050406030204"/>
                              <a:ea typeface="楷体" panose="02010609060101010101" pitchFamily="49" charset="-122"/>
                            </a:rPr>
                            <m:t>7</m:t>
                          </m:r>
                        </m:den>
                      </m:f>
                      <m:r>
                        <a:rPr lang="en-US" altLang="zh-CN" sz="3200" b="0" i="1" dirty="0" smtClean="0">
                          <a:latin typeface="Cambria Math" panose="02040503050406030204"/>
                          <a:ea typeface="楷体" panose="02010609060101010101" pitchFamily="49" charset="-122"/>
                        </a:rPr>
                        <m:t>−</m:t>
                      </m:r>
                      <m:f>
                        <m:fPr>
                          <m:ctrlPr>
                            <a:rPr lang="en-US" altLang="zh-CN" sz="3200" i="1" dirty="0">
                              <a:latin typeface="Cambria Math" panose="02040503050406030204"/>
                              <a:ea typeface="楷体" panose="02010609060101010101" pitchFamily="49" charset="-122"/>
                            </a:rPr>
                          </m:ctrlPr>
                        </m:fPr>
                        <m:num>
                          <m:r>
                            <a:rPr lang="en-US" altLang="zh-CN" sz="3200" b="0" i="1" dirty="0" smtClean="0">
                              <a:latin typeface="Cambria Math" panose="02040503050406030204"/>
                              <a:ea typeface="楷体" panose="02010609060101010101" pitchFamily="49" charset="-122"/>
                            </a:rPr>
                            <m:t>1</m:t>
                          </m:r>
                        </m:num>
                        <m:den>
                          <m:r>
                            <a:rPr lang="en-US" altLang="zh-CN" sz="3200" b="0" i="1" dirty="0" smtClean="0">
                              <a:latin typeface="Cambria Math" panose="02040503050406030204"/>
                              <a:ea typeface="楷体" panose="02010609060101010101" pitchFamily="49" charset="-122"/>
                            </a:rPr>
                            <m:t>5</m:t>
                          </m:r>
                        </m:den>
                      </m:f>
                      <m:r>
                        <a:rPr lang="en-US" altLang="zh-CN" sz="3200" b="0" i="1" dirty="0" smtClean="0">
                          <a:latin typeface="Cambria Math" panose="02040503050406030204"/>
                          <a:ea typeface="楷体" panose="02010609060101010101" pitchFamily="49" charset="-122"/>
                        </a:rPr>
                        <m:t>  </m:t>
                      </m:r>
                    </m:oMath>
                  </m:oMathPara>
                </a14:m>
                <a:endParaRPr lang="zh-CN" altLang="en-US" sz="36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3" name="矩形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24080" y="1052835"/>
                <a:ext cx="1513171" cy="1027525"/>
              </a:xfrm>
              <a:prstGeom prst="rect">
                <a:avLst/>
              </a:prstGeom>
              <a:blipFill rotWithShape="1">
                <a:blip r:embed="rId2"/>
                <a:stretch>
                  <a:fillRect l="-13" r="-4186" b="1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矩形 3"/>
              <p:cNvSpPr/>
              <p:nvPr/>
            </p:nvSpPr>
            <p:spPr>
              <a:xfrm>
                <a:off x="1835810" y="2204915"/>
                <a:ext cx="2430858" cy="96282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4000" dirty="0">
                    <a:solidFill>
                      <a:srgbClr val="FF0000"/>
                    </a:solidFill>
                    <a:ea typeface="楷体" panose="02010609060101010101" pitchFamily="49" charset="-122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4000" i="1" dirty="0" smtClean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4000" b="0" i="1" dirty="0" smtClean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  <m:t>2</m:t>
                        </m:r>
                      </m:num>
                      <m:den>
                        <m:r>
                          <a:rPr lang="en-US" altLang="zh-CN" sz="4000" b="0" i="1" dirty="0" smtClean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  <m:t>12</m:t>
                        </m:r>
                      </m:den>
                    </m:f>
                    <m:r>
                      <a:rPr lang="en-US" altLang="zh-CN" sz="4000" b="0" i="1" dirty="0" smtClean="0">
                        <a:solidFill>
                          <a:srgbClr val="FF0000"/>
                        </a:solidFill>
                        <a:latin typeface="Cambria Math" panose="02040503050406030204"/>
                        <a:ea typeface="楷体" panose="02010609060101010101" pitchFamily="49" charset="-122"/>
                      </a:rPr>
                      <m:t>+</m:t>
                    </m:r>
                    <m:f>
                      <m:fPr>
                        <m:ctrlPr>
                          <a:rPr lang="en-US" altLang="zh-CN" sz="4000" i="1" dirty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4000" b="0" i="1" dirty="0" smtClean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  <m:t>3</m:t>
                        </m:r>
                      </m:num>
                      <m:den>
                        <m:r>
                          <a:rPr lang="en-US" altLang="zh-CN" sz="4000" b="0" i="1" dirty="0" smtClean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  <m:t>12</m:t>
                        </m:r>
                      </m:den>
                    </m:f>
                  </m:oMath>
                </a14:m>
                <a:r>
                  <a:rPr lang="en-US" altLang="zh-CN" sz="4000" dirty="0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 </a:t>
                </a:r>
                <a:endParaRPr lang="zh-CN" altLang="en-US" sz="40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4" name="矩形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35810" y="2204915"/>
                <a:ext cx="2430858" cy="962828"/>
              </a:xfrm>
              <a:prstGeom prst="rect">
                <a:avLst/>
              </a:prstGeom>
              <a:blipFill rotWithShape="1">
                <a:blip r:embed="rId3"/>
                <a:stretch>
                  <a:fillRect l="-1" t="-20" r="-14572" b="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矩形 4"/>
              <p:cNvSpPr/>
              <p:nvPr/>
            </p:nvSpPr>
            <p:spPr>
              <a:xfrm>
                <a:off x="1835810" y="3501005"/>
                <a:ext cx="1472391" cy="97161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zh-CN" altLang="en-US" sz="4000" i="1" dirty="0">
                        <a:solidFill>
                          <a:srgbClr val="FF0000"/>
                        </a:solidFill>
                        <a:latin typeface="Cambria Math" panose="02040503050406030204"/>
                        <a:ea typeface="楷体" panose="02010609060101010101" pitchFamily="49" charset="-122"/>
                      </a:rPr>
                      <m:t>＝</m:t>
                    </m:r>
                    <m:f>
                      <m:fPr>
                        <m:ctrlPr>
                          <a:rPr lang="en-US" altLang="zh-CN" sz="4000" i="1" dirty="0" smtClean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4000" b="0" i="1" dirty="0" smtClean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  <m:t>5</m:t>
                        </m:r>
                      </m:num>
                      <m:den>
                        <m:r>
                          <a:rPr lang="en-US" altLang="zh-CN" sz="4000" b="0" i="1" dirty="0" smtClean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  <m:t>12</m:t>
                        </m:r>
                      </m:den>
                    </m:f>
                  </m:oMath>
                </a14:m>
                <a:r>
                  <a:rPr lang="en-US" altLang="zh-CN" sz="4000" dirty="0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 </a:t>
                </a:r>
                <a:endParaRPr lang="zh-CN" altLang="en-US" sz="40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5" name="矩形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35810" y="3501005"/>
                <a:ext cx="1472391" cy="971613"/>
              </a:xfrm>
              <a:prstGeom prst="rect">
                <a:avLst/>
              </a:prstGeom>
              <a:blipFill rotWithShape="1">
                <a:blip r:embed="rId4"/>
                <a:stretch>
                  <a:fillRect l="-2" t="-26" r="-26016" b="3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矩形 5"/>
              <p:cNvSpPr/>
              <p:nvPr/>
            </p:nvSpPr>
            <p:spPr>
              <a:xfrm>
                <a:off x="5220045" y="2204915"/>
                <a:ext cx="2430858" cy="97546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4000" dirty="0">
                    <a:solidFill>
                      <a:srgbClr val="FF0000"/>
                    </a:solidFill>
                    <a:ea typeface="楷体" panose="02010609060101010101" pitchFamily="49" charset="-122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4000" i="1" dirty="0" smtClean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4000" b="0" i="1" dirty="0" smtClean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  <m:t>25</m:t>
                        </m:r>
                      </m:num>
                      <m:den>
                        <m:r>
                          <a:rPr lang="en-US" altLang="zh-CN" sz="4000" b="0" i="1" dirty="0" smtClean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  <m:t>35</m:t>
                        </m:r>
                      </m:den>
                    </m:f>
                    <m:r>
                      <a:rPr lang="en-US" altLang="zh-CN" sz="4000" b="0" i="1" dirty="0" smtClean="0">
                        <a:solidFill>
                          <a:srgbClr val="FF0000"/>
                        </a:solidFill>
                        <a:latin typeface="Cambria Math" panose="02040503050406030204"/>
                        <a:ea typeface="楷体" panose="02010609060101010101" pitchFamily="49" charset="-122"/>
                      </a:rPr>
                      <m:t>−</m:t>
                    </m:r>
                    <m:f>
                      <m:fPr>
                        <m:ctrlPr>
                          <a:rPr lang="en-US" altLang="zh-CN" sz="4000" i="1" dirty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4000" b="0" i="1" dirty="0" smtClean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  <m:t>7</m:t>
                        </m:r>
                      </m:num>
                      <m:den>
                        <m:r>
                          <a:rPr lang="en-US" altLang="zh-CN" sz="4000" b="0" i="1" dirty="0" smtClean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  <m:t>35</m:t>
                        </m:r>
                      </m:den>
                    </m:f>
                  </m:oMath>
                </a14:m>
                <a:r>
                  <a:rPr lang="en-US" altLang="zh-CN" sz="4000" dirty="0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 </a:t>
                </a:r>
                <a:endParaRPr lang="zh-CN" altLang="en-US" sz="40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6" name="矩形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20045" y="2204915"/>
                <a:ext cx="2430858" cy="975460"/>
              </a:xfrm>
              <a:prstGeom prst="rect">
                <a:avLst/>
              </a:prstGeom>
              <a:blipFill rotWithShape="1">
                <a:blip r:embed="rId5"/>
                <a:stretch>
                  <a:fillRect l="-14" t="-20" r="-14559" b="3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矩形 6"/>
              <p:cNvSpPr/>
              <p:nvPr/>
            </p:nvSpPr>
            <p:spPr>
              <a:xfrm>
                <a:off x="5220045" y="3501005"/>
                <a:ext cx="1472391" cy="96667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zh-CN" altLang="en-US" sz="4000" i="1" dirty="0">
                        <a:solidFill>
                          <a:srgbClr val="FF0000"/>
                        </a:solidFill>
                        <a:latin typeface="Cambria Math" panose="02040503050406030204"/>
                        <a:ea typeface="楷体" panose="02010609060101010101" pitchFamily="49" charset="-122"/>
                      </a:rPr>
                      <m:t>＝</m:t>
                    </m:r>
                    <m:f>
                      <m:fPr>
                        <m:ctrlPr>
                          <a:rPr lang="en-US" altLang="zh-CN" sz="4000" i="1" dirty="0" smtClean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4000" b="0" i="1" dirty="0" smtClean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  <m:t>18</m:t>
                        </m:r>
                      </m:num>
                      <m:den>
                        <m:r>
                          <a:rPr lang="en-US" altLang="zh-CN" sz="4000" b="0" i="1" dirty="0" smtClean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  <m:t>35</m:t>
                        </m:r>
                      </m:den>
                    </m:f>
                  </m:oMath>
                </a14:m>
                <a:r>
                  <a:rPr lang="en-US" altLang="zh-CN" sz="4000" dirty="0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 </a:t>
                </a:r>
                <a:endParaRPr lang="zh-CN" altLang="en-US" sz="40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7" name="矩形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20045" y="3501005"/>
                <a:ext cx="1472391" cy="966675"/>
              </a:xfrm>
              <a:prstGeom prst="rect">
                <a:avLst/>
              </a:prstGeom>
              <a:blipFill rotWithShape="1">
                <a:blip r:embed="rId6"/>
                <a:stretch>
                  <a:fillRect l="-23" t="-26" r="-25994" b="4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0"/>
          <p:cNvSpPr txBox="1"/>
          <p:nvPr/>
        </p:nvSpPr>
        <p:spPr>
          <a:xfrm>
            <a:off x="418704" y="332785"/>
            <a:ext cx="1826141" cy="58477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effectLst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rgbClr val="0099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学习目标</a:t>
            </a:r>
            <a:endParaRPr lang="zh-CN" altLang="en-US" sz="3200" dirty="0">
              <a:solidFill>
                <a:srgbClr val="0099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042490" y="1484865"/>
            <a:ext cx="705649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经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历异分母分数加、减法的计算方法的探究过程，认识将旧知识转换成新知识是获得知识的重要途径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457200">
              <a:lnSpc>
                <a:spcPct val="150000"/>
              </a:lnSpc>
            </a:pP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初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步理解异分母分数加、减法的算理，掌握异分母分数加、减法的一般计算方法和验算方法，会正确地进行计算和验算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07690" y="548800"/>
            <a:ext cx="592982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4.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在   里填上适当的运算符号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1043755" y="620805"/>
            <a:ext cx="504035" cy="504035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539720" y="1268850"/>
            <a:ext cx="2573012" cy="1027525"/>
            <a:chOff x="611725" y="1268850"/>
            <a:chExt cx="2573012" cy="1027525"/>
          </a:xfrm>
        </p:grpSpPr>
        <mc:AlternateContent xmlns:mc="http://schemas.openxmlformats.org/markup-compatibility/2006">
          <mc:Choice xmlns:a14="http://schemas.microsoft.com/office/drawing/2010/main" Requires="a14">
            <p:sp>
              <p:nvSpPr>
                <p:cNvPr id="4" name="矩形 3"/>
                <p:cNvSpPr/>
                <p:nvPr/>
              </p:nvSpPr>
              <p:spPr>
                <a:xfrm>
                  <a:off x="611725" y="1268850"/>
                  <a:ext cx="2573012" cy="1027525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f>
                          <m:fPr>
                            <m:ctrlPr>
                              <a:rPr lang="en-US" altLang="zh-CN" sz="3200" i="1" dirty="0" smtClean="0">
                                <a:latin typeface="Cambria Math" panose="02040503050406030204"/>
                                <a:ea typeface="楷体" panose="02010609060101010101" pitchFamily="49" charset="-122"/>
                              </a:rPr>
                            </m:ctrlPr>
                          </m:fPr>
                          <m:num>
                            <m:r>
                              <a:rPr lang="en-US" altLang="zh-CN" sz="3200" b="0" i="1" dirty="0" smtClean="0">
                                <a:latin typeface="Cambria Math" panose="02040503050406030204"/>
                                <a:ea typeface="楷体" panose="02010609060101010101" pitchFamily="49" charset="-122"/>
                              </a:rPr>
                              <m:t>5</m:t>
                            </m:r>
                          </m:num>
                          <m:den>
                            <m:r>
                              <a:rPr lang="en-US" altLang="zh-CN" sz="3200" b="0" i="1" dirty="0" smtClean="0">
                                <a:latin typeface="Cambria Math" panose="02040503050406030204"/>
                                <a:ea typeface="楷体" panose="02010609060101010101" pitchFamily="49" charset="-122"/>
                              </a:rPr>
                              <m:t>8</m:t>
                            </m:r>
                          </m:den>
                        </m:f>
                        <m:r>
                          <a:rPr lang="en-US" altLang="zh-CN" sz="3200" b="0" i="1" dirty="0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        </m:t>
                        </m:r>
                        <m:f>
                          <m:fPr>
                            <m:ctrlPr>
                              <a:rPr lang="en-US" altLang="zh-CN" sz="3200" i="1" dirty="0" smtClean="0">
                                <a:latin typeface="Cambria Math" panose="02040503050406030204"/>
                                <a:ea typeface="楷体" panose="02010609060101010101" pitchFamily="49" charset="-122"/>
                              </a:rPr>
                            </m:ctrlPr>
                          </m:fPr>
                          <m:num>
                            <m:r>
                              <a:rPr lang="en-US" altLang="zh-CN" sz="3200" b="0" i="1" dirty="0" smtClean="0">
                                <a:latin typeface="Cambria Math" panose="02040503050406030204"/>
                                <a:ea typeface="楷体" panose="02010609060101010101" pitchFamily="49" charset="-122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3200" b="0" i="1" dirty="0" smtClean="0">
                                <a:latin typeface="Cambria Math" panose="02040503050406030204"/>
                                <a:ea typeface="楷体" panose="02010609060101010101" pitchFamily="49" charset="-122"/>
                              </a:rPr>
                              <m:t>8</m:t>
                            </m:r>
                          </m:den>
                        </m:f>
                        <m:r>
                          <a:rPr lang="zh-CN" altLang="en-US" sz="3200" i="1" dirty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＝</m:t>
                        </m:r>
                        <m:f>
                          <m:fPr>
                            <m:ctrlPr>
                              <a:rPr lang="en-US" altLang="zh-CN" sz="3200" i="1" dirty="0">
                                <a:latin typeface="Cambria Math" panose="02040503050406030204"/>
                                <a:ea typeface="楷体" panose="02010609060101010101" pitchFamily="49" charset="-122"/>
                              </a:rPr>
                            </m:ctrlPr>
                          </m:fPr>
                          <m:num>
                            <m:r>
                              <a:rPr lang="en-US" altLang="zh-CN" sz="3200" b="0" i="1" dirty="0" smtClean="0">
                                <a:latin typeface="Cambria Math" panose="02040503050406030204"/>
                                <a:ea typeface="楷体" panose="02010609060101010101" pitchFamily="49" charset="-122"/>
                              </a:rPr>
                              <m:t>3</m:t>
                            </m:r>
                          </m:num>
                          <m:den>
                            <m:r>
                              <a:rPr lang="en-US" altLang="zh-CN" sz="3200" b="0" i="1" dirty="0" smtClean="0">
                                <a:latin typeface="Cambria Math" panose="02040503050406030204"/>
                                <a:ea typeface="楷体" panose="02010609060101010101" pitchFamily="49" charset="-122"/>
                              </a:rPr>
                              <m:t>4</m:t>
                            </m:r>
                          </m:den>
                        </m:f>
                        <m:r>
                          <a:rPr lang="en-US" altLang="zh-CN" sz="3200" b="0" i="1" dirty="0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  </m:t>
                        </m:r>
                      </m:oMath>
                    </m:oMathPara>
                  </a14:m>
                  <a:endParaRPr lang="zh-CN" altLang="en-US" sz="3600" dirty="0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mc:Choice>
          <mc:Fallback>
            <p:sp>
              <p:nvSpPr>
                <p:cNvPr id="4" name="矩形 3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11725" y="1268850"/>
                  <a:ext cx="2573012" cy="1027525"/>
                </a:xfrm>
                <a:prstGeom prst="rect">
                  <a:avLst/>
                </a:prstGeom>
                <a:blipFill rotWithShape="1">
                  <a:blip r:embed="rId1"/>
                </a:blipFill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5" name="椭圆 4"/>
            <p:cNvSpPr/>
            <p:nvPr/>
          </p:nvSpPr>
          <p:spPr>
            <a:xfrm>
              <a:off x="1187765" y="1556870"/>
              <a:ext cx="504035" cy="504035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5287995" y="1268850"/>
            <a:ext cx="3028265" cy="1014317"/>
            <a:chOff x="611725" y="1268850"/>
            <a:chExt cx="3028265" cy="1014317"/>
          </a:xfrm>
        </p:grpSpPr>
        <mc:AlternateContent xmlns:mc="http://schemas.openxmlformats.org/markup-compatibility/2006">
          <mc:Choice xmlns:a14="http://schemas.microsoft.com/office/drawing/2010/main" Requires="a14">
            <p:sp>
              <p:nvSpPr>
                <p:cNvPr id="8" name="矩形 7"/>
                <p:cNvSpPr/>
                <p:nvPr/>
              </p:nvSpPr>
              <p:spPr>
                <a:xfrm>
                  <a:off x="611725" y="1268850"/>
                  <a:ext cx="3028265" cy="1014317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f>
                          <m:fPr>
                            <m:ctrlPr>
                              <a:rPr lang="en-US" altLang="zh-CN" sz="3200" i="1" dirty="0" smtClean="0">
                                <a:latin typeface="Cambria Math" panose="02040503050406030204"/>
                                <a:ea typeface="楷体" panose="02010609060101010101" pitchFamily="49" charset="-122"/>
                              </a:rPr>
                            </m:ctrlPr>
                          </m:fPr>
                          <m:num>
                            <m:r>
                              <a:rPr lang="en-US" altLang="zh-CN" sz="3200" b="0" i="1" dirty="0" smtClean="0">
                                <a:latin typeface="Cambria Math" panose="02040503050406030204"/>
                                <a:ea typeface="楷体" panose="02010609060101010101" pitchFamily="49" charset="-122"/>
                              </a:rPr>
                              <m:t>16</m:t>
                            </m:r>
                          </m:num>
                          <m:den>
                            <m:r>
                              <a:rPr lang="en-US" altLang="zh-CN" sz="3200" b="0" i="1" dirty="0" smtClean="0">
                                <a:latin typeface="Cambria Math" panose="02040503050406030204"/>
                                <a:ea typeface="楷体" panose="02010609060101010101" pitchFamily="49" charset="-122"/>
                              </a:rPr>
                              <m:t>24</m:t>
                            </m:r>
                          </m:den>
                        </m:f>
                        <m:r>
                          <a:rPr lang="en-US" altLang="zh-CN" sz="3200" b="0" i="1" dirty="0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        </m:t>
                        </m:r>
                        <m:f>
                          <m:fPr>
                            <m:ctrlPr>
                              <a:rPr lang="en-US" altLang="zh-CN" sz="3200" i="1" dirty="0" smtClean="0">
                                <a:latin typeface="Cambria Math" panose="02040503050406030204"/>
                                <a:ea typeface="楷体" panose="02010609060101010101" pitchFamily="49" charset="-122"/>
                              </a:rPr>
                            </m:ctrlPr>
                          </m:fPr>
                          <m:num>
                            <m:r>
                              <a:rPr lang="en-US" altLang="zh-CN" sz="3200" b="0" i="1" dirty="0" smtClean="0">
                                <a:latin typeface="Cambria Math" panose="02040503050406030204"/>
                                <a:ea typeface="楷体" panose="02010609060101010101" pitchFamily="49" charset="-122"/>
                              </a:rPr>
                              <m:t>10</m:t>
                            </m:r>
                          </m:num>
                          <m:den>
                            <m:r>
                              <a:rPr lang="en-US" altLang="zh-CN" sz="3200" b="0" i="1" dirty="0" smtClean="0">
                                <a:latin typeface="Cambria Math" panose="02040503050406030204"/>
                                <a:ea typeface="楷体" panose="02010609060101010101" pitchFamily="49" charset="-122"/>
                              </a:rPr>
                              <m:t>24</m:t>
                            </m:r>
                          </m:den>
                        </m:f>
                        <m:r>
                          <a:rPr lang="zh-CN" altLang="en-US" sz="3200" i="1" dirty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＝</m:t>
                        </m:r>
                        <m:f>
                          <m:fPr>
                            <m:ctrlPr>
                              <a:rPr lang="en-US" altLang="zh-CN" sz="3200" i="1" dirty="0">
                                <a:latin typeface="Cambria Math" panose="02040503050406030204"/>
                                <a:ea typeface="楷体" panose="02010609060101010101" pitchFamily="49" charset="-122"/>
                              </a:rPr>
                            </m:ctrlPr>
                          </m:fPr>
                          <m:num>
                            <m:r>
                              <a:rPr lang="en-US" altLang="zh-CN" sz="3200" b="0" i="1" dirty="0" smtClean="0">
                                <a:latin typeface="Cambria Math" panose="02040503050406030204"/>
                                <a:ea typeface="楷体" panose="02010609060101010101" pitchFamily="49" charset="-122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3200" b="0" i="1" dirty="0" smtClean="0">
                                <a:latin typeface="Cambria Math" panose="02040503050406030204"/>
                                <a:ea typeface="楷体" panose="02010609060101010101" pitchFamily="49" charset="-122"/>
                              </a:rPr>
                              <m:t>4</m:t>
                            </m:r>
                          </m:den>
                        </m:f>
                        <m:r>
                          <a:rPr lang="en-US" altLang="zh-CN" sz="3200" b="0" i="1" dirty="0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  </m:t>
                        </m:r>
                      </m:oMath>
                    </m:oMathPara>
                  </a14:m>
                  <a:endParaRPr lang="zh-CN" altLang="en-US" sz="3600" dirty="0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mc:Choice>
          <mc:Fallback>
            <p:sp>
              <p:nvSpPr>
                <p:cNvPr id="8" name="矩形 7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11725" y="1268850"/>
                  <a:ext cx="3028265" cy="1014317"/>
                </a:xfrm>
                <a:prstGeom prst="rect">
                  <a:avLst/>
                </a:prstGeom>
                <a:blipFill rotWithShape="1">
                  <a:blip r:embed="rId2"/>
                </a:blipFill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9" name="椭圆 8"/>
            <p:cNvSpPr/>
            <p:nvPr/>
          </p:nvSpPr>
          <p:spPr>
            <a:xfrm>
              <a:off x="1403780" y="1556870"/>
              <a:ext cx="504035" cy="504035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539720" y="2636945"/>
            <a:ext cx="4180311" cy="1027525"/>
            <a:chOff x="611725" y="1268850"/>
            <a:chExt cx="4180311" cy="1027525"/>
          </a:xfrm>
        </p:grpSpPr>
        <mc:AlternateContent xmlns:mc="http://schemas.openxmlformats.org/markup-compatibility/2006">
          <mc:Choice xmlns:a14="http://schemas.microsoft.com/office/drawing/2010/main" Requires="a14">
            <p:sp>
              <p:nvSpPr>
                <p:cNvPr id="11" name="矩形 10"/>
                <p:cNvSpPr/>
                <p:nvPr/>
              </p:nvSpPr>
              <p:spPr>
                <a:xfrm>
                  <a:off x="611725" y="1268850"/>
                  <a:ext cx="4180311" cy="1027525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f>
                          <m:fPr>
                            <m:ctrlPr>
                              <a:rPr lang="en-US" altLang="zh-CN" sz="3200" i="1" dirty="0" smtClean="0">
                                <a:latin typeface="Cambria Math" panose="02040503050406030204"/>
                                <a:ea typeface="楷体" panose="02010609060101010101" pitchFamily="49" charset="-122"/>
                              </a:rPr>
                            </m:ctrlPr>
                          </m:fPr>
                          <m:num>
                            <m:r>
                              <a:rPr lang="en-US" altLang="zh-CN" sz="3200" b="0" i="1" dirty="0" smtClean="0">
                                <a:latin typeface="Cambria Math" panose="02040503050406030204"/>
                                <a:ea typeface="楷体" panose="02010609060101010101" pitchFamily="49" charset="-122"/>
                              </a:rPr>
                              <m:t>5</m:t>
                            </m:r>
                          </m:num>
                          <m:den>
                            <m:r>
                              <a:rPr lang="en-US" altLang="zh-CN" sz="3200" b="0" i="1" dirty="0" smtClean="0">
                                <a:latin typeface="Cambria Math" panose="02040503050406030204"/>
                                <a:ea typeface="楷体" panose="02010609060101010101" pitchFamily="49" charset="-122"/>
                              </a:rPr>
                              <m:t>10</m:t>
                            </m:r>
                          </m:den>
                        </m:f>
                        <m:r>
                          <a:rPr lang="en-US" altLang="zh-CN" sz="3200" b="0" i="1" dirty="0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        </m:t>
                        </m:r>
                        <m:f>
                          <m:fPr>
                            <m:ctrlPr>
                              <a:rPr lang="en-US" altLang="zh-CN" sz="3200" i="1" dirty="0" smtClean="0">
                                <a:latin typeface="Cambria Math" panose="02040503050406030204"/>
                                <a:ea typeface="楷体" panose="02010609060101010101" pitchFamily="49" charset="-122"/>
                              </a:rPr>
                            </m:ctrlPr>
                          </m:fPr>
                          <m:num>
                            <m:r>
                              <a:rPr lang="en-US" altLang="zh-CN" sz="3200" b="0" i="1" dirty="0" smtClean="0">
                                <a:latin typeface="Cambria Math" panose="02040503050406030204"/>
                                <a:ea typeface="楷体" panose="02010609060101010101" pitchFamily="49" charset="-122"/>
                              </a:rPr>
                              <m:t>2</m:t>
                            </m:r>
                          </m:num>
                          <m:den>
                            <m:r>
                              <a:rPr lang="en-US" altLang="zh-CN" sz="3200" b="0" i="1" dirty="0" smtClean="0">
                                <a:latin typeface="Cambria Math" panose="02040503050406030204"/>
                                <a:ea typeface="楷体" panose="02010609060101010101" pitchFamily="49" charset="-122"/>
                              </a:rPr>
                              <m:t>10</m:t>
                            </m:r>
                          </m:den>
                        </m:f>
                        <m:r>
                          <a:rPr lang="en-US" altLang="zh-CN" sz="3200" b="0" i="1" dirty="0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       </m:t>
                        </m:r>
                        <m:f>
                          <m:fPr>
                            <m:ctrlPr>
                              <a:rPr lang="en-US" altLang="zh-CN" sz="3200" i="1" dirty="0">
                                <a:latin typeface="Cambria Math" panose="02040503050406030204"/>
                                <a:ea typeface="楷体" panose="02010609060101010101" pitchFamily="49" charset="-122"/>
                              </a:rPr>
                            </m:ctrlPr>
                          </m:fPr>
                          <m:num>
                            <m:r>
                              <a:rPr lang="en-US" altLang="zh-CN" sz="3200" b="0" i="1" dirty="0" smtClean="0">
                                <a:latin typeface="Cambria Math" panose="02040503050406030204"/>
                                <a:ea typeface="楷体" panose="02010609060101010101" pitchFamily="49" charset="-122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3200" i="1" dirty="0">
                                <a:latin typeface="Cambria Math" panose="02040503050406030204"/>
                                <a:ea typeface="楷体" panose="02010609060101010101" pitchFamily="49" charset="-122"/>
                              </a:rPr>
                              <m:t>10</m:t>
                            </m:r>
                          </m:den>
                        </m:f>
                        <m:r>
                          <a:rPr lang="zh-CN" altLang="en-US" sz="3200" i="1" dirty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＝</m:t>
                        </m:r>
                        <m:f>
                          <m:fPr>
                            <m:ctrlPr>
                              <a:rPr lang="en-US" altLang="zh-CN" sz="3200" i="1" dirty="0">
                                <a:latin typeface="Cambria Math" panose="02040503050406030204"/>
                                <a:ea typeface="楷体" panose="02010609060101010101" pitchFamily="49" charset="-122"/>
                              </a:rPr>
                            </m:ctrlPr>
                          </m:fPr>
                          <m:num>
                            <m:r>
                              <a:rPr lang="en-US" altLang="zh-CN" sz="3200" b="0" i="1" dirty="0" smtClean="0">
                                <a:latin typeface="Cambria Math" panose="02040503050406030204"/>
                                <a:ea typeface="楷体" panose="02010609060101010101" pitchFamily="49" charset="-122"/>
                              </a:rPr>
                              <m:t>3</m:t>
                            </m:r>
                          </m:num>
                          <m:den>
                            <m:r>
                              <a:rPr lang="en-US" altLang="zh-CN" sz="3200" b="0" i="1" dirty="0" smtClean="0">
                                <a:latin typeface="Cambria Math" panose="02040503050406030204"/>
                                <a:ea typeface="楷体" panose="02010609060101010101" pitchFamily="49" charset="-122"/>
                              </a:rPr>
                              <m:t>4</m:t>
                            </m:r>
                          </m:den>
                        </m:f>
                        <m:r>
                          <a:rPr lang="en-US" altLang="zh-CN" sz="3200" b="0" i="1" dirty="0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  </m:t>
                        </m:r>
                      </m:oMath>
                    </m:oMathPara>
                  </a14:m>
                  <a:endParaRPr lang="zh-CN" altLang="en-US" sz="3600" dirty="0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mc:Choice>
          <mc:Fallback>
            <p:sp>
              <p:nvSpPr>
                <p:cNvPr id="11" name="矩形 10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11725" y="1268850"/>
                  <a:ext cx="4180311" cy="1027525"/>
                </a:xfrm>
                <a:prstGeom prst="rect">
                  <a:avLst/>
                </a:prstGeom>
                <a:blipFill rotWithShape="1">
                  <a:blip r:embed="rId3"/>
                </a:blipFill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12" name="椭圆 11"/>
            <p:cNvSpPr/>
            <p:nvPr/>
          </p:nvSpPr>
          <p:spPr>
            <a:xfrm>
              <a:off x="1403780" y="1556870"/>
              <a:ext cx="504035" cy="504035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3" name="椭圆 12"/>
          <p:cNvSpPr/>
          <p:nvPr/>
        </p:nvSpPr>
        <p:spPr>
          <a:xfrm>
            <a:off x="2555860" y="2924965"/>
            <a:ext cx="504035" cy="504035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" name="组合 13"/>
          <p:cNvGrpSpPr/>
          <p:nvPr/>
        </p:nvGrpSpPr>
        <p:grpSpPr>
          <a:xfrm>
            <a:off x="5287995" y="2636945"/>
            <a:ext cx="2800638" cy="1027525"/>
            <a:chOff x="611725" y="1268850"/>
            <a:chExt cx="2800638" cy="1027525"/>
          </a:xfrm>
        </p:grpSpPr>
        <mc:AlternateContent xmlns:mc="http://schemas.openxmlformats.org/markup-compatibility/2006">
          <mc:Choice xmlns:a14="http://schemas.microsoft.com/office/drawing/2010/main" Requires="a14">
            <p:sp>
              <p:nvSpPr>
                <p:cNvPr id="15" name="矩形 14"/>
                <p:cNvSpPr/>
                <p:nvPr/>
              </p:nvSpPr>
              <p:spPr>
                <a:xfrm>
                  <a:off x="611725" y="1268850"/>
                  <a:ext cx="2800638" cy="1027525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f>
                          <m:fPr>
                            <m:ctrlPr>
                              <a:rPr lang="en-US" altLang="zh-CN" sz="3200" i="1" dirty="0" smtClean="0">
                                <a:latin typeface="Cambria Math" panose="02040503050406030204"/>
                                <a:ea typeface="楷体" panose="02010609060101010101" pitchFamily="49" charset="-122"/>
                              </a:rPr>
                            </m:ctrlPr>
                          </m:fPr>
                          <m:num>
                            <m:r>
                              <a:rPr lang="en-US" altLang="zh-CN" sz="3200" b="0" i="1" dirty="0" smtClean="0">
                                <a:latin typeface="Cambria Math" panose="02040503050406030204"/>
                                <a:ea typeface="楷体" panose="02010609060101010101" pitchFamily="49" charset="-122"/>
                              </a:rPr>
                              <m:t>5</m:t>
                            </m:r>
                          </m:num>
                          <m:den>
                            <m:r>
                              <a:rPr lang="en-US" altLang="zh-CN" sz="3200" b="0" i="1" dirty="0" smtClean="0">
                                <a:latin typeface="Cambria Math" panose="02040503050406030204"/>
                                <a:ea typeface="楷体" panose="02010609060101010101" pitchFamily="49" charset="-122"/>
                              </a:rPr>
                              <m:t>9</m:t>
                            </m:r>
                          </m:den>
                        </m:f>
                        <m:r>
                          <a:rPr lang="en-US" altLang="zh-CN" sz="3200" b="0" i="1" dirty="0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        </m:t>
                        </m:r>
                        <m:f>
                          <m:fPr>
                            <m:ctrlPr>
                              <a:rPr lang="en-US" altLang="zh-CN" sz="3200" i="1" dirty="0" smtClean="0">
                                <a:latin typeface="Cambria Math" panose="02040503050406030204"/>
                                <a:ea typeface="楷体" panose="02010609060101010101" pitchFamily="49" charset="-122"/>
                              </a:rPr>
                            </m:ctrlPr>
                          </m:fPr>
                          <m:num>
                            <m:r>
                              <a:rPr lang="en-US" altLang="zh-CN" sz="3200" b="0" i="1" dirty="0" smtClean="0">
                                <a:latin typeface="Cambria Math" panose="02040503050406030204"/>
                                <a:ea typeface="楷体" panose="02010609060101010101" pitchFamily="49" charset="-122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3200" b="0" i="1" dirty="0" smtClean="0">
                                <a:latin typeface="Cambria Math" panose="02040503050406030204"/>
                                <a:ea typeface="楷体" panose="02010609060101010101" pitchFamily="49" charset="-122"/>
                              </a:rPr>
                              <m:t>2</m:t>
                            </m:r>
                          </m:den>
                        </m:f>
                        <m:r>
                          <a:rPr lang="zh-CN" altLang="en-US" sz="3200" i="1" dirty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＝</m:t>
                        </m:r>
                        <m:f>
                          <m:fPr>
                            <m:ctrlPr>
                              <a:rPr lang="en-US" altLang="zh-CN" sz="3200" i="1" dirty="0">
                                <a:latin typeface="Cambria Math" panose="02040503050406030204"/>
                                <a:ea typeface="楷体" panose="02010609060101010101" pitchFamily="49" charset="-122"/>
                              </a:rPr>
                            </m:ctrlPr>
                          </m:fPr>
                          <m:num>
                            <m:r>
                              <a:rPr lang="en-US" altLang="zh-CN" sz="3200" b="0" i="1" dirty="0" smtClean="0">
                                <a:latin typeface="Cambria Math" panose="02040503050406030204"/>
                                <a:ea typeface="楷体" panose="02010609060101010101" pitchFamily="49" charset="-122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3200" b="0" i="1" dirty="0" smtClean="0">
                                <a:latin typeface="Cambria Math" panose="02040503050406030204"/>
                                <a:ea typeface="楷体" panose="02010609060101010101" pitchFamily="49" charset="-122"/>
                              </a:rPr>
                              <m:t>18</m:t>
                            </m:r>
                          </m:den>
                        </m:f>
                        <m:r>
                          <a:rPr lang="en-US" altLang="zh-CN" sz="3200" b="0" i="1" dirty="0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  </m:t>
                        </m:r>
                      </m:oMath>
                    </m:oMathPara>
                  </a14:m>
                  <a:endParaRPr lang="zh-CN" altLang="en-US" sz="3600" dirty="0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mc:Choice>
          <mc:Fallback>
            <p:sp>
              <p:nvSpPr>
                <p:cNvPr id="15" name="矩形 14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11725" y="1268850"/>
                  <a:ext cx="2800638" cy="1027525"/>
                </a:xfrm>
                <a:prstGeom prst="rect">
                  <a:avLst/>
                </a:prstGeom>
                <a:blipFill rotWithShape="1">
                  <a:blip r:embed="rId4"/>
                </a:blipFill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16" name="椭圆 15"/>
            <p:cNvSpPr/>
            <p:nvPr/>
          </p:nvSpPr>
          <p:spPr>
            <a:xfrm>
              <a:off x="1187765" y="1556870"/>
              <a:ext cx="504035" cy="504035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539720" y="4077045"/>
            <a:ext cx="2800638" cy="1017523"/>
            <a:chOff x="611725" y="1268850"/>
            <a:chExt cx="2800638" cy="1017523"/>
          </a:xfrm>
        </p:grpSpPr>
        <mc:AlternateContent xmlns:mc="http://schemas.openxmlformats.org/markup-compatibility/2006">
          <mc:Choice xmlns:a14="http://schemas.microsoft.com/office/drawing/2010/main" Requires="a14">
            <p:sp>
              <p:nvSpPr>
                <p:cNvPr id="18" name="矩形 17"/>
                <p:cNvSpPr/>
                <p:nvPr/>
              </p:nvSpPr>
              <p:spPr>
                <a:xfrm>
                  <a:off x="611725" y="1268850"/>
                  <a:ext cx="2800638" cy="1017523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f>
                          <m:fPr>
                            <m:ctrlPr>
                              <a:rPr lang="en-US" altLang="zh-CN" sz="3200" i="1" dirty="0" smtClean="0">
                                <a:latin typeface="Cambria Math" panose="02040503050406030204"/>
                                <a:ea typeface="楷体" panose="02010609060101010101" pitchFamily="49" charset="-122"/>
                              </a:rPr>
                            </m:ctrlPr>
                          </m:fPr>
                          <m:num>
                            <m:r>
                              <a:rPr lang="en-US" altLang="zh-CN" sz="3200" b="0" i="1" dirty="0" smtClean="0">
                                <a:latin typeface="Cambria Math" panose="02040503050406030204"/>
                                <a:ea typeface="楷体" panose="02010609060101010101" pitchFamily="49" charset="-122"/>
                              </a:rPr>
                              <m:t>2</m:t>
                            </m:r>
                          </m:num>
                          <m:den>
                            <m:r>
                              <a:rPr lang="en-US" altLang="zh-CN" sz="3200" b="0" i="1" dirty="0" smtClean="0">
                                <a:latin typeface="Cambria Math" panose="02040503050406030204"/>
                                <a:ea typeface="楷体" panose="02010609060101010101" pitchFamily="49" charset="-122"/>
                              </a:rPr>
                              <m:t>3</m:t>
                            </m:r>
                          </m:den>
                        </m:f>
                        <m:r>
                          <a:rPr lang="en-US" altLang="zh-CN" sz="3200" b="0" i="1" dirty="0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        </m:t>
                        </m:r>
                        <m:f>
                          <m:fPr>
                            <m:ctrlPr>
                              <a:rPr lang="en-US" altLang="zh-CN" sz="3200" i="1" dirty="0" smtClean="0">
                                <a:latin typeface="Cambria Math" panose="02040503050406030204"/>
                                <a:ea typeface="楷体" panose="02010609060101010101" pitchFamily="49" charset="-122"/>
                              </a:rPr>
                            </m:ctrlPr>
                          </m:fPr>
                          <m:num>
                            <m:r>
                              <a:rPr lang="en-US" altLang="zh-CN" sz="3200" b="0" i="1" dirty="0" smtClean="0">
                                <a:latin typeface="Cambria Math" panose="02040503050406030204"/>
                                <a:ea typeface="楷体" panose="02010609060101010101" pitchFamily="49" charset="-122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3200" b="0" i="1" dirty="0" smtClean="0">
                                <a:latin typeface="Cambria Math" panose="02040503050406030204"/>
                                <a:ea typeface="楷体" panose="02010609060101010101" pitchFamily="49" charset="-122"/>
                              </a:rPr>
                              <m:t>4</m:t>
                            </m:r>
                          </m:den>
                        </m:f>
                        <m:r>
                          <a:rPr lang="zh-CN" altLang="en-US" sz="3200" i="1" dirty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＝</m:t>
                        </m:r>
                        <m:f>
                          <m:fPr>
                            <m:ctrlPr>
                              <a:rPr lang="en-US" altLang="zh-CN" sz="3200" i="1" dirty="0">
                                <a:latin typeface="Cambria Math" panose="02040503050406030204"/>
                                <a:ea typeface="楷体" panose="02010609060101010101" pitchFamily="49" charset="-122"/>
                              </a:rPr>
                            </m:ctrlPr>
                          </m:fPr>
                          <m:num>
                            <m:r>
                              <a:rPr lang="en-US" altLang="zh-CN" sz="3200" b="0" i="1" dirty="0" smtClean="0">
                                <a:latin typeface="Cambria Math" panose="02040503050406030204"/>
                                <a:ea typeface="楷体" panose="02010609060101010101" pitchFamily="49" charset="-122"/>
                              </a:rPr>
                              <m:t>11</m:t>
                            </m:r>
                          </m:num>
                          <m:den>
                            <m:r>
                              <a:rPr lang="en-US" altLang="zh-CN" sz="3200" b="0" i="1" dirty="0" smtClean="0">
                                <a:latin typeface="Cambria Math" panose="02040503050406030204"/>
                                <a:ea typeface="楷体" panose="02010609060101010101" pitchFamily="49" charset="-122"/>
                              </a:rPr>
                              <m:t>12</m:t>
                            </m:r>
                          </m:den>
                        </m:f>
                        <m:r>
                          <a:rPr lang="en-US" altLang="zh-CN" sz="3200" b="0" i="1" dirty="0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  </m:t>
                        </m:r>
                      </m:oMath>
                    </m:oMathPara>
                  </a14:m>
                  <a:endParaRPr lang="zh-CN" altLang="en-US" sz="3600" dirty="0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mc:Choice>
          <mc:Fallback>
            <p:sp>
              <p:nvSpPr>
                <p:cNvPr id="18" name="矩形 17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11725" y="1268850"/>
                  <a:ext cx="2800638" cy="1017523"/>
                </a:xfrm>
                <a:prstGeom prst="rect">
                  <a:avLst/>
                </a:prstGeom>
                <a:blipFill rotWithShape="1">
                  <a:blip r:embed="rId5"/>
                </a:blipFill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19" name="椭圆 18"/>
            <p:cNvSpPr/>
            <p:nvPr/>
          </p:nvSpPr>
          <p:spPr>
            <a:xfrm>
              <a:off x="1187765" y="1556870"/>
              <a:ext cx="504035" cy="504035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5287995" y="4077045"/>
            <a:ext cx="2573012" cy="1027525"/>
            <a:chOff x="611725" y="1268850"/>
            <a:chExt cx="2573012" cy="1027525"/>
          </a:xfrm>
        </p:grpSpPr>
        <mc:AlternateContent xmlns:mc="http://schemas.openxmlformats.org/markup-compatibility/2006">
          <mc:Choice xmlns:a14="http://schemas.microsoft.com/office/drawing/2010/main" Requires="a14">
            <p:sp>
              <p:nvSpPr>
                <p:cNvPr id="21" name="矩形 20"/>
                <p:cNvSpPr/>
                <p:nvPr/>
              </p:nvSpPr>
              <p:spPr>
                <a:xfrm>
                  <a:off x="611725" y="1268850"/>
                  <a:ext cx="2573012" cy="1027525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f>
                          <m:fPr>
                            <m:ctrlPr>
                              <a:rPr lang="en-US" altLang="zh-CN" sz="3200" i="1" dirty="0" smtClean="0">
                                <a:latin typeface="Cambria Math" panose="02040503050406030204"/>
                                <a:ea typeface="楷体" panose="02010609060101010101" pitchFamily="49" charset="-122"/>
                              </a:rPr>
                            </m:ctrlPr>
                          </m:fPr>
                          <m:num>
                            <m:r>
                              <a:rPr lang="en-US" altLang="zh-CN" sz="3200" b="0" i="1" dirty="0" smtClean="0">
                                <a:latin typeface="Cambria Math" panose="02040503050406030204"/>
                                <a:ea typeface="楷体" panose="02010609060101010101" pitchFamily="49" charset="-122"/>
                              </a:rPr>
                              <m:t>5</m:t>
                            </m:r>
                          </m:num>
                          <m:den>
                            <m:r>
                              <a:rPr lang="en-US" altLang="zh-CN" sz="3200" b="0" i="1" dirty="0" smtClean="0">
                                <a:latin typeface="Cambria Math" panose="02040503050406030204"/>
                                <a:ea typeface="楷体" panose="02010609060101010101" pitchFamily="49" charset="-122"/>
                              </a:rPr>
                              <m:t>6</m:t>
                            </m:r>
                          </m:den>
                        </m:f>
                        <m:r>
                          <a:rPr lang="en-US" altLang="zh-CN" sz="3200" b="0" i="1" dirty="0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        </m:t>
                        </m:r>
                        <m:f>
                          <m:fPr>
                            <m:ctrlPr>
                              <a:rPr lang="en-US" altLang="zh-CN" sz="3200" i="1" dirty="0" smtClean="0">
                                <a:latin typeface="Cambria Math" panose="02040503050406030204"/>
                                <a:ea typeface="楷体" panose="02010609060101010101" pitchFamily="49" charset="-122"/>
                              </a:rPr>
                            </m:ctrlPr>
                          </m:fPr>
                          <m:num>
                            <m:r>
                              <a:rPr lang="en-US" altLang="zh-CN" sz="3200" b="0" i="1" dirty="0" smtClean="0">
                                <a:latin typeface="Cambria Math" panose="02040503050406030204"/>
                                <a:ea typeface="楷体" panose="02010609060101010101" pitchFamily="49" charset="-122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3200" b="0" i="1" dirty="0" smtClean="0">
                                <a:latin typeface="Cambria Math" panose="02040503050406030204"/>
                                <a:ea typeface="楷体" panose="02010609060101010101" pitchFamily="49" charset="-122"/>
                              </a:rPr>
                              <m:t>3</m:t>
                            </m:r>
                          </m:den>
                        </m:f>
                        <m:r>
                          <a:rPr lang="zh-CN" altLang="en-US" sz="3200" i="1" dirty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＝</m:t>
                        </m:r>
                        <m:f>
                          <m:fPr>
                            <m:ctrlPr>
                              <a:rPr lang="en-US" altLang="zh-CN" sz="3200" i="1" dirty="0">
                                <a:latin typeface="Cambria Math" panose="02040503050406030204"/>
                                <a:ea typeface="楷体" panose="02010609060101010101" pitchFamily="49" charset="-122"/>
                              </a:rPr>
                            </m:ctrlPr>
                          </m:fPr>
                          <m:num>
                            <m:r>
                              <a:rPr lang="en-US" altLang="zh-CN" sz="3200" b="0" i="1" dirty="0" smtClean="0">
                                <a:latin typeface="Cambria Math" panose="02040503050406030204"/>
                                <a:ea typeface="楷体" panose="02010609060101010101" pitchFamily="49" charset="-122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3200" b="0" i="1" dirty="0" smtClean="0">
                                <a:latin typeface="Cambria Math" panose="02040503050406030204"/>
                                <a:ea typeface="楷体" panose="02010609060101010101" pitchFamily="49" charset="-122"/>
                              </a:rPr>
                              <m:t>2</m:t>
                            </m:r>
                          </m:den>
                        </m:f>
                        <m:r>
                          <a:rPr lang="en-US" altLang="zh-CN" sz="3200" b="0" i="1" dirty="0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  </m:t>
                        </m:r>
                      </m:oMath>
                    </m:oMathPara>
                  </a14:m>
                  <a:endParaRPr lang="zh-CN" altLang="en-US" sz="3600" dirty="0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mc:Choice>
          <mc:Fallback>
            <p:sp>
              <p:nvSpPr>
                <p:cNvPr id="21" name="矩形 20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11725" y="1268850"/>
                  <a:ext cx="2573012" cy="1027525"/>
                </a:xfrm>
                <a:prstGeom prst="rect">
                  <a:avLst/>
                </a:prstGeom>
                <a:blipFill rotWithShape="1">
                  <a:blip r:embed="rId6"/>
                </a:blipFill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22" name="椭圆 21"/>
            <p:cNvSpPr/>
            <p:nvPr/>
          </p:nvSpPr>
          <p:spPr>
            <a:xfrm>
              <a:off x="1187765" y="1556870"/>
              <a:ext cx="504035" cy="504035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3" name="矩形 22"/>
          <p:cNvSpPr/>
          <p:nvPr/>
        </p:nvSpPr>
        <p:spPr>
          <a:xfrm>
            <a:off x="1115760" y="1340855"/>
            <a:ext cx="530915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54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+</a:t>
            </a:r>
            <a:endParaRPr lang="zh-CN" altLang="en-US" sz="5400" dirty="0">
              <a:solidFill>
                <a:srgbClr val="FF0000"/>
              </a:solidFill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6084105" y="1340855"/>
            <a:ext cx="530915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54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-</a:t>
            </a:r>
            <a:endParaRPr lang="zh-CN" altLang="en-US" sz="5400" dirty="0">
              <a:solidFill>
                <a:srgbClr val="FF0000"/>
              </a:solidFill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1331775" y="2721685"/>
            <a:ext cx="530915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54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+</a:t>
            </a:r>
            <a:endParaRPr lang="zh-CN" altLang="en-US" sz="5400" dirty="0">
              <a:solidFill>
                <a:srgbClr val="FF0000"/>
              </a:solidFill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2555860" y="2708950"/>
            <a:ext cx="530915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54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+</a:t>
            </a:r>
            <a:endParaRPr lang="zh-CN" altLang="en-US" sz="5400" dirty="0">
              <a:solidFill>
                <a:srgbClr val="FF0000"/>
              </a:solidFill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1115760" y="4149050"/>
            <a:ext cx="530915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54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+</a:t>
            </a:r>
            <a:endParaRPr lang="zh-CN" altLang="en-US" sz="5400" dirty="0">
              <a:solidFill>
                <a:srgbClr val="FF0000"/>
              </a:solidFill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5868090" y="2708950"/>
            <a:ext cx="530915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54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-</a:t>
            </a:r>
            <a:endParaRPr lang="zh-CN" altLang="en-US" sz="5400" dirty="0">
              <a:solidFill>
                <a:srgbClr val="FF0000"/>
              </a:solidFill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5868090" y="4149050"/>
            <a:ext cx="530915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54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-</a:t>
            </a:r>
            <a:endParaRPr lang="zh-CN" altLang="en-US" sz="5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/>
      <p:bldP spid="25" grpId="0"/>
      <p:bldP spid="26" grpId="0"/>
      <p:bldP spid="27" grpId="0"/>
      <p:bldP spid="28" grpId="0"/>
      <p:bldP spid="2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矩形 1"/>
              <p:cNvSpPr/>
              <p:nvPr/>
            </p:nvSpPr>
            <p:spPr>
              <a:xfrm>
                <a:off x="107690" y="476795"/>
                <a:ext cx="9036310" cy="156632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sz="2800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5.</a:t>
                </a:r>
                <a:r>
                  <a:rPr lang="zh-CN" altLang="en-US" sz="2800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春天到了，农民伯伯给果树浇水，第一天上午浇了所有果树的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 dirty="0"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800" i="1" dirty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1</m:t>
                        </m:r>
                      </m:num>
                      <m:den>
                        <m:r>
                          <a:rPr lang="en-US" altLang="zh-CN" sz="2800" b="0" i="1" dirty="0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en-US" sz="2800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，下午浇了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 dirty="0"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800" b="0" i="1" dirty="0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3</m:t>
                        </m:r>
                      </m:num>
                      <m:den>
                        <m:r>
                          <a:rPr lang="en-US" altLang="zh-CN" sz="2800" b="0" i="1" dirty="0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8</m:t>
                        </m:r>
                      </m:den>
                    </m:f>
                    <m:r>
                      <a:rPr lang="zh-CN" altLang="en-US" sz="2800" b="0" i="1" dirty="0" smtClean="0">
                        <a:latin typeface="Cambria Math" panose="02040503050406030204"/>
                        <a:ea typeface="楷体" panose="02010609060101010101" pitchFamily="49" charset="-122"/>
                      </a:rPr>
                      <m:t>，</m:t>
                    </m:r>
                    <m:r>
                      <a:rPr lang="zh-CN" altLang="en-US" sz="2800" i="1" dirty="0">
                        <a:latin typeface="Cambria Math" panose="02040503050406030204"/>
                        <a:ea typeface="楷体" panose="02010609060101010101" pitchFamily="49" charset="-122"/>
                      </a:rPr>
                      <m:t>第二天上午</m:t>
                    </m:r>
                    <m:r>
                      <a:rPr lang="zh-CN" altLang="en-US" sz="2800" b="0" i="1" dirty="0" smtClean="0">
                        <a:latin typeface="Cambria Math" panose="02040503050406030204"/>
                        <a:ea typeface="楷体" panose="02010609060101010101" pitchFamily="49" charset="-122"/>
                      </a:rPr>
                      <m:t>浇了</m:t>
                    </m:r>
                    <m:f>
                      <m:fPr>
                        <m:ctrlPr>
                          <a:rPr lang="en-US" altLang="zh-CN" sz="2800" i="1" dirty="0"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800" b="0" i="1" dirty="0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3</m:t>
                        </m:r>
                      </m:num>
                      <m:den>
                        <m:r>
                          <a:rPr lang="en-US" altLang="zh-CN" sz="2800" b="0" i="1" dirty="0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10</m:t>
                        </m:r>
                      </m:den>
                    </m:f>
                  </m:oMath>
                </a14:m>
                <a:r>
                  <a:rPr lang="zh-CN" altLang="en-US" sz="2800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，一共浇了所有果树的几分之几？还有几分之几没浇？</a:t>
                </a:r>
                <a:endParaRPr lang="zh-CN" altLang="en-US" sz="28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7690" y="476795"/>
                <a:ext cx="9036310" cy="1566326"/>
              </a:xfrm>
              <a:prstGeom prst="rect">
                <a:avLst/>
              </a:prstGeom>
              <a:blipFill rotWithShape="1">
                <a:blip r:embed="rId1"/>
                <a:stretch>
                  <a:fillRect l="-4" t="-35" r="7" b="2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矩形 2"/>
              <p:cNvSpPr/>
              <p:nvPr/>
            </p:nvSpPr>
            <p:spPr>
              <a:xfrm>
                <a:off x="1259770" y="2276920"/>
                <a:ext cx="6981335" cy="97546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4000" i="1" dirty="0" smtClean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4000" b="0" i="1" dirty="0" smtClean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  <m:t>1</m:t>
                        </m:r>
                      </m:num>
                      <m:den>
                        <m:r>
                          <a:rPr lang="en-US" altLang="zh-CN" sz="4000" b="0" i="1" dirty="0" smtClean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  <m:t>4</m:t>
                        </m:r>
                      </m:den>
                    </m:f>
                    <m:r>
                      <a:rPr lang="en-US" altLang="zh-CN" sz="4000" b="0" i="1" dirty="0" smtClean="0">
                        <a:solidFill>
                          <a:srgbClr val="FF0000"/>
                        </a:solidFill>
                        <a:latin typeface="Cambria Math" panose="02040503050406030204"/>
                        <a:ea typeface="楷体" panose="02010609060101010101" pitchFamily="49" charset="-122"/>
                      </a:rPr>
                      <m:t>+</m:t>
                    </m:r>
                    <m:f>
                      <m:fPr>
                        <m:ctrlPr>
                          <a:rPr lang="en-US" altLang="zh-CN" sz="4000" i="1" dirty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4000" b="0" i="1" dirty="0" smtClean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  <m:t>3</m:t>
                        </m:r>
                      </m:num>
                      <m:den>
                        <m:r>
                          <a:rPr lang="en-US" altLang="zh-CN" sz="4000" b="0" i="1" dirty="0" smtClean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  <m:t>8</m:t>
                        </m:r>
                      </m:den>
                    </m:f>
                    <m:r>
                      <a:rPr lang="en-US" altLang="zh-CN" sz="4000" i="1" dirty="0">
                        <a:solidFill>
                          <a:srgbClr val="FF0000"/>
                        </a:solidFill>
                        <a:latin typeface="Cambria Math" panose="02040503050406030204"/>
                        <a:ea typeface="楷体" panose="02010609060101010101" pitchFamily="49" charset="-122"/>
                      </a:rPr>
                      <m:t>+</m:t>
                    </m:r>
                    <m:f>
                      <m:fPr>
                        <m:ctrlPr>
                          <a:rPr lang="en-US" altLang="zh-CN" sz="4000" i="1" dirty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4000" i="1" dirty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  <m:t>3</m:t>
                        </m:r>
                      </m:num>
                      <m:den>
                        <m:r>
                          <a:rPr lang="en-US" altLang="zh-CN" sz="4000" b="0" i="1" dirty="0" smtClean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  <m:t>10</m:t>
                        </m:r>
                      </m:den>
                    </m:f>
                  </m:oMath>
                </a14:m>
                <a:r>
                  <a:rPr lang="zh-CN" altLang="en-US" sz="4000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4000" i="1" dirty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4000" b="0" i="1" dirty="0" smtClean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  <m:t>8</m:t>
                        </m:r>
                      </m:num>
                      <m:den>
                        <m:r>
                          <a:rPr lang="en-US" altLang="zh-CN" sz="4000" b="0" i="1" dirty="0" smtClean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  <m:t>5</m:t>
                        </m:r>
                      </m:den>
                    </m:f>
                    <m:r>
                      <a:rPr lang="en-US" altLang="zh-CN" sz="4000" i="1" dirty="0">
                        <a:solidFill>
                          <a:srgbClr val="FF0000"/>
                        </a:solidFill>
                        <a:latin typeface="Cambria Math" panose="02040503050406030204"/>
                        <a:ea typeface="楷体" panose="02010609060101010101" pitchFamily="49" charset="-122"/>
                      </a:rPr>
                      <m:t>+</m:t>
                    </m:r>
                    <m:f>
                      <m:fPr>
                        <m:ctrlPr>
                          <a:rPr lang="en-US" altLang="zh-CN" sz="4000" i="1" dirty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4000" i="1" dirty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  <m:t>3</m:t>
                        </m:r>
                      </m:num>
                      <m:den>
                        <m:r>
                          <a:rPr lang="en-US" altLang="zh-CN" sz="4000" b="0" i="1" dirty="0" smtClean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  <m:t>10</m:t>
                        </m:r>
                      </m:den>
                    </m:f>
                  </m:oMath>
                </a14:m>
                <a:r>
                  <a:rPr lang="zh-CN" altLang="en-US" sz="4000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4000" i="1" dirty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4000" b="0" i="1" dirty="0" smtClean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  <m:t>25</m:t>
                        </m:r>
                      </m:num>
                      <m:den>
                        <m:r>
                          <a:rPr lang="en-US" altLang="zh-CN" sz="4000" b="0" i="1" dirty="0" smtClean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  <m:t>40</m:t>
                        </m:r>
                      </m:den>
                    </m:f>
                    <m:r>
                      <a:rPr lang="en-US" altLang="zh-CN" sz="4000" i="1" dirty="0">
                        <a:solidFill>
                          <a:srgbClr val="FF0000"/>
                        </a:solidFill>
                        <a:latin typeface="Cambria Math" panose="02040503050406030204"/>
                        <a:ea typeface="楷体" panose="02010609060101010101" pitchFamily="49" charset="-122"/>
                      </a:rPr>
                      <m:t>+</m:t>
                    </m:r>
                    <m:f>
                      <m:fPr>
                        <m:ctrlPr>
                          <a:rPr lang="en-US" altLang="zh-CN" sz="4000" i="1" dirty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4000" b="0" i="1" dirty="0" smtClean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  <m:t>12</m:t>
                        </m:r>
                      </m:num>
                      <m:den>
                        <m:r>
                          <a:rPr lang="en-US" altLang="zh-CN" sz="4000" b="0" i="1" dirty="0" smtClean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  <m:t>40</m:t>
                        </m:r>
                      </m:den>
                    </m:f>
                  </m:oMath>
                </a14:m>
                <a:r>
                  <a:rPr lang="zh-CN" altLang="en-US" sz="4000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4000" i="1" dirty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4000" b="0" i="1" dirty="0" smtClean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  <m:t>37</m:t>
                        </m:r>
                      </m:num>
                      <m:den>
                        <m:r>
                          <a:rPr lang="en-US" altLang="zh-CN" sz="4000" i="1" dirty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  <m:t>4</m:t>
                        </m:r>
                        <m:r>
                          <a:rPr lang="en-US" altLang="zh-CN" sz="4000" b="0" i="1" dirty="0" smtClean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  <m:t>0</m:t>
                        </m:r>
                      </m:den>
                    </m:f>
                  </m:oMath>
                </a14:m>
                <a:endParaRPr lang="zh-CN" altLang="en-US" sz="40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3" name="矩形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59770" y="2276920"/>
                <a:ext cx="6981335" cy="975460"/>
              </a:xfrm>
              <a:prstGeom prst="rect">
                <a:avLst/>
              </a:prstGeom>
              <a:blipFill rotWithShape="1">
                <a:blip r:embed="rId2"/>
                <a:stretch>
                  <a:fillRect l="-8" t="-46" r="1" b="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矩形 4"/>
              <p:cNvSpPr/>
              <p:nvPr/>
            </p:nvSpPr>
            <p:spPr>
              <a:xfrm>
                <a:off x="2915885" y="3501005"/>
                <a:ext cx="2683362" cy="101752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3200" b="0" i="1" dirty="0" smtClean="0">
                          <a:solidFill>
                            <a:srgbClr val="FF0000"/>
                          </a:solidFill>
                          <a:latin typeface="Cambria Math" panose="02040503050406030204"/>
                          <a:ea typeface="楷体" panose="02010609060101010101" pitchFamily="49" charset="-122"/>
                        </a:rPr>
                        <m:t>1</m:t>
                      </m:r>
                      <m:r>
                        <a:rPr lang="en-US" altLang="zh-CN" sz="3200" b="0" i="1" dirty="0" smtClean="0">
                          <a:solidFill>
                            <a:srgbClr val="FF0000"/>
                          </a:solidFill>
                          <a:latin typeface="Cambria Math" panose="02040503050406030204"/>
                          <a:ea typeface="楷体" panose="02010609060101010101" pitchFamily="49" charset="-122"/>
                        </a:rPr>
                        <m:t>−</m:t>
                      </m:r>
                      <m:f>
                        <m:fPr>
                          <m:ctrlPr>
                            <a:rPr lang="en-US" altLang="zh-CN" sz="3200" i="1" dirty="0">
                              <a:solidFill>
                                <a:srgbClr val="FF0000"/>
                              </a:solidFill>
                              <a:latin typeface="Cambria Math" panose="02040503050406030204"/>
                              <a:ea typeface="楷体" panose="02010609060101010101" pitchFamily="49" charset="-122"/>
                            </a:rPr>
                          </m:ctrlPr>
                        </m:fPr>
                        <m:num>
                          <m:r>
                            <a:rPr lang="en-US" altLang="zh-CN" sz="3200" b="0" i="1" dirty="0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  <a:ea typeface="楷体" panose="02010609060101010101" pitchFamily="49" charset="-122"/>
                            </a:rPr>
                            <m:t>37</m:t>
                          </m:r>
                        </m:num>
                        <m:den>
                          <m:r>
                            <a:rPr lang="en-US" altLang="zh-CN" sz="3200" b="0" i="1" dirty="0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  <a:ea typeface="楷体" panose="02010609060101010101" pitchFamily="49" charset="-122"/>
                            </a:rPr>
                            <m:t>40</m:t>
                          </m:r>
                        </m:den>
                      </m:f>
                      <m:r>
                        <m:rPr>
                          <m:nor/>
                        </m:rPr>
                        <a:rPr lang="zh-CN" altLang="en-US" sz="4000" dirty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m:t>＝</m:t>
                      </m:r>
                      <m:f>
                        <m:fPr>
                          <m:ctrlPr>
                            <a:rPr lang="en-US" altLang="zh-CN" sz="3200" i="1" dirty="0">
                              <a:solidFill>
                                <a:srgbClr val="FF0000"/>
                              </a:solidFill>
                              <a:latin typeface="Cambria Math" panose="02040503050406030204"/>
                              <a:ea typeface="楷体" panose="02010609060101010101" pitchFamily="49" charset="-122"/>
                            </a:rPr>
                          </m:ctrlPr>
                        </m:fPr>
                        <m:num>
                          <m:r>
                            <a:rPr lang="en-US" altLang="zh-CN" sz="3200" i="1" dirty="0">
                              <a:solidFill>
                                <a:srgbClr val="FF0000"/>
                              </a:solidFill>
                              <a:latin typeface="Cambria Math" panose="02040503050406030204"/>
                              <a:ea typeface="楷体" panose="02010609060101010101" pitchFamily="49" charset="-122"/>
                            </a:rPr>
                            <m:t>3</m:t>
                          </m:r>
                        </m:num>
                        <m:den>
                          <m:r>
                            <a:rPr lang="en-US" altLang="zh-CN" sz="3200" i="1" dirty="0">
                              <a:solidFill>
                                <a:srgbClr val="FF0000"/>
                              </a:solidFill>
                              <a:latin typeface="Cambria Math" panose="02040503050406030204"/>
                              <a:ea typeface="楷体" panose="02010609060101010101" pitchFamily="49" charset="-122"/>
                            </a:rPr>
                            <m:t>40</m:t>
                          </m:r>
                        </m:den>
                      </m:f>
                    </m:oMath>
                  </m:oMathPara>
                </a14:m>
                <a:endParaRPr lang="zh-CN" altLang="en-US" sz="36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5" name="矩形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15885" y="3501005"/>
                <a:ext cx="2683362" cy="1017523"/>
              </a:xfrm>
              <a:prstGeom prst="rect">
                <a:avLst/>
              </a:prstGeom>
              <a:blipFill rotWithShape="1">
                <a:blip r:embed="rId3"/>
                <a:stretch>
                  <a:fillRect l="-22" t="-25" r="-504" b="4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矩形 5"/>
              <p:cNvSpPr/>
              <p:nvPr/>
            </p:nvSpPr>
            <p:spPr>
              <a:xfrm>
                <a:off x="1259770" y="4797095"/>
                <a:ext cx="7632530" cy="79182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3200" dirty="0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答：一共</a:t>
                </a:r>
                <a:r>
                  <a:rPr lang="zh-CN" altLang="en-US" sz="3200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浇了所有果树的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3200" i="1" dirty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3200" i="1" dirty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  <m:t>37</m:t>
                        </m:r>
                      </m:num>
                      <m:den>
                        <m:r>
                          <a:rPr lang="en-US" altLang="zh-CN" sz="3200" i="1" dirty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  <m:t>40</m:t>
                        </m:r>
                      </m:den>
                    </m:f>
                  </m:oMath>
                </a14:m>
                <a:r>
                  <a:rPr lang="en-US" altLang="zh-CN" sz="3200" dirty="0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,</a:t>
                </a:r>
                <a:r>
                  <a:rPr lang="zh-CN" altLang="en-US" sz="3200" dirty="0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还有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3200" i="1" dirty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3200" i="1" dirty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  <m:t>3</m:t>
                        </m:r>
                      </m:num>
                      <m:den>
                        <m:r>
                          <a:rPr lang="en-US" altLang="zh-CN" sz="3200" i="1" dirty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  <m:t>40</m:t>
                        </m:r>
                      </m:den>
                    </m:f>
                  </m:oMath>
                </a14:m>
                <a:r>
                  <a:rPr lang="zh-CN" altLang="en-US" sz="3200" dirty="0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没浇</a:t>
                </a:r>
                <a:r>
                  <a:rPr lang="zh-CN" altLang="en-US" sz="3200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。</a:t>
                </a:r>
                <a:endParaRPr lang="zh-CN" altLang="en-US" sz="32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6" name="矩形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59770" y="4797095"/>
                <a:ext cx="7632530" cy="791820"/>
              </a:xfrm>
              <a:prstGeom prst="rect">
                <a:avLst/>
              </a:prstGeom>
              <a:blipFill rotWithShape="1">
                <a:blip r:embed="rId4"/>
                <a:stretch>
                  <a:fillRect l="-7" t="-39" r="5" b="3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547790" y="2708950"/>
            <a:ext cx="634019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通过这节课的学习你有什么收获？</a:t>
            </a:r>
            <a:endParaRPr lang="zh-CN" altLang="en-US" sz="3200" dirty="0">
              <a:solidFill>
                <a:schemeClr val="tx2">
                  <a:lumMod val="60000"/>
                  <a:lumOff val="40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10"/>
          <p:cNvSpPr txBox="1"/>
          <p:nvPr/>
        </p:nvSpPr>
        <p:spPr>
          <a:xfrm>
            <a:off x="418704" y="332785"/>
            <a:ext cx="1826141" cy="58477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effectLst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rgbClr val="0099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课堂总结</a:t>
            </a:r>
            <a:endParaRPr lang="zh-CN" altLang="en-US" sz="3200" dirty="0">
              <a:solidFill>
                <a:srgbClr val="0099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5" name="矩形 4"/>
              <p:cNvSpPr/>
              <p:nvPr/>
            </p:nvSpPr>
            <p:spPr>
              <a:xfrm>
                <a:off x="35685" y="2197676"/>
                <a:ext cx="1741567" cy="96372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4000" i="1" dirty="0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4000" b="0" i="1" dirty="0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2</m:t>
                        </m:r>
                      </m:num>
                      <m:den>
                        <m:r>
                          <a:rPr lang="en-US" altLang="zh-CN" sz="4000" b="0" i="1" dirty="0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7</m:t>
                        </m:r>
                      </m:den>
                    </m:f>
                    <m:r>
                      <a:rPr lang="en-US" altLang="zh-CN" sz="4000" b="0" i="1" dirty="0" smtClean="0">
                        <a:latin typeface="Cambria Math" panose="02040503050406030204"/>
                        <a:ea typeface="楷体" panose="02010609060101010101" pitchFamily="49" charset="-122"/>
                      </a:rPr>
                      <m:t>+</m:t>
                    </m:r>
                    <m:f>
                      <m:fPr>
                        <m:ctrlPr>
                          <a:rPr lang="en-US" altLang="zh-CN" sz="4000" i="1" dirty="0"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4000" b="0" i="1" dirty="0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3</m:t>
                        </m:r>
                      </m:num>
                      <m:den>
                        <m:r>
                          <a:rPr lang="en-US" altLang="zh-CN" sz="4000" i="1" dirty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7</m:t>
                        </m:r>
                      </m:den>
                    </m:f>
                  </m:oMath>
                </a14:m>
                <a:r>
                  <a:rPr lang="zh-CN" altLang="en-US" sz="4000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＝</a:t>
                </a:r>
                <a:endParaRPr lang="zh-CN" altLang="en-US" sz="40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5" name="矩形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685" y="2197676"/>
                <a:ext cx="1741567" cy="963725"/>
              </a:xfrm>
              <a:prstGeom prst="rect">
                <a:avLst/>
              </a:prstGeom>
              <a:blipFill rotWithShape="1">
                <a:blip r:embed="rId1"/>
                <a:stretch>
                  <a:fillRect l="-7" t="-60" r="-7335" b="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8" name="矩形 7"/>
              <p:cNvSpPr/>
              <p:nvPr/>
            </p:nvSpPr>
            <p:spPr>
              <a:xfrm>
                <a:off x="4611187" y="2269681"/>
                <a:ext cx="1741567" cy="97578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4000" i="1" dirty="0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4000" b="0" i="1" dirty="0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5</m:t>
                        </m:r>
                      </m:num>
                      <m:den>
                        <m:r>
                          <a:rPr lang="en-US" altLang="zh-CN" sz="4000" b="0" i="1" dirty="0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8</m:t>
                        </m:r>
                      </m:den>
                    </m:f>
                    <m:r>
                      <a:rPr lang="en-US" altLang="zh-CN" sz="4000" b="0" i="1" dirty="0" smtClean="0">
                        <a:latin typeface="Cambria Math" panose="02040503050406030204"/>
                        <a:ea typeface="楷体" panose="02010609060101010101" pitchFamily="49" charset="-122"/>
                      </a:rPr>
                      <m:t>−</m:t>
                    </m:r>
                    <m:f>
                      <m:fPr>
                        <m:ctrlPr>
                          <a:rPr lang="en-US" altLang="zh-CN" sz="4000" i="1" dirty="0"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4000" b="0" i="1" dirty="0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2</m:t>
                        </m:r>
                      </m:num>
                      <m:den>
                        <m:r>
                          <a:rPr lang="en-US" altLang="zh-CN" sz="4000" b="0" i="1" dirty="0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8</m:t>
                        </m:r>
                      </m:den>
                    </m:f>
                  </m:oMath>
                </a14:m>
                <a:r>
                  <a:rPr lang="zh-CN" altLang="en-US" sz="4000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＝</a:t>
                </a:r>
                <a:endParaRPr lang="zh-CN" altLang="en-US" sz="40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8" name="矩形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11187" y="2269681"/>
                <a:ext cx="1741567" cy="975780"/>
              </a:xfrm>
              <a:prstGeom prst="rect">
                <a:avLst/>
              </a:prstGeom>
              <a:blipFill rotWithShape="1">
                <a:blip r:embed="rId2"/>
                <a:stretch>
                  <a:fillRect l="-26" t="-20" r="-7316" b="6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9" name="矩形 8"/>
              <p:cNvSpPr/>
              <p:nvPr/>
            </p:nvSpPr>
            <p:spPr>
              <a:xfrm>
                <a:off x="4572000" y="3997801"/>
                <a:ext cx="2174378" cy="97161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4000" i="1" dirty="0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4000" b="0" i="1" dirty="0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5</m:t>
                        </m:r>
                      </m:num>
                      <m:den>
                        <m:r>
                          <a:rPr lang="en-US" altLang="zh-CN" sz="4000" b="0" i="1" dirty="0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12</m:t>
                        </m:r>
                      </m:den>
                    </m:f>
                    <m:r>
                      <a:rPr lang="en-US" altLang="zh-CN" sz="4000" b="0" i="1" dirty="0" smtClean="0">
                        <a:latin typeface="Cambria Math" panose="02040503050406030204"/>
                        <a:ea typeface="楷体" panose="02010609060101010101" pitchFamily="49" charset="-122"/>
                      </a:rPr>
                      <m:t>+</m:t>
                    </m:r>
                    <m:f>
                      <m:fPr>
                        <m:ctrlPr>
                          <a:rPr lang="en-US" altLang="zh-CN" sz="4000" i="1" dirty="0"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4000" b="0" i="1" dirty="0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3</m:t>
                        </m:r>
                      </m:num>
                      <m:den>
                        <m:r>
                          <a:rPr lang="en-US" altLang="zh-CN" sz="4000" b="0" i="1" dirty="0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12</m:t>
                        </m:r>
                      </m:den>
                    </m:f>
                  </m:oMath>
                </a14:m>
                <a:r>
                  <a:rPr lang="zh-CN" altLang="en-US" sz="4000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＝</a:t>
                </a:r>
                <a:endParaRPr lang="zh-CN" altLang="en-US" sz="40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9" name="矩形 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72000" y="3997801"/>
                <a:ext cx="2174378" cy="971613"/>
              </a:xfrm>
              <a:prstGeom prst="rect">
                <a:avLst/>
              </a:prstGeom>
              <a:blipFill rotWithShape="1">
                <a:blip r:embed="rId3"/>
                <a:stretch>
                  <a:fillRect t="-49" r="-4725" b="5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" name="矩形 9"/>
              <p:cNvSpPr/>
              <p:nvPr/>
            </p:nvSpPr>
            <p:spPr>
              <a:xfrm>
                <a:off x="35685" y="3997801"/>
                <a:ext cx="2174378" cy="96667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4000" i="1" dirty="0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4000" b="0" i="1" dirty="0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9</m:t>
                        </m:r>
                      </m:num>
                      <m:den>
                        <m:r>
                          <a:rPr lang="en-US" altLang="zh-CN" sz="4000" b="0" i="1" dirty="0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10</m:t>
                        </m:r>
                      </m:den>
                    </m:f>
                    <m:r>
                      <a:rPr lang="en-US" altLang="zh-CN" sz="4000" b="0" i="1" dirty="0" smtClean="0">
                        <a:latin typeface="Cambria Math" panose="02040503050406030204"/>
                        <a:ea typeface="楷体" panose="02010609060101010101" pitchFamily="49" charset="-122"/>
                      </a:rPr>
                      <m:t>−</m:t>
                    </m:r>
                    <m:f>
                      <m:fPr>
                        <m:ctrlPr>
                          <a:rPr lang="en-US" altLang="zh-CN" sz="4000" i="1" dirty="0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4000" b="0" i="1" dirty="0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3</m:t>
                        </m:r>
                      </m:num>
                      <m:den>
                        <m:r>
                          <a:rPr lang="en-US" altLang="zh-CN" sz="4000" b="0" i="1" dirty="0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10</m:t>
                        </m:r>
                      </m:den>
                    </m:f>
                  </m:oMath>
                </a14:m>
                <a:r>
                  <a:rPr lang="zh-CN" altLang="en-US" sz="4000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＝</a:t>
                </a:r>
                <a:endParaRPr lang="zh-CN" altLang="en-US" sz="40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10" name="矩形 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685" y="3997801"/>
                <a:ext cx="2174378" cy="966675"/>
              </a:xfrm>
              <a:prstGeom prst="rect">
                <a:avLst/>
              </a:prstGeom>
              <a:blipFill rotWithShape="1">
                <a:blip r:embed="rId4"/>
                <a:stretch>
                  <a:fillRect l="-6" t="-49" r="-4719" b="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1" name="矩形 10"/>
              <p:cNvSpPr/>
              <p:nvPr/>
            </p:nvSpPr>
            <p:spPr>
              <a:xfrm>
                <a:off x="1586977" y="2161674"/>
                <a:ext cx="1402948" cy="96372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4000" i="1" dirty="0" smtClean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4000" b="0" i="1" dirty="0" smtClean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  <m:t>2</m:t>
                        </m:r>
                        <m:r>
                          <a:rPr lang="en-US" altLang="zh-CN" sz="4000" b="0" i="1" dirty="0" smtClean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  <m:t>+</m:t>
                        </m:r>
                        <m:r>
                          <a:rPr lang="en-US" altLang="zh-CN" sz="4000" b="0" i="1" dirty="0" smtClean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  <m:t>3</m:t>
                        </m:r>
                      </m:num>
                      <m:den>
                        <m:r>
                          <a:rPr lang="en-US" altLang="zh-CN" sz="4000" b="0" i="1" dirty="0" smtClean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  <m:t>7</m:t>
                        </m:r>
                      </m:den>
                    </m:f>
                  </m:oMath>
                </a14:m>
                <a:r>
                  <a:rPr lang="zh-CN" altLang="en-US" sz="4000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＝</a:t>
                </a:r>
                <a:endParaRPr lang="zh-CN" altLang="en-US" sz="40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11" name="矩形 1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86977" y="2161674"/>
                <a:ext cx="1402948" cy="963725"/>
              </a:xfrm>
              <a:prstGeom prst="rect">
                <a:avLst/>
              </a:prstGeom>
              <a:blipFill rotWithShape="1">
                <a:blip r:embed="rId5"/>
                <a:stretch>
                  <a:fillRect l="-8" t="-14" r="-9480" b="5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2" name="矩形 11"/>
              <p:cNvSpPr/>
              <p:nvPr/>
            </p:nvSpPr>
            <p:spPr>
              <a:xfrm>
                <a:off x="2801555" y="2157281"/>
                <a:ext cx="657552" cy="9725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4000" i="1" dirty="0" smtClean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4000" b="0" i="1" dirty="0" smtClean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  <m:t>5</m:t>
                        </m:r>
                      </m:num>
                      <m:den>
                        <m:r>
                          <a:rPr lang="en-US" altLang="zh-CN" sz="4000" b="0" i="1" dirty="0" smtClean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4000" dirty="0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 </a:t>
                </a:r>
                <a:endParaRPr lang="zh-CN" altLang="en-US" sz="40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12" name="矩形 1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01555" y="2157281"/>
                <a:ext cx="657552" cy="972510"/>
              </a:xfrm>
              <a:prstGeom prst="rect">
                <a:avLst/>
              </a:prstGeom>
              <a:blipFill rotWithShape="1">
                <a:blip r:embed="rId6"/>
                <a:stretch>
                  <a:fillRect l="-87" t="-19" r="-60703" b="5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3" name="矩形 12"/>
              <p:cNvSpPr/>
              <p:nvPr/>
            </p:nvSpPr>
            <p:spPr>
              <a:xfrm>
                <a:off x="6185790" y="2274074"/>
                <a:ext cx="1402948" cy="97578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4000" i="1" dirty="0" smtClean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4000" b="0" i="1" dirty="0" smtClean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  <m:t>5</m:t>
                        </m:r>
                        <m:r>
                          <a:rPr lang="en-US" altLang="zh-CN" sz="4000" b="0" i="1" dirty="0" smtClean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  <m:t>−</m:t>
                        </m:r>
                        <m:r>
                          <a:rPr lang="en-US" altLang="zh-CN" sz="4000" b="0" i="1" dirty="0" smtClean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  <m:t>2</m:t>
                        </m:r>
                      </m:num>
                      <m:den>
                        <m:r>
                          <a:rPr lang="en-US" altLang="zh-CN" sz="4000" b="0" i="1" dirty="0" smtClean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  <m:t>8</m:t>
                        </m:r>
                      </m:den>
                    </m:f>
                  </m:oMath>
                </a14:m>
                <a:r>
                  <a:rPr lang="zh-CN" altLang="en-US" sz="4000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＝</a:t>
                </a:r>
                <a:endParaRPr lang="zh-CN" altLang="en-US" sz="40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13" name="矩形 1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85790" y="2274074"/>
                <a:ext cx="1402948" cy="975780"/>
              </a:xfrm>
              <a:prstGeom prst="rect">
                <a:avLst/>
              </a:prstGeom>
              <a:blipFill rotWithShape="1">
                <a:blip r:embed="rId7"/>
                <a:stretch>
                  <a:fillRect l="-18" t="-14" r="-9470" b="5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4" name="矩形 13"/>
              <p:cNvSpPr/>
              <p:nvPr/>
            </p:nvSpPr>
            <p:spPr>
              <a:xfrm>
                <a:off x="7409875" y="2269681"/>
                <a:ext cx="657552" cy="9725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4000" i="1" dirty="0" smtClean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4000" b="0" i="1" dirty="0" smtClean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  <m:t>3</m:t>
                        </m:r>
                      </m:num>
                      <m:den>
                        <m:r>
                          <a:rPr lang="en-US" altLang="zh-CN" sz="4000" b="0" i="1" dirty="0" smtClean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4000" dirty="0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 </a:t>
                </a:r>
                <a:endParaRPr lang="zh-CN" altLang="en-US" sz="40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14" name="矩形 1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409875" y="2269681"/>
                <a:ext cx="657552" cy="972510"/>
              </a:xfrm>
              <a:prstGeom prst="rect">
                <a:avLst/>
              </a:prstGeom>
              <a:blipFill rotWithShape="1">
                <a:blip r:embed="rId8"/>
                <a:stretch>
                  <a:fillRect l="-9" t="-20" r="-60780" b="5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5" name="矩形 14"/>
              <p:cNvSpPr/>
              <p:nvPr/>
            </p:nvSpPr>
            <p:spPr>
              <a:xfrm>
                <a:off x="1947002" y="3967191"/>
                <a:ext cx="1393330" cy="96667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4000" i="1" dirty="0" smtClean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4000" b="0" i="1" dirty="0" smtClean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  <m:t>9</m:t>
                        </m:r>
                        <m:r>
                          <a:rPr lang="en-US" altLang="zh-CN" sz="4000" b="0" i="1" dirty="0" smtClean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  <m:t>−</m:t>
                        </m:r>
                        <m:r>
                          <a:rPr lang="en-US" altLang="zh-CN" sz="4000" b="0" i="1" dirty="0" smtClean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  <m:t>3</m:t>
                        </m:r>
                      </m:num>
                      <m:den>
                        <m:r>
                          <a:rPr lang="en-US" altLang="zh-CN" sz="4000" b="0" i="1" dirty="0" smtClean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  <m:t>10</m:t>
                        </m:r>
                      </m:den>
                    </m:f>
                  </m:oMath>
                </a14:m>
                <a:r>
                  <a:rPr lang="zh-CN" altLang="en-US" sz="4000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＝</a:t>
                </a:r>
                <a:endParaRPr lang="zh-CN" altLang="en-US" sz="40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15" name="矩形 1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47002" y="3967191"/>
                <a:ext cx="1393330" cy="966675"/>
              </a:xfrm>
              <a:prstGeom prst="rect">
                <a:avLst/>
              </a:prstGeom>
              <a:blipFill rotWithShape="1">
                <a:blip r:embed="rId9"/>
                <a:stretch>
                  <a:fillRect l="-7" t="-36" r="-10238" b="5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6" name="矩形 15"/>
              <p:cNvSpPr/>
              <p:nvPr/>
            </p:nvSpPr>
            <p:spPr>
              <a:xfrm>
                <a:off x="3080259" y="3941941"/>
                <a:ext cx="1386918" cy="96667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4000" i="1" dirty="0" smtClean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4000" b="0" i="1" dirty="0" smtClean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  <m:t>6</m:t>
                        </m:r>
                      </m:num>
                      <m:den>
                        <m:r>
                          <a:rPr lang="en-US" altLang="zh-CN" sz="4000" b="0" i="1" dirty="0" smtClean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  <m:t>10</m:t>
                        </m:r>
                      </m:den>
                    </m:f>
                  </m:oMath>
                </a14:m>
                <a:r>
                  <a:rPr lang="zh-CN" altLang="en-US" sz="4000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＝</a:t>
                </a:r>
                <a:r>
                  <a:rPr lang="en-US" altLang="zh-CN" sz="4000" dirty="0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 </a:t>
                </a:r>
                <a:endParaRPr lang="zh-CN" altLang="en-US" sz="40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16" name="矩形 1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80259" y="3941941"/>
                <a:ext cx="1386918" cy="966675"/>
              </a:xfrm>
              <a:prstGeom prst="rect">
                <a:avLst/>
              </a:prstGeom>
              <a:blipFill rotWithShape="1">
                <a:blip r:embed="rId10"/>
                <a:stretch>
                  <a:fillRect l="-37" t="-51" r="-27520" b="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7" name="矩形 16"/>
              <p:cNvSpPr/>
              <p:nvPr/>
            </p:nvSpPr>
            <p:spPr>
              <a:xfrm>
                <a:off x="3953635" y="3941941"/>
                <a:ext cx="657552" cy="96667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4000" i="1" dirty="0" smtClean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4000" b="0" i="1" dirty="0" smtClean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  <m:t>3</m:t>
                        </m:r>
                      </m:num>
                      <m:den>
                        <m:r>
                          <a:rPr lang="en-US" altLang="zh-CN" sz="4000" b="0" i="1" dirty="0" smtClean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4000" dirty="0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 </a:t>
                </a:r>
                <a:endParaRPr lang="zh-CN" altLang="en-US" sz="40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17" name="矩形 1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53635" y="3941941"/>
                <a:ext cx="657552" cy="966675"/>
              </a:xfrm>
              <a:prstGeom prst="rect">
                <a:avLst/>
              </a:prstGeom>
              <a:blipFill rotWithShape="1">
                <a:blip r:embed="rId11"/>
                <a:stretch>
                  <a:fillRect l="-19" t="-51" r="-60771" b="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4" name="直接连接符 3"/>
          <p:cNvCxnSpPr/>
          <p:nvPr/>
        </p:nvCxnSpPr>
        <p:spPr>
          <a:xfrm>
            <a:off x="3152264" y="4069806"/>
            <a:ext cx="432030" cy="216015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>
            <a:off x="3152264" y="4645846"/>
            <a:ext cx="432030" cy="216015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>
        <mc:Choice xmlns:a14="http://schemas.microsoft.com/office/drawing/2010/main" Requires="a14">
          <p:sp>
            <p:nvSpPr>
              <p:cNvPr id="20" name="矩形 19"/>
              <p:cNvSpPr/>
              <p:nvPr/>
            </p:nvSpPr>
            <p:spPr>
              <a:xfrm>
                <a:off x="3152264" y="3565771"/>
                <a:ext cx="562975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FF0000"/>
                        </a:solidFill>
                        <a:latin typeface="Cambria Math" panose="02040503050406030204"/>
                        <a:ea typeface="楷体" panose="02010609060101010101" pitchFamily="49" charset="-122"/>
                      </a:rPr>
                      <m:t>3</m:t>
                    </m:r>
                  </m:oMath>
                </a14:m>
                <a:r>
                  <a:rPr lang="en-US" altLang="zh-CN" sz="2800" dirty="0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 </a:t>
                </a:r>
                <a:endParaRPr lang="zh-CN" altLang="en-US" sz="28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20" name="矩形 1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52264" y="3565771"/>
                <a:ext cx="562975" cy="523220"/>
              </a:xfrm>
              <a:prstGeom prst="rect">
                <a:avLst/>
              </a:prstGeom>
              <a:blipFill rotWithShape="1">
                <a:blip r:embed="rId12"/>
                <a:stretch>
                  <a:fillRect l="-22" t="-47" r="-45933" b="4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1" name="矩形 20"/>
              <p:cNvSpPr/>
              <p:nvPr/>
            </p:nvSpPr>
            <p:spPr>
              <a:xfrm>
                <a:off x="3224269" y="4933866"/>
                <a:ext cx="562975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FF0000"/>
                        </a:solidFill>
                        <a:latin typeface="Cambria Math" panose="02040503050406030204"/>
                        <a:ea typeface="楷体" panose="02010609060101010101" pitchFamily="49" charset="-122"/>
                      </a:rPr>
                      <m:t>5</m:t>
                    </m:r>
                  </m:oMath>
                </a14:m>
                <a:r>
                  <a:rPr lang="en-US" altLang="zh-CN" sz="2800" dirty="0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 </a:t>
                </a:r>
                <a:endParaRPr lang="zh-CN" altLang="en-US" sz="28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21" name="矩形 2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24269" y="4933866"/>
                <a:ext cx="562975" cy="523220"/>
              </a:xfrm>
              <a:prstGeom prst="rect">
                <a:avLst/>
              </a:prstGeom>
              <a:blipFill rotWithShape="1">
                <a:blip r:embed="rId13"/>
                <a:stretch>
                  <a:fillRect l="-66" t="-105" r="-45889" b="10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2" name="矩形 21"/>
              <p:cNvSpPr/>
              <p:nvPr/>
            </p:nvSpPr>
            <p:spPr>
              <a:xfrm>
                <a:off x="6448464" y="3962253"/>
                <a:ext cx="1402948" cy="97161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4000" i="1" dirty="0" smtClean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4000" b="0" i="1" dirty="0" smtClean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  <m:t>5</m:t>
                        </m:r>
                        <m:r>
                          <a:rPr lang="en-US" altLang="zh-CN" sz="4000" b="0" i="1" dirty="0" smtClean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  <m:t>+</m:t>
                        </m:r>
                        <m:r>
                          <a:rPr lang="en-US" altLang="zh-CN" sz="4000" b="0" i="1" dirty="0" smtClean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  <m:t>3</m:t>
                        </m:r>
                      </m:num>
                      <m:den>
                        <m:r>
                          <a:rPr lang="en-US" altLang="zh-CN" sz="4000" b="0" i="1" dirty="0" smtClean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  <m:t>12</m:t>
                        </m:r>
                      </m:den>
                    </m:f>
                  </m:oMath>
                </a14:m>
                <a:r>
                  <a:rPr lang="zh-CN" altLang="en-US" sz="4000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＝</a:t>
                </a:r>
                <a:endParaRPr lang="zh-CN" altLang="en-US" sz="40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22" name="矩形 2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48464" y="3962253"/>
                <a:ext cx="1402948" cy="971613"/>
              </a:xfrm>
              <a:prstGeom prst="rect">
                <a:avLst/>
              </a:prstGeom>
              <a:blipFill rotWithShape="1">
                <a:blip r:embed="rId14"/>
                <a:stretch>
                  <a:fillRect l="-3" t="-50" r="-9486" b="5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3" name="矩形 22"/>
              <p:cNvSpPr/>
              <p:nvPr/>
            </p:nvSpPr>
            <p:spPr>
              <a:xfrm>
                <a:off x="7463589" y="3880867"/>
                <a:ext cx="1323888" cy="101431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3200" i="1" dirty="0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  <a:ea typeface="楷体" panose="02010609060101010101" pitchFamily="49" charset="-122"/>
                            </a:rPr>
                          </m:ctrlPr>
                        </m:fPr>
                        <m:num>
                          <m:r>
                            <a:rPr lang="en-US" altLang="zh-CN" sz="3200" b="0" i="1" dirty="0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  <a:ea typeface="楷体" panose="02010609060101010101" pitchFamily="49" charset="-122"/>
                            </a:rPr>
                            <m:t>8</m:t>
                          </m:r>
                        </m:num>
                        <m:den>
                          <m:r>
                            <a:rPr lang="en-US" altLang="zh-CN" sz="3200" b="0" i="1" dirty="0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  <a:ea typeface="楷体" panose="02010609060101010101" pitchFamily="49" charset="-122"/>
                            </a:rPr>
                            <m:t>12</m:t>
                          </m:r>
                        </m:den>
                      </m:f>
                      <m:r>
                        <a:rPr lang="zh-CN" altLang="en-US" sz="3200" dirty="0">
                          <a:solidFill>
                            <a:srgbClr val="FF0000"/>
                          </a:solidFill>
                          <a:latin typeface="Cambria Math" panose="02040503050406030204"/>
                          <a:ea typeface="楷体" panose="02010609060101010101" pitchFamily="49" charset="-122"/>
                        </a:rPr>
                        <m:t>＝</m:t>
                      </m:r>
                    </m:oMath>
                  </m:oMathPara>
                </a14:m>
                <a:endParaRPr lang="zh-CN" altLang="en-US" sz="32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23" name="矩形 2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463589" y="3880867"/>
                <a:ext cx="1323888" cy="1014317"/>
              </a:xfrm>
              <a:prstGeom prst="rect">
                <a:avLst/>
              </a:prstGeom>
              <a:blipFill rotWithShape="1">
                <a:blip r:embed="rId15"/>
                <a:stretch>
                  <a:fillRect l="-33" t="-38" r="-214" b="6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4" name="矩形 23"/>
              <p:cNvSpPr/>
              <p:nvPr/>
            </p:nvSpPr>
            <p:spPr>
              <a:xfrm>
                <a:off x="8489950" y="3906611"/>
                <a:ext cx="657552" cy="96590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4000" i="1" dirty="0" smtClean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4000" b="0" i="1" dirty="0" smtClean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  <m:t>2</m:t>
                        </m:r>
                      </m:num>
                      <m:den>
                        <m:r>
                          <a:rPr lang="en-US" altLang="zh-CN" sz="4000" b="0" i="1" dirty="0" smtClean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4000" dirty="0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 </a:t>
                </a:r>
                <a:endParaRPr lang="zh-CN" altLang="en-US" sz="40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24" name="矩形 2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489950" y="3906611"/>
                <a:ext cx="657552" cy="965905"/>
              </a:xfrm>
              <a:prstGeom prst="rect">
                <a:avLst/>
              </a:prstGeom>
              <a:blipFill rotWithShape="1">
                <a:blip r:embed="rId16"/>
                <a:stretch>
                  <a:fillRect t="-9" r="-60790" b="1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25" name="直接连接符 24"/>
          <p:cNvCxnSpPr/>
          <p:nvPr/>
        </p:nvCxnSpPr>
        <p:spPr>
          <a:xfrm>
            <a:off x="7679604" y="3978616"/>
            <a:ext cx="432030" cy="216015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>
            <a:off x="7679604" y="4554656"/>
            <a:ext cx="432030" cy="216015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>
        <mc:Choice xmlns:a14="http://schemas.microsoft.com/office/drawing/2010/main" Requires="a14">
          <p:sp>
            <p:nvSpPr>
              <p:cNvPr id="27" name="矩形 26"/>
              <p:cNvSpPr/>
              <p:nvPr/>
            </p:nvSpPr>
            <p:spPr>
              <a:xfrm>
                <a:off x="7679604" y="3474581"/>
                <a:ext cx="562975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FF0000"/>
                        </a:solidFill>
                        <a:latin typeface="Cambria Math" panose="02040503050406030204"/>
                        <a:ea typeface="楷体" panose="02010609060101010101" pitchFamily="49" charset="-122"/>
                      </a:rPr>
                      <m:t>2</m:t>
                    </m:r>
                  </m:oMath>
                </a14:m>
                <a:r>
                  <a:rPr lang="en-US" altLang="zh-CN" sz="2800" dirty="0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 </a:t>
                </a:r>
                <a:endParaRPr lang="zh-CN" altLang="en-US" sz="28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27" name="矩形 2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79604" y="3474581"/>
                <a:ext cx="562975" cy="523220"/>
              </a:xfrm>
              <a:prstGeom prst="rect">
                <a:avLst/>
              </a:prstGeom>
              <a:blipFill rotWithShape="1">
                <a:blip r:embed="rId17"/>
                <a:stretch>
                  <a:fillRect l="-98" t="-95" r="-45857" b="9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8" name="矩形 27"/>
              <p:cNvSpPr/>
              <p:nvPr/>
            </p:nvSpPr>
            <p:spPr>
              <a:xfrm>
                <a:off x="7751609" y="4842676"/>
                <a:ext cx="562975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FF0000"/>
                        </a:solidFill>
                        <a:latin typeface="Cambria Math" panose="02040503050406030204"/>
                        <a:ea typeface="楷体" panose="02010609060101010101" pitchFamily="49" charset="-122"/>
                      </a:rPr>
                      <m:t>3</m:t>
                    </m:r>
                  </m:oMath>
                </a14:m>
                <a:r>
                  <a:rPr lang="en-US" altLang="zh-CN" sz="2800" dirty="0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 </a:t>
                </a:r>
                <a:endParaRPr lang="zh-CN" altLang="en-US" sz="28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28" name="矩形 2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751609" y="4842676"/>
                <a:ext cx="562975" cy="523220"/>
              </a:xfrm>
              <a:prstGeom prst="rect">
                <a:avLst/>
              </a:prstGeom>
              <a:blipFill rotWithShape="1">
                <a:blip r:embed="rId12"/>
                <a:stretch>
                  <a:fillRect l="-29" t="-32" r="-45926" b="2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矩形 2"/>
          <p:cNvSpPr/>
          <p:nvPr/>
        </p:nvSpPr>
        <p:spPr>
          <a:xfrm>
            <a:off x="3543651" y="1241190"/>
            <a:ext cx="1901482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4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算一算</a:t>
            </a:r>
            <a:endParaRPr lang="zh-CN" altLang="en-US" sz="4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文本框 10"/>
          <p:cNvSpPr txBox="1"/>
          <p:nvPr/>
        </p:nvSpPr>
        <p:spPr>
          <a:xfrm>
            <a:off x="418704" y="332785"/>
            <a:ext cx="1826141" cy="58477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effectLst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rgbClr val="0099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导入新知</a:t>
            </a:r>
            <a:endParaRPr lang="zh-CN" altLang="en-US" sz="3200" dirty="0">
              <a:solidFill>
                <a:srgbClr val="0099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20" grpId="0"/>
      <p:bldP spid="21" grpId="0"/>
      <p:bldP spid="22" grpId="0"/>
      <p:bldP spid="23" grpId="0"/>
      <p:bldP spid="24" grpId="0"/>
      <p:bldP spid="27" grpId="0"/>
      <p:bldP spid="2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07814" y="2780973"/>
            <a:ext cx="3821310" cy="382131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3180459" y="1412860"/>
            <a:ext cx="5184360" cy="2677656"/>
          </a:xfrm>
          <a:prstGeom prst="rect">
            <a:avLst/>
          </a:prstGeom>
          <a:ln w="1905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z="2800" b="1" dirty="0" smtClean="0">
                <a:solidFill>
                  <a:schemeClr val="accent3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同学们</a:t>
            </a:r>
            <a:r>
              <a:rPr lang="zh-CN" altLang="en-US" sz="2800" b="1" dirty="0">
                <a:solidFill>
                  <a:schemeClr val="accent3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，如果两个分母不同的分数相加或相减，该怎样计算呢？这节课我们就要研究这个问</a:t>
            </a:r>
            <a:r>
              <a:rPr lang="zh-CN" altLang="en-US" sz="2800" b="1" dirty="0" smtClean="0">
                <a:solidFill>
                  <a:schemeClr val="accent3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题。</a:t>
            </a:r>
            <a:endParaRPr lang="zh-CN" altLang="en-US" sz="2800" b="1" dirty="0">
              <a:solidFill>
                <a:schemeClr val="accent3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-27469" y="4356330"/>
            <a:ext cx="941796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）从图中你知道哪些数学信息？怎样列式计算？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105" y="1412860"/>
            <a:ext cx="867418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纸张和废金属等是垃圾回收的主要对象，他们在生活垃圾中共占几分之几？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1" cstate="email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655" b="100000" l="1964" r="99018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3203905" y="2348925"/>
            <a:ext cx="2016140" cy="20161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9" name="矩形 8"/>
              <p:cNvSpPr/>
              <p:nvPr/>
            </p:nvSpPr>
            <p:spPr>
              <a:xfrm>
                <a:off x="3707940" y="4941105"/>
                <a:ext cx="1701491" cy="96667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4000" i="1" dirty="0" smtClean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4000" b="0" i="1" dirty="0" smtClean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  <m:t>3</m:t>
                        </m:r>
                      </m:num>
                      <m:den>
                        <m:r>
                          <a:rPr lang="en-US" altLang="zh-CN" sz="4000" b="0" i="1" dirty="0" smtClean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  <m:t>10</m:t>
                        </m:r>
                      </m:den>
                    </m:f>
                    <m:r>
                      <a:rPr lang="en-US" altLang="zh-CN" sz="4000" b="0" i="1" dirty="0" smtClean="0">
                        <a:solidFill>
                          <a:srgbClr val="FF0000"/>
                        </a:solidFill>
                        <a:latin typeface="Cambria Math" panose="02040503050406030204"/>
                        <a:ea typeface="楷体" panose="02010609060101010101" pitchFamily="49" charset="-122"/>
                      </a:rPr>
                      <m:t>+</m:t>
                    </m:r>
                    <m:f>
                      <m:fPr>
                        <m:ctrlPr>
                          <a:rPr lang="en-US" altLang="zh-CN" sz="4000" i="1" dirty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4000" b="0" i="1" dirty="0" smtClean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  <m:t>1</m:t>
                        </m:r>
                      </m:num>
                      <m:den>
                        <m:r>
                          <a:rPr lang="en-US" altLang="zh-CN" sz="4000" b="0" i="1" dirty="0" smtClean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en-US" sz="4000" dirty="0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 </a:t>
                </a:r>
                <a:endParaRPr lang="zh-CN" altLang="en-US" sz="40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9" name="矩形 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07940" y="4941105"/>
                <a:ext cx="1701491" cy="966675"/>
              </a:xfrm>
              <a:prstGeom prst="rect">
                <a:avLst/>
              </a:prstGeom>
              <a:blipFill rotWithShape="1">
                <a:blip r:embed="rId3"/>
                <a:stretch>
                  <a:fillRect l="-10" t="-18" r="-21840" b="3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文本框 10"/>
          <p:cNvSpPr txBox="1"/>
          <p:nvPr/>
        </p:nvSpPr>
        <p:spPr>
          <a:xfrm>
            <a:off x="418704" y="332785"/>
            <a:ext cx="1826141" cy="58477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effectLst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rgbClr val="0099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合作探究</a:t>
            </a:r>
            <a:endParaRPr lang="zh-CN" altLang="en-US" sz="3200" dirty="0">
              <a:solidFill>
                <a:srgbClr val="0099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矩形 1"/>
              <p:cNvSpPr/>
              <p:nvPr/>
            </p:nvSpPr>
            <p:spPr>
              <a:xfrm>
                <a:off x="3635935" y="836820"/>
                <a:ext cx="1957972" cy="96667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4000" i="1" dirty="0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4000" b="0" i="1" dirty="0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3</m:t>
                        </m:r>
                      </m:num>
                      <m:den>
                        <m:r>
                          <a:rPr lang="en-US" altLang="zh-CN" sz="4000" b="0" i="1" dirty="0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10</m:t>
                        </m:r>
                      </m:den>
                    </m:f>
                    <m:r>
                      <a:rPr lang="en-US" altLang="zh-CN" sz="4000" b="0" i="1" dirty="0" smtClean="0">
                        <a:latin typeface="Cambria Math" panose="02040503050406030204"/>
                        <a:ea typeface="楷体" panose="02010609060101010101" pitchFamily="49" charset="-122"/>
                      </a:rPr>
                      <m:t>+</m:t>
                    </m:r>
                    <m:f>
                      <m:fPr>
                        <m:ctrlPr>
                          <a:rPr lang="en-US" altLang="zh-CN" sz="4000" i="1" dirty="0"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4000" b="0" i="1" dirty="0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1</m:t>
                        </m:r>
                      </m:num>
                      <m:den>
                        <m:r>
                          <a:rPr lang="en-US" altLang="zh-CN" sz="4000" b="0" i="1" dirty="0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en-US" sz="4000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＝</a:t>
                </a:r>
                <a:endParaRPr lang="zh-CN" altLang="en-US" sz="40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35935" y="836820"/>
                <a:ext cx="1957972" cy="966675"/>
              </a:xfrm>
              <a:prstGeom prst="rect">
                <a:avLst/>
              </a:prstGeom>
              <a:blipFill rotWithShape="1">
                <a:blip r:embed="rId1"/>
                <a:stretch>
                  <a:fillRect l="-29" t="-54" r="-5860" b="1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矩形 2"/>
          <p:cNvSpPr/>
          <p:nvPr/>
        </p:nvSpPr>
        <p:spPr>
          <a:xfrm>
            <a:off x="395710" y="2204915"/>
            <a:ext cx="83920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①这个分数加法题和过去学过的有什么不同？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95710" y="3140980"/>
            <a:ext cx="8136565" cy="14542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②分母不同的两个分数，能不能直接相加，为什么？怎么办？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95710" y="4653085"/>
            <a:ext cx="8424585" cy="12840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用</a:t>
            </a:r>
            <a:r>
              <a:rPr lang="zh-CN" altLang="en-US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通分的方法把这两个分数转化为分母相同的分数就可以直接相加了。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矩形 2"/>
              <p:cNvSpPr/>
              <p:nvPr/>
            </p:nvSpPr>
            <p:spPr>
              <a:xfrm>
                <a:off x="2401953" y="3686410"/>
                <a:ext cx="1957972" cy="96667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4000" i="1" dirty="0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4000" b="0" i="1" dirty="0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1</m:t>
                        </m:r>
                      </m:num>
                      <m:den>
                        <m:r>
                          <a:rPr lang="en-US" altLang="zh-CN" sz="4000" b="0" i="1" dirty="0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4</m:t>
                        </m:r>
                      </m:den>
                    </m:f>
                    <m:r>
                      <a:rPr lang="en-US" altLang="zh-CN" sz="4000" b="0" i="1" dirty="0" smtClean="0">
                        <a:latin typeface="Cambria Math" panose="02040503050406030204"/>
                        <a:ea typeface="楷体" panose="02010609060101010101" pitchFamily="49" charset="-122"/>
                      </a:rPr>
                      <m:t>+</m:t>
                    </m:r>
                    <m:f>
                      <m:fPr>
                        <m:ctrlPr>
                          <a:rPr lang="en-US" altLang="zh-CN" sz="4000" i="1" dirty="0"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4000" b="0" i="1" dirty="0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3</m:t>
                        </m:r>
                      </m:num>
                      <m:den>
                        <m:r>
                          <a:rPr lang="en-US" altLang="zh-CN" sz="4000" b="0" i="1" dirty="0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10</m:t>
                        </m:r>
                      </m:den>
                    </m:f>
                  </m:oMath>
                </a14:m>
                <a:r>
                  <a:rPr lang="zh-CN" altLang="en-US" sz="4000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＝</a:t>
                </a:r>
                <a:endParaRPr lang="zh-CN" altLang="en-US" sz="40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3" name="矩形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01953" y="3686410"/>
                <a:ext cx="1957972" cy="966675"/>
              </a:xfrm>
              <a:prstGeom prst="rect">
                <a:avLst/>
              </a:prstGeom>
              <a:blipFill rotWithShape="1">
                <a:blip r:embed="rId1"/>
                <a:stretch>
                  <a:fillRect l="-20" t="-24" r="-5869" b="4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矩形 4"/>
              <p:cNvSpPr/>
              <p:nvPr/>
            </p:nvSpPr>
            <p:spPr>
              <a:xfrm>
                <a:off x="4139970" y="3645015"/>
                <a:ext cx="2174378" cy="97546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4000" i="1" dirty="0" smtClean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4000" b="0" i="1" dirty="0" smtClean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  <m:t>5</m:t>
                        </m:r>
                      </m:num>
                      <m:den>
                        <m:r>
                          <a:rPr lang="en-US" altLang="zh-CN" sz="4000" b="0" i="1" dirty="0" smtClean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  <m:t>20</m:t>
                        </m:r>
                      </m:den>
                    </m:f>
                    <m:r>
                      <a:rPr lang="en-US" altLang="zh-CN" sz="4000" b="0" i="1" dirty="0" smtClean="0">
                        <a:solidFill>
                          <a:srgbClr val="FF0000"/>
                        </a:solidFill>
                        <a:latin typeface="Cambria Math" panose="02040503050406030204"/>
                        <a:ea typeface="楷体" panose="02010609060101010101" pitchFamily="49" charset="-122"/>
                      </a:rPr>
                      <m:t>+</m:t>
                    </m:r>
                    <m:f>
                      <m:fPr>
                        <m:ctrlPr>
                          <a:rPr lang="en-US" altLang="zh-CN" sz="4000" i="1" dirty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4000" b="0" i="1" dirty="0" smtClean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  <m:t>6</m:t>
                        </m:r>
                      </m:num>
                      <m:den>
                        <m:r>
                          <a:rPr lang="en-US" altLang="zh-CN" sz="4000" b="0" i="1" dirty="0" smtClean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  <m:t>20</m:t>
                        </m:r>
                      </m:den>
                    </m:f>
                  </m:oMath>
                </a14:m>
                <a:r>
                  <a:rPr lang="zh-CN" altLang="en-US" sz="4000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＝</a:t>
                </a:r>
                <a:endParaRPr lang="zh-CN" altLang="en-US" sz="40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5" name="矩形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39970" y="3645015"/>
                <a:ext cx="2174378" cy="975460"/>
              </a:xfrm>
              <a:prstGeom prst="rect">
                <a:avLst/>
              </a:prstGeom>
              <a:blipFill rotWithShape="1">
                <a:blip r:embed="rId2"/>
                <a:stretch>
                  <a:fillRect l="-19" t="-12" r="-4706" b="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矩形 5"/>
              <p:cNvSpPr/>
              <p:nvPr/>
            </p:nvSpPr>
            <p:spPr>
              <a:xfrm>
                <a:off x="6146213" y="3645015"/>
                <a:ext cx="873957" cy="96667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4000" i="1" dirty="0" smtClean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4000" b="0" i="1" dirty="0" smtClean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  <m:t>11</m:t>
                        </m:r>
                      </m:num>
                      <m:den>
                        <m:r>
                          <a:rPr lang="en-US" altLang="zh-CN" sz="4000" b="0" i="1" dirty="0" smtClean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  <m:t>20</m:t>
                        </m:r>
                      </m:den>
                    </m:f>
                  </m:oMath>
                </a14:m>
                <a:r>
                  <a:rPr lang="en-US" altLang="zh-CN" sz="4000" dirty="0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 </a:t>
                </a:r>
                <a:endParaRPr lang="zh-CN" altLang="en-US" sz="40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6" name="矩形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46213" y="3645015"/>
                <a:ext cx="873957" cy="966675"/>
              </a:xfrm>
              <a:prstGeom prst="rect">
                <a:avLst/>
              </a:prstGeom>
              <a:blipFill rotWithShape="1">
                <a:blip r:embed="rId3"/>
                <a:stretch>
                  <a:fillRect l="-5" t="-12" r="-44293" b="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4409" l="4206" r="99533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813084" y="692810"/>
            <a:ext cx="2879970" cy="28081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21" name="直接箭头连接符 20"/>
          <p:cNvCxnSpPr/>
          <p:nvPr/>
        </p:nvCxnSpPr>
        <p:spPr>
          <a:xfrm>
            <a:off x="3909299" y="1988900"/>
            <a:ext cx="1224085" cy="0"/>
          </a:xfrm>
          <a:prstGeom prst="straightConnector1">
            <a:avLst/>
          </a:prstGeom>
          <a:ln w="38100">
            <a:solidFill>
              <a:schemeClr val="tx2">
                <a:lumMod val="60000"/>
                <a:lumOff val="4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2585" b="99354" l="2894" r="98232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5277394" y="476795"/>
            <a:ext cx="3038866" cy="30242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51700" y="476795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总结方法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矩形 2"/>
              <p:cNvSpPr/>
              <p:nvPr/>
            </p:nvSpPr>
            <p:spPr>
              <a:xfrm>
                <a:off x="323705" y="2564940"/>
                <a:ext cx="8856615" cy="176484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3200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通过</a:t>
                </a:r>
                <a:r>
                  <a:rPr lang="zh-CN" altLang="en-US" sz="3200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计算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3200" i="1" dirty="0"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3200" i="1" dirty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1</m:t>
                        </m:r>
                      </m:num>
                      <m:den>
                        <m:r>
                          <a:rPr lang="en-US" altLang="zh-CN" sz="3200" i="1" dirty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4</m:t>
                        </m:r>
                      </m:den>
                    </m:f>
                    <m:r>
                      <a:rPr lang="en-US" altLang="zh-CN" sz="3200" i="1" dirty="0">
                        <a:latin typeface="Cambria Math" panose="02040503050406030204"/>
                        <a:ea typeface="楷体" panose="02010609060101010101" pitchFamily="49" charset="-122"/>
                      </a:rPr>
                      <m:t>+</m:t>
                    </m:r>
                    <m:f>
                      <m:fPr>
                        <m:ctrlPr>
                          <a:rPr lang="en-US" altLang="zh-CN" sz="3200" i="1" dirty="0"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3200" i="1" dirty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3</m:t>
                        </m:r>
                      </m:num>
                      <m:den>
                        <m:r>
                          <a:rPr lang="en-US" altLang="zh-CN" sz="3200" i="1" dirty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10</m:t>
                        </m:r>
                      </m:den>
                    </m:f>
                  </m:oMath>
                </a14:m>
                <a:r>
                  <a:rPr lang="zh-CN" altLang="en-US" sz="3200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，谁来说一说分母不同的两个分数怎样相加？</a:t>
                </a:r>
                <a:endParaRPr lang="zh-CN" altLang="en-US" sz="32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3" name="矩形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3705" y="2564940"/>
                <a:ext cx="8856615" cy="1764842"/>
              </a:xfrm>
              <a:prstGeom prst="rect">
                <a:avLst/>
              </a:prstGeom>
              <a:blipFill rotWithShape="1">
                <a:blip r:embed="rId1"/>
                <a:stretch>
                  <a:fillRect l="-6" t="-10" r="1" b="-300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矩形 3"/>
              <p:cNvSpPr/>
              <p:nvPr/>
            </p:nvSpPr>
            <p:spPr>
              <a:xfrm>
                <a:off x="2267840" y="1412860"/>
                <a:ext cx="1957972" cy="96667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4000" i="1" dirty="0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4000" b="0" i="1" dirty="0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1</m:t>
                        </m:r>
                      </m:num>
                      <m:den>
                        <m:r>
                          <a:rPr lang="en-US" altLang="zh-CN" sz="4000" b="0" i="1" dirty="0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4</m:t>
                        </m:r>
                      </m:den>
                    </m:f>
                    <m:r>
                      <a:rPr lang="en-US" altLang="zh-CN" sz="4000" b="0" i="1" dirty="0" smtClean="0">
                        <a:latin typeface="Cambria Math" panose="02040503050406030204"/>
                        <a:ea typeface="楷体" panose="02010609060101010101" pitchFamily="49" charset="-122"/>
                      </a:rPr>
                      <m:t>+</m:t>
                    </m:r>
                    <m:f>
                      <m:fPr>
                        <m:ctrlPr>
                          <a:rPr lang="en-US" altLang="zh-CN" sz="4000" i="1" dirty="0"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4000" b="0" i="1" dirty="0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3</m:t>
                        </m:r>
                      </m:num>
                      <m:den>
                        <m:r>
                          <a:rPr lang="en-US" altLang="zh-CN" sz="4000" b="0" i="1" dirty="0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10</m:t>
                        </m:r>
                      </m:den>
                    </m:f>
                  </m:oMath>
                </a14:m>
                <a:r>
                  <a:rPr lang="zh-CN" altLang="en-US" sz="4000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＝</a:t>
                </a:r>
                <a:endParaRPr lang="zh-CN" altLang="en-US" sz="40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4" name="矩形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67840" y="1412860"/>
                <a:ext cx="1957972" cy="966675"/>
              </a:xfrm>
              <a:prstGeom prst="rect">
                <a:avLst/>
              </a:prstGeom>
              <a:blipFill rotWithShape="1">
                <a:blip r:embed="rId2"/>
                <a:stretch>
                  <a:fillRect l="-13" t="-64" r="-5876" b="2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矩形 4"/>
              <p:cNvSpPr/>
              <p:nvPr/>
            </p:nvSpPr>
            <p:spPr>
              <a:xfrm>
                <a:off x="3995960" y="1412860"/>
                <a:ext cx="2174378" cy="97546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4000" i="1" dirty="0" smtClean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4000" b="0" i="1" dirty="0" smtClean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  <m:t>5</m:t>
                        </m:r>
                      </m:num>
                      <m:den>
                        <m:r>
                          <a:rPr lang="en-US" altLang="zh-CN" sz="4000" b="0" i="1" dirty="0" smtClean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  <m:t>20</m:t>
                        </m:r>
                      </m:den>
                    </m:f>
                    <m:r>
                      <a:rPr lang="en-US" altLang="zh-CN" sz="4000" b="0" i="1" dirty="0" smtClean="0">
                        <a:solidFill>
                          <a:srgbClr val="FF0000"/>
                        </a:solidFill>
                        <a:latin typeface="Cambria Math" panose="02040503050406030204"/>
                        <a:ea typeface="楷体" panose="02010609060101010101" pitchFamily="49" charset="-122"/>
                      </a:rPr>
                      <m:t>+</m:t>
                    </m:r>
                    <m:f>
                      <m:fPr>
                        <m:ctrlPr>
                          <a:rPr lang="en-US" altLang="zh-CN" sz="4000" i="1" dirty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4000" b="0" i="1" dirty="0" smtClean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  <m:t>6</m:t>
                        </m:r>
                      </m:num>
                      <m:den>
                        <m:r>
                          <a:rPr lang="en-US" altLang="zh-CN" sz="4000" b="0" i="1" dirty="0" smtClean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  <m:t>20</m:t>
                        </m:r>
                      </m:den>
                    </m:f>
                  </m:oMath>
                </a14:m>
                <a:r>
                  <a:rPr lang="zh-CN" altLang="en-US" sz="4000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＝</a:t>
                </a:r>
                <a:endParaRPr lang="zh-CN" altLang="en-US" sz="40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5" name="矩形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95960" y="1412860"/>
                <a:ext cx="2174378" cy="975460"/>
              </a:xfrm>
              <a:prstGeom prst="rect">
                <a:avLst/>
              </a:prstGeom>
              <a:blipFill rotWithShape="1">
                <a:blip r:embed="rId3"/>
                <a:stretch>
                  <a:fillRect l="-25" t="-64" r="-4700" b="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矩形 5"/>
              <p:cNvSpPr/>
              <p:nvPr/>
            </p:nvSpPr>
            <p:spPr>
              <a:xfrm>
                <a:off x="6002203" y="1412860"/>
                <a:ext cx="873957" cy="96667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4000" i="1" dirty="0" smtClean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4000" b="0" i="1" dirty="0" smtClean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  <m:t>11</m:t>
                        </m:r>
                      </m:num>
                      <m:den>
                        <m:r>
                          <a:rPr lang="en-US" altLang="zh-CN" sz="4000" b="0" i="1" dirty="0" smtClean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  <m:t>20</m:t>
                        </m:r>
                      </m:den>
                    </m:f>
                  </m:oMath>
                </a14:m>
                <a:r>
                  <a:rPr lang="en-US" altLang="zh-CN" sz="4000" dirty="0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 </a:t>
                </a:r>
                <a:endParaRPr lang="zh-CN" altLang="en-US" sz="40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6" name="矩形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02203" y="1412860"/>
                <a:ext cx="873957" cy="966675"/>
              </a:xfrm>
              <a:prstGeom prst="rect">
                <a:avLst/>
              </a:prstGeom>
              <a:blipFill rotWithShape="1">
                <a:blip r:embed="rId4"/>
                <a:stretch>
                  <a:fillRect l="-21" t="-64" r="-44278" b="2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矩形 6"/>
          <p:cNvSpPr/>
          <p:nvPr/>
        </p:nvSpPr>
        <p:spPr>
          <a:xfrm>
            <a:off x="3059895" y="4437070"/>
            <a:ext cx="346761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先通分，再相加。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51700" y="476795"/>
            <a:ext cx="141577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计算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矩形 2"/>
              <p:cNvSpPr/>
              <p:nvPr/>
            </p:nvSpPr>
            <p:spPr>
              <a:xfrm>
                <a:off x="683730" y="1412860"/>
                <a:ext cx="1513170" cy="102752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3200" i="1" dirty="0" smtClean="0">
                              <a:latin typeface="Cambria Math" panose="02040503050406030204"/>
                              <a:ea typeface="楷体" panose="02010609060101010101" pitchFamily="49" charset="-122"/>
                            </a:rPr>
                          </m:ctrlPr>
                        </m:fPr>
                        <m:num>
                          <m:r>
                            <a:rPr lang="en-US" altLang="zh-CN" sz="3200" b="0" i="1" dirty="0" smtClean="0">
                              <a:latin typeface="Cambria Math" panose="02040503050406030204"/>
                              <a:ea typeface="楷体" panose="02010609060101010101" pitchFamily="49" charset="-122"/>
                            </a:rPr>
                            <m:t>5</m:t>
                          </m:r>
                        </m:num>
                        <m:den>
                          <m:r>
                            <a:rPr lang="en-US" altLang="zh-CN" sz="3200" b="0" i="1" dirty="0" smtClean="0">
                              <a:latin typeface="Cambria Math" panose="02040503050406030204"/>
                              <a:ea typeface="楷体" panose="02010609060101010101" pitchFamily="49" charset="-122"/>
                            </a:rPr>
                            <m:t>8</m:t>
                          </m:r>
                        </m:den>
                      </m:f>
                      <m:r>
                        <a:rPr lang="en-US" altLang="zh-CN" sz="3200" b="0" i="1" dirty="0" smtClean="0">
                          <a:latin typeface="Cambria Math" panose="02040503050406030204"/>
                          <a:ea typeface="楷体" panose="02010609060101010101" pitchFamily="49" charset="-122"/>
                        </a:rPr>
                        <m:t>+</m:t>
                      </m:r>
                      <m:f>
                        <m:fPr>
                          <m:ctrlPr>
                            <a:rPr lang="en-US" altLang="zh-CN" sz="3200" i="1" dirty="0">
                              <a:latin typeface="Cambria Math" panose="02040503050406030204"/>
                              <a:ea typeface="楷体" panose="02010609060101010101" pitchFamily="49" charset="-122"/>
                            </a:rPr>
                          </m:ctrlPr>
                        </m:fPr>
                        <m:num>
                          <m:r>
                            <a:rPr lang="en-US" altLang="zh-CN" sz="3200" b="0" i="1" dirty="0" smtClean="0">
                              <a:latin typeface="Cambria Math" panose="02040503050406030204"/>
                              <a:ea typeface="楷体" panose="02010609060101010101" pitchFamily="49" charset="-122"/>
                            </a:rPr>
                            <m:t>1</m:t>
                          </m:r>
                        </m:num>
                        <m:den>
                          <m:r>
                            <a:rPr lang="en-US" altLang="zh-CN" sz="3200" b="0" i="1" dirty="0" smtClean="0">
                              <a:latin typeface="Cambria Math" panose="02040503050406030204"/>
                              <a:ea typeface="楷体" panose="02010609060101010101" pitchFamily="49" charset="-122"/>
                            </a:rPr>
                            <m:t>3</m:t>
                          </m:r>
                        </m:den>
                      </m:f>
                      <m:r>
                        <a:rPr lang="en-US" altLang="zh-CN" sz="3200" b="0" i="1" dirty="0" smtClean="0">
                          <a:latin typeface="Cambria Math" panose="02040503050406030204"/>
                          <a:ea typeface="楷体" panose="02010609060101010101" pitchFamily="49" charset="-122"/>
                        </a:rPr>
                        <m:t>  </m:t>
                      </m:r>
                    </m:oMath>
                  </m:oMathPara>
                </a14:m>
                <a:endParaRPr lang="zh-CN" altLang="en-US" sz="36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3" name="矩形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3730" y="1412860"/>
                <a:ext cx="1513170" cy="1027525"/>
              </a:xfrm>
              <a:prstGeom prst="rect">
                <a:avLst/>
              </a:prstGeom>
              <a:blipFill rotWithShape="1">
                <a:blip r:embed="rId1"/>
                <a:stretch>
                  <a:fillRect l="-31" t="-60" r="-4168" b="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矩形 3"/>
              <p:cNvSpPr/>
              <p:nvPr/>
            </p:nvSpPr>
            <p:spPr>
              <a:xfrm>
                <a:off x="3707940" y="1412860"/>
                <a:ext cx="1485087" cy="96699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4000" i="1" dirty="0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4000" b="0" i="1" dirty="0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1</m:t>
                        </m:r>
                      </m:num>
                      <m:den>
                        <m:r>
                          <a:rPr lang="en-US" altLang="zh-CN" sz="4000" b="0" i="1" dirty="0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4</m:t>
                        </m:r>
                      </m:den>
                    </m:f>
                    <m:r>
                      <a:rPr lang="en-US" altLang="zh-CN" sz="4000" b="0" i="1" dirty="0" smtClean="0">
                        <a:latin typeface="Cambria Math" panose="02040503050406030204"/>
                        <a:ea typeface="楷体" panose="02010609060101010101" pitchFamily="49" charset="-122"/>
                      </a:rPr>
                      <m:t>+</m:t>
                    </m:r>
                    <m:f>
                      <m:fPr>
                        <m:ctrlPr>
                          <a:rPr lang="en-US" altLang="zh-CN" sz="4000" i="1" dirty="0"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4000" b="0" i="1" dirty="0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3</m:t>
                        </m:r>
                      </m:num>
                      <m:den>
                        <m:r>
                          <a:rPr lang="en-US" altLang="zh-CN" sz="4000" b="0" i="1" dirty="0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4000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 </a:t>
                </a:r>
                <a:endParaRPr lang="zh-CN" altLang="en-US" sz="40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4" name="矩形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07940" y="1412860"/>
                <a:ext cx="1485087" cy="966996"/>
              </a:xfrm>
              <a:prstGeom prst="rect">
                <a:avLst/>
              </a:prstGeom>
              <a:blipFill rotWithShape="1">
                <a:blip r:embed="rId2"/>
                <a:stretch>
                  <a:fillRect l="-12" t="-64" r="-25869" b="5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矩形 4"/>
              <p:cNvSpPr/>
              <p:nvPr/>
            </p:nvSpPr>
            <p:spPr>
              <a:xfrm>
                <a:off x="6732150" y="1412860"/>
                <a:ext cx="1485087" cy="96372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4000" i="1" dirty="0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4000" b="0" i="1" dirty="0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3</m:t>
                        </m:r>
                      </m:num>
                      <m:den>
                        <m:r>
                          <a:rPr lang="en-US" altLang="zh-CN" sz="4000" b="0" i="1" dirty="0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4</m:t>
                        </m:r>
                      </m:den>
                    </m:f>
                    <m:r>
                      <a:rPr lang="en-US" altLang="zh-CN" sz="4000" b="0" i="1" dirty="0" smtClean="0">
                        <a:latin typeface="Cambria Math" panose="02040503050406030204"/>
                        <a:ea typeface="楷体" panose="02010609060101010101" pitchFamily="49" charset="-122"/>
                      </a:rPr>
                      <m:t>+</m:t>
                    </m:r>
                    <m:f>
                      <m:fPr>
                        <m:ctrlPr>
                          <a:rPr lang="en-US" altLang="zh-CN" sz="4000" i="1" dirty="0"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4000" b="0" i="1" dirty="0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1</m:t>
                        </m:r>
                      </m:num>
                      <m:den>
                        <m:r>
                          <a:rPr lang="en-US" altLang="zh-CN" sz="4000" b="0" i="1" dirty="0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4000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 </a:t>
                </a:r>
                <a:endParaRPr lang="zh-CN" altLang="en-US" sz="40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5" name="矩形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32150" y="1412860"/>
                <a:ext cx="1485087" cy="963725"/>
              </a:xfrm>
              <a:prstGeom prst="rect">
                <a:avLst/>
              </a:prstGeom>
              <a:blipFill rotWithShape="1">
                <a:blip r:embed="rId3"/>
                <a:stretch>
                  <a:fillRect l="-35" t="-64" r="-25846" b="4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矩形 5"/>
              <p:cNvSpPr/>
              <p:nvPr/>
            </p:nvSpPr>
            <p:spPr>
              <a:xfrm>
                <a:off x="251700" y="2636945"/>
                <a:ext cx="2430858" cy="97161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4000" dirty="0">
                    <a:solidFill>
                      <a:srgbClr val="FF0000"/>
                    </a:solidFill>
                    <a:ea typeface="楷体" panose="02010609060101010101" pitchFamily="49" charset="-122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4000" i="1" dirty="0" smtClean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4000" b="0" i="1" dirty="0" smtClean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  <m:t>15</m:t>
                        </m:r>
                      </m:num>
                      <m:den>
                        <m:r>
                          <a:rPr lang="en-US" altLang="zh-CN" sz="4000" b="0" i="1" dirty="0" smtClean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  <m:t>24</m:t>
                        </m:r>
                      </m:den>
                    </m:f>
                    <m:r>
                      <a:rPr lang="en-US" altLang="zh-CN" sz="4000" b="0" i="1" dirty="0" smtClean="0">
                        <a:solidFill>
                          <a:srgbClr val="FF0000"/>
                        </a:solidFill>
                        <a:latin typeface="Cambria Math" panose="02040503050406030204"/>
                        <a:ea typeface="楷体" panose="02010609060101010101" pitchFamily="49" charset="-122"/>
                      </a:rPr>
                      <m:t>+</m:t>
                    </m:r>
                    <m:f>
                      <m:fPr>
                        <m:ctrlPr>
                          <a:rPr lang="en-US" altLang="zh-CN" sz="4000" i="1" dirty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4000" b="0" i="1" dirty="0" smtClean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  <m:t>8</m:t>
                        </m:r>
                      </m:num>
                      <m:den>
                        <m:r>
                          <a:rPr lang="en-US" altLang="zh-CN" sz="4000" b="0" i="1" dirty="0" smtClean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  <m:t>24</m:t>
                        </m:r>
                      </m:den>
                    </m:f>
                  </m:oMath>
                </a14:m>
                <a:r>
                  <a:rPr lang="en-US" altLang="zh-CN" sz="4000" dirty="0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 </a:t>
                </a:r>
                <a:endParaRPr lang="zh-CN" altLang="en-US" sz="40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6" name="矩形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1700" y="2636945"/>
                <a:ext cx="2430858" cy="971613"/>
              </a:xfrm>
              <a:prstGeom prst="rect">
                <a:avLst/>
              </a:prstGeom>
              <a:blipFill rotWithShape="1">
                <a:blip r:embed="rId4"/>
                <a:stretch>
                  <a:fillRect l="-10" t="-44" r="-14563" b="5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矩形 6"/>
              <p:cNvSpPr/>
              <p:nvPr/>
            </p:nvSpPr>
            <p:spPr>
              <a:xfrm>
                <a:off x="179695" y="3933035"/>
                <a:ext cx="1472391" cy="96282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zh-CN" altLang="en-US" sz="4000" i="1" dirty="0">
                        <a:solidFill>
                          <a:srgbClr val="FF0000"/>
                        </a:solidFill>
                        <a:latin typeface="Cambria Math" panose="02040503050406030204"/>
                        <a:ea typeface="楷体" panose="02010609060101010101" pitchFamily="49" charset="-122"/>
                      </a:rPr>
                      <m:t>＝</m:t>
                    </m:r>
                    <m:f>
                      <m:fPr>
                        <m:ctrlPr>
                          <a:rPr lang="en-US" altLang="zh-CN" sz="4000" i="1" dirty="0" smtClean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4000" b="0" i="1" dirty="0" smtClean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  <m:t>23</m:t>
                        </m:r>
                      </m:num>
                      <m:den>
                        <m:r>
                          <a:rPr lang="en-US" altLang="zh-CN" sz="4000" b="0" i="1" dirty="0" smtClean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  <m:t>24</m:t>
                        </m:r>
                      </m:den>
                    </m:f>
                  </m:oMath>
                </a14:m>
                <a:r>
                  <a:rPr lang="en-US" altLang="zh-CN" sz="4000" dirty="0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 </a:t>
                </a:r>
                <a:endParaRPr lang="zh-CN" altLang="en-US" sz="40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7" name="矩形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9695" y="3933035"/>
                <a:ext cx="1472391" cy="962828"/>
              </a:xfrm>
              <a:prstGeom prst="rect">
                <a:avLst/>
              </a:prstGeom>
              <a:blipFill rotWithShape="1">
                <a:blip r:embed="rId5"/>
                <a:stretch>
                  <a:fillRect l="-42" t="-50" r="-25975" b="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8" name="矩形 7"/>
              <p:cNvSpPr/>
              <p:nvPr/>
            </p:nvSpPr>
            <p:spPr>
              <a:xfrm>
                <a:off x="3203905" y="2708950"/>
                <a:ext cx="1998047" cy="96699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4000" dirty="0">
                    <a:solidFill>
                      <a:srgbClr val="FF0000"/>
                    </a:solidFill>
                    <a:ea typeface="楷体" panose="02010609060101010101" pitchFamily="49" charset="-122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4000" i="1" dirty="0" smtClean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4000" b="0" i="1" dirty="0" smtClean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  <m:t>2</m:t>
                        </m:r>
                      </m:num>
                      <m:den>
                        <m:r>
                          <a:rPr lang="en-US" altLang="zh-CN" sz="4000" b="0" i="1" dirty="0" smtClean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  <m:t>8</m:t>
                        </m:r>
                      </m:den>
                    </m:f>
                    <m:r>
                      <a:rPr lang="en-US" altLang="zh-CN" sz="4000" b="0" i="1" dirty="0" smtClean="0">
                        <a:solidFill>
                          <a:srgbClr val="FF0000"/>
                        </a:solidFill>
                        <a:latin typeface="Cambria Math" panose="02040503050406030204"/>
                        <a:ea typeface="楷体" panose="02010609060101010101" pitchFamily="49" charset="-122"/>
                      </a:rPr>
                      <m:t>+</m:t>
                    </m:r>
                    <m:f>
                      <m:fPr>
                        <m:ctrlPr>
                          <a:rPr lang="en-US" altLang="zh-CN" sz="4000" i="1" dirty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4000" b="0" i="1" dirty="0" smtClean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  <m:t>3</m:t>
                        </m:r>
                      </m:num>
                      <m:den>
                        <m:r>
                          <a:rPr lang="en-US" altLang="zh-CN" sz="4000" b="0" i="1" dirty="0" smtClean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4000" dirty="0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 </a:t>
                </a:r>
                <a:endParaRPr lang="zh-CN" altLang="en-US" sz="40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8" name="矩形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03905" y="2708950"/>
                <a:ext cx="1998047" cy="966996"/>
              </a:xfrm>
              <a:prstGeom prst="rect">
                <a:avLst/>
              </a:prstGeom>
              <a:blipFill rotWithShape="1">
                <a:blip r:embed="rId6"/>
                <a:stretch>
                  <a:fillRect l="-17" t="-4" r="-18972" b="5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9" name="矩形 8"/>
              <p:cNvSpPr/>
              <p:nvPr/>
            </p:nvSpPr>
            <p:spPr>
              <a:xfrm>
                <a:off x="3131900" y="4005040"/>
                <a:ext cx="1255985" cy="97578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zh-CN" altLang="en-US" sz="4000" i="1" dirty="0">
                        <a:solidFill>
                          <a:srgbClr val="FF0000"/>
                        </a:solidFill>
                        <a:latin typeface="Cambria Math" panose="02040503050406030204"/>
                        <a:ea typeface="楷体" panose="02010609060101010101" pitchFamily="49" charset="-122"/>
                      </a:rPr>
                      <m:t>＝</m:t>
                    </m:r>
                    <m:f>
                      <m:fPr>
                        <m:ctrlPr>
                          <a:rPr lang="en-US" altLang="zh-CN" sz="4000" i="1" dirty="0" smtClean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4000" b="0" i="1" dirty="0" smtClean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  <m:t>5</m:t>
                        </m:r>
                      </m:num>
                      <m:den>
                        <m:r>
                          <a:rPr lang="en-US" altLang="zh-CN" sz="4000" b="0" i="1" dirty="0" smtClean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4000" dirty="0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 </a:t>
                </a:r>
                <a:endParaRPr lang="zh-CN" altLang="en-US" sz="40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9" name="矩形 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31900" y="4005040"/>
                <a:ext cx="1255985" cy="975780"/>
              </a:xfrm>
              <a:prstGeom prst="rect">
                <a:avLst/>
              </a:prstGeom>
              <a:blipFill rotWithShape="1">
                <a:blip r:embed="rId7"/>
                <a:stretch>
                  <a:fillRect l="-6" t="-10" r="-31495" b="5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" name="矩形 9"/>
              <p:cNvSpPr/>
              <p:nvPr/>
            </p:nvSpPr>
            <p:spPr>
              <a:xfrm>
                <a:off x="6156110" y="2636945"/>
                <a:ext cx="2430858" cy="96699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4000" dirty="0">
                    <a:solidFill>
                      <a:srgbClr val="FF0000"/>
                    </a:solidFill>
                    <a:ea typeface="楷体" panose="02010609060101010101" pitchFamily="49" charset="-122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4000" i="1" dirty="0" smtClean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4000" b="0" i="1" dirty="0" smtClean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  <m:t>21</m:t>
                        </m:r>
                      </m:num>
                      <m:den>
                        <m:r>
                          <a:rPr lang="en-US" altLang="zh-CN" sz="4000" b="0" i="1" dirty="0" smtClean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  <m:t>28</m:t>
                        </m:r>
                      </m:den>
                    </m:f>
                    <m:r>
                      <a:rPr lang="en-US" altLang="zh-CN" sz="4000" b="0" i="1" dirty="0" smtClean="0">
                        <a:solidFill>
                          <a:srgbClr val="FF0000"/>
                        </a:solidFill>
                        <a:latin typeface="Cambria Math" panose="02040503050406030204"/>
                        <a:ea typeface="楷体" panose="02010609060101010101" pitchFamily="49" charset="-122"/>
                      </a:rPr>
                      <m:t>+</m:t>
                    </m:r>
                    <m:f>
                      <m:fPr>
                        <m:ctrlPr>
                          <a:rPr lang="en-US" altLang="zh-CN" sz="4000" i="1" dirty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4000" b="0" i="1" dirty="0" smtClean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  <m:t>9</m:t>
                        </m:r>
                      </m:num>
                      <m:den>
                        <m:r>
                          <a:rPr lang="en-US" altLang="zh-CN" sz="4000" b="0" i="1" dirty="0" smtClean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  <m:t>28</m:t>
                        </m:r>
                      </m:den>
                    </m:f>
                  </m:oMath>
                </a14:m>
                <a:r>
                  <a:rPr lang="en-US" altLang="zh-CN" sz="4000" dirty="0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 </a:t>
                </a:r>
                <a:endParaRPr lang="zh-CN" altLang="en-US" sz="40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10" name="矩形 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56110" y="2636945"/>
                <a:ext cx="2430858" cy="966996"/>
              </a:xfrm>
              <a:prstGeom prst="rect">
                <a:avLst/>
              </a:prstGeom>
              <a:blipFill rotWithShape="1">
                <a:blip r:embed="rId8"/>
                <a:stretch>
                  <a:fillRect l="-17" t="-44" r="-14556" b="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1" name="矩形 10"/>
              <p:cNvSpPr/>
              <p:nvPr/>
            </p:nvSpPr>
            <p:spPr>
              <a:xfrm>
                <a:off x="6156110" y="3900745"/>
                <a:ext cx="1472391" cy="96699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zh-CN" altLang="en-US" sz="4000" i="1" dirty="0">
                        <a:solidFill>
                          <a:srgbClr val="FF0000"/>
                        </a:solidFill>
                        <a:latin typeface="Cambria Math" panose="02040503050406030204"/>
                        <a:ea typeface="楷体" panose="02010609060101010101" pitchFamily="49" charset="-122"/>
                      </a:rPr>
                      <m:t>＝</m:t>
                    </m:r>
                    <m:f>
                      <m:fPr>
                        <m:ctrlPr>
                          <a:rPr lang="en-US" altLang="zh-CN" sz="4000" i="1" dirty="0" smtClean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4000" b="0" i="1" dirty="0" smtClean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  <m:t>30</m:t>
                        </m:r>
                      </m:num>
                      <m:den>
                        <m:r>
                          <a:rPr lang="en-US" altLang="zh-CN" sz="4000" b="0" i="1" dirty="0" smtClean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  <m:t>28</m:t>
                        </m:r>
                      </m:den>
                    </m:f>
                  </m:oMath>
                </a14:m>
                <a:r>
                  <a:rPr lang="en-US" altLang="zh-CN" sz="4000" dirty="0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 </a:t>
                </a:r>
                <a:endParaRPr lang="zh-CN" altLang="en-US" sz="40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11" name="矩形 1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56110" y="3900745"/>
                <a:ext cx="1472391" cy="966996"/>
              </a:xfrm>
              <a:prstGeom prst="rect">
                <a:avLst/>
              </a:prstGeom>
              <a:blipFill rotWithShape="1">
                <a:blip r:embed="rId9"/>
                <a:stretch>
                  <a:fillRect l="-29" t="-59" r="-25989" b="4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2" name="直接连接符 11"/>
          <p:cNvCxnSpPr/>
          <p:nvPr/>
        </p:nvCxnSpPr>
        <p:spPr>
          <a:xfrm>
            <a:off x="6732150" y="4005040"/>
            <a:ext cx="576040" cy="216015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6732150" y="4581080"/>
            <a:ext cx="576040" cy="216015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>
        <mc:Choice xmlns:a14="http://schemas.microsoft.com/office/drawing/2010/main" Requires="a14">
          <p:sp>
            <p:nvSpPr>
              <p:cNvPr id="17" name="矩形 16"/>
              <p:cNvSpPr/>
              <p:nvPr/>
            </p:nvSpPr>
            <p:spPr>
              <a:xfrm>
                <a:off x="7092175" y="3645015"/>
                <a:ext cx="761747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FF0000"/>
                        </a:solidFill>
                        <a:latin typeface="Cambria Math" panose="02040503050406030204"/>
                        <a:ea typeface="楷体" panose="02010609060101010101" pitchFamily="49" charset="-122"/>
                      </a:rPr>
                      <m:t>15</m:t>
                    </m:r>
                  </m:oMath>
                </a14:m>
                <a:r>
                  <a:rPr lang="en-US" altLang="zh-CN" sz="2800" dirty="0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 </a:t>
                </a:r>
                <a:endParaRPr lang="zh-CN" altLang="en-US" sz="28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17" name="矩形 1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92175" y="3645015"/>
                <a:ext cx="761747" cy="523220"/>
              </a:xfrm>
              <a:prstGeom prst="rect">
                <a:avLst/>
              </a:prstGeom>
              <a:blipFill rotWithShape="1">
                <a:blip r:embed="rId10"/>
                <a:stretch>
                  <a:fillRect l="-65" t="-22" r="-33646" b="1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8" name="矩形 17"/>
              <p:cNvSpPr/>
              <p:nvPr/>
            </p:nvSpPr>
            <p:spPr>
              <a:xfrm>
                <a:off x="7308190" y="4653085"/>
                <a:ext cx="761747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FF0000"/>
                        </a:solidFill>
                        <a:latin typeface="Cambria Math" panose="02040503050406030204"/>
                        <a:ea typeface="楷体" panose="02010609060101010101" pitchFamily="49" charset="-122"/>
                      </a:rPr>
                      <m:t>14</m:t>
                    </m:r>
                  </m:oMath>
                </a14:m>
                <a:r>
                  <a:rPr lang="en-US" altLang="zh-CN" sz="2800" dirty="0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 </a:t>
                </a:r>
                <a:endParaRPr lang="zh-CN" altLang="en-US" sz="28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18" name="矩形 1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308190" y="4653085"/>
                <a:ext cx="761747" cy="523220"/>
              </a:xfrm>
              <a:prstGeom prst="rect">
                <a:avLst/>
              </a:prstGeom>
              <a:blipFill rotWithShape="1">
                <a:blip r:embed="rId11"/>
                <a:stretch>
                  <a:fillRect l="-80" t="-84" r="-33631" b="8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9" name="矩形 18"/>
              <p:cNvSpPr/>
              <p:nvPr/>
            </p:nvSpPr>
            <p:spPr>
              <a:xfrm>
                <a:off x="6156110" y="4980820"/>
                <a:ext cx="1472391" cy="97161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zh-CN" altLang="en-US" sz="4000" i="1" dirty="0">
                        <a:solidFill>
                          <a:srgbClr val="FF0000"/>
                        </a:solidFill>
                        <a:latin typeface="Cambria Math" panose="02040503050406030204"/>
                        <a:ea typeface="楷体" panose="02010609060101010101" pitchFamily="49" charset="-122"/>
                      </a:rPr>
                      <m:t>＝</m:t>
                    </m:r>
                    <m:f>
                      <m:fPr>
                        <m:ctrlPr>
                          <a:rPr lang="en-US" altLang="zh-CN" sz="4000" i="1" dirty="0" smtClean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4000" b="0" i="1" dirty="0" smtClean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  <m:t>15</m:t>
                        </m:r>
                      </m:num>
                      <m:den>
                        <m:r>
                          <a:rPr lang="en-US" altLang="zh-CN" sz="4000" b="0" i="1" dirty="0" smtClean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  <m:t>14</m:t>
                        </m:r>
                      </m:den>
                    </m:f>
                  </m:oMath>
                </a14:m>
                <a:r>
                  <a:rPr lang="en-US" altLang="zh-CN" sz="4000" dirty="0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 </a:t>
                </a:r>
                <a:endParaRPr lang="zh-CN" altLang="en-US" sz="40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19" name="矩形 1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56110" y="4980820"/>
                <a:ext cx="1472391" cy="971613"/>
              </a:xfrm>
              <a:prstGeom prst="rect">
                <a:avLst/>
              </a:prstGeom>
              <a:blipFill rotWithShape="1">
                <a:blip r:embed="rId12"/>
                <a:stretch>
                  <a:fillRect l="-29" t="-53" r="-25989" b="5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  <p:bldP spid="17" grpId="0"/>
      <p:bldP spid="18" grpId="0"/>
      <p:bldP spid="19" grpId="0"/>
    </p:bldLst>
  </p:timing>
</p:sld>
</file>

<file path=ppt/tags/tag1.xml><?xml version="1.0" encoding="utf-8"?>
<p:tagLst xmlns:p="http://schemas.openxmlformats.org/presentationml/2006/main">
  <p:tag name="KSO_WPP_MARK_KEY" val="caa13a24-64ef-468e-81e7-b37efd85838f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第一PPT模板网-WWW.1PPT.COM 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5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1985</Words>
  <Application>WPS 演示</Application>
  <PresentationFormat>全屏显示(4:3)</PresentationFormat>
  <Paragraphs>289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22</vt:i4>
      </vt:variant>
    </vt:vector>
  </HeadingPairs>
  <TitlesOfParts>
    <vt:vector size="36" baseType="lpstr">
      <vt:lpstr>Arial</vt:lpstr>
      <vt:lpstr>宋体</vt:lpstr>
      <vt:lpstr>Wingdings</vt:lpstr>
      <vt:lpstr>Calibri</vt:lpstr>
      <vt:lpstr>Calibri</vt:lpstr>
      <vt:lpstr>黑体</vt:lpstr>
      <vt:lpstr>微软雅黑</vt:lpstr>
      <vt:lpstr>楷体</vt:lpstr>
      <vt:lpstr>Cambria Math</vt:lpstr>
      <vt:lpstr>Arial Unicode MS</vt:lpstr>
      <vt:lpstr>Arial</vt:lpstr>
      <vt:lpstr>第一PPT模板网-WWW.1PPT.COM</vt:lpstr>
      <vt:lpstr>第一PPT模板网-WWW.1PPT.COM </vt:lpstr>
      <vt:lpstr>5_自定义设计方案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  <Manager>第一PPT模板网-WWW.1PPT.COM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169</cp:revision>
  <dcterms:created xsi:type="dcterms:W3CDTF">2009-04-21T00:44:00Z</dcterms:created>
  <dcterms:modified xsi:type="dcterms:W3CDTF">2023-02-10T05:23:39Z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18D2A2CAA2874B378E98D95CAEC6ADCD</vt:lpwstr>
  </property>
</Properties>
</file>