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handoutMasterIdLst>
    <p:handoutMasterId r:id="rId21"/>
  </p:handoutMasterIdLst>
  <p:sldIdLst>
    <p:sldId id="571" r:id="rId3"/>
    <p:sldId id="264" r:id="rId4"/>
    <p:sldId id="263" r:id="rId5"/>
    <p:sldId id="359" r:id="rId6"/>
    <p:sldId id="403" r:id="rId7"/>
    <p:sldId id="814" r:id="rId9"/>
    <p:sldId id="767" r:id="rId10"/>
    <p:sldId id="800" r:id="rId11"/>
    <p:sldId id="435" r:id="rId12"/>
    <p:sldId id="823" r:id="rId13"/>
    <p:sldId id="293" r:id="rId14"/>
    <p:sldId id="824" r:id="rId15"/>
    <p:sldId id="825" r:id="rId16"/>
    <p:sldId id="827" r:id="rId17"/>
    <p:sldId id="828" r:id="rId18"/>
    <p:sldId id="515" r:id="rId19"/>
    <p:sldId id="521" r:id="rId20"/>
  </p:sldIdLst>
  <p:sldSz cx="9144000" cy="5143500" type="screen16x9"/>
  <p:notesSz cx="6858000" cy="9144000"/>
  <p:embeddedFontLst>
    <p:embeddedFont>
      <p:font typeface="OPPOSans R" panose="00020600040101010101" pitchFamily="18" charset="-122"/>
      <p:regular r:id="rId25"/>
    </p:embeddedFont>
    <p:embeddedFont>
      <p:font typeface="FandolFang R" panose="02010600030101010101" pitchFamily="50" charset="-122"/>
      <p:regular r:id="rId26"/>
    </p:embeddedFont>
    <p:embeddedFont>
      <p:font typeface="OPPOSans H" panose="00020600040101010101" pitchFamily="18" charset="-122"/>
      <p:regular r:id="rId27"/>
    </p:embeddedFont>
    <p:embeddedFont>
      <p:font typeface="黑体" panose="02010609060101010101" charset="-122"/>
      <p:regular r:id="rId28"/>
    </p:embeddedFont>
    <p:embeddedFont>
      <p:font typeface="OPPOSans B" panose="00020600040101010101" pitchFamily="18" charset="-122"/>
      <p:regular r:id="rId29"/>
    </p:embeddedFont>
    <p:embeddedFont>
      <p:font typeface="等线" panose="02010600030101010101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86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89" autoAdjust="0"/>
    <p:restoredTop sz="94660"/>
  </p:normalViewPr>
  <p:slideViewPr>
    <p:cSldViewPr snapToGrid="0">
      <p:cViewPr varScale="1">
        <p:scale>
          <a:sx n="98" d="100"/>
          <a:sy n="98" d="100"/>
        </p:scale>
        <p:origin x="-102" y="-8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font" Target="fonts/font10.fntdata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31.wmf"/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7CB25EB0-04BF-4415-A115-13BCFA34274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70BD59A5-E156-4BAD-AA5D-674FF9999907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A4EE83BC-AAD5-4CC6-98DB-6EDA00F1EC7C}" type="slidenum">
              <a:rPr lang="en-US" altLang="zh-CN" sz="1200">
                <a:latin typeface="FandolFang R" panose="02010600030101010101" pitchFamily="50" charset="-122"/>
                <a:ea typeface="FandolFang R" panose="02010600030101010101" pitchFamily="50" charset="-122"/>
              </a:rPr>
            </a:fld>
            <a:endParaRPr lang="en-US" altLang="zh-CN" sz="1200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79413" y="684213"/>
            <a:ext cx="6096000" cy="3429000"/>
          </a:xfrm>
          <a:ln>
            <a:miter lim="800000"/>
          </a:ln>
        </p:spPr>
      </p:sp>
      <p:sp>
        <p:nvSpPr>
          <p:cNvPr id="1024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91756B24-D296-40ED-9D7D-923B5F721D93}" type="slidenum">
              <a:rPr lang="en-US" altLang="zh-CN" sz="1200">
                <a:latin typeface="FandolFang R" panose="02010600030101010101" pitchFamily="50" charset="-122"/>
                <a:ea typeface="FandolFang R" panose="02010600030101010101" pitchFamily="50" charset="-122"/>
              </a:rPr>
            </a:fld>
            <a:endParaRPr lang="en-US" altLang="zh-CN" sz="1200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79413" y="684213"/>
            <a:ext cx="6096000" cy="3429000"/>
          </a:xfrm>
          <a:ln>
            <a:miter lim="800000"/>
          </a:ln>
        </p:spPr>
      </p:sp>
      <p:sp>
        <p:nvSpPr>
          <p:cNvPr id="1229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 userDrawn="1"/>
        </p:nvSpPr>
        <p:spPr>
          <a:xfrm>
            <a:off x="263105" y="412954"/>
            <a:ext cx="2214195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400" noProof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黑体" panose="02010609060101010101" charset="-122"/>
                <a:sym typeface="OPPOSans H" panose="00020600040101010101" pitchFamily="18" charset="-122"/>
              </a:rPr>
              <a:t>学习目标</a:t>
            </a:r>
            <a:endParaRPr lang="zh-CN" altLang="en-US" sz="2400" noProof="1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黑体" panose="02010609060101010101" charset="-122"/>
              <a:sym typeface="OPPOSans H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巩固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 userDrawn="1"/>
        </p:nvSpPr>
        <p:spPr>
          <a:xfrm>
            <a:off x="247865" y="412954"/>
            <a:ext cx="2214195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400" noProof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黑体" panose="02010609060101010101" charset="-122"/>
                <a:sym typeface="OPPOSans H" panose="00020600040101010101" pitchFamily="18" charset="-122"/>
              </a:rPr>
              <a:t>巩固练习</a:t>
            </a:r>
            <a:endParaRPr lang="zh-CN" altLang="en-US" sz="2400" noProof="1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黑体" panose="02010609060101010101" charset="-122"/>
              <a:sym typeface="OPPOSans H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 userDrawn="1"/>
        </p:nvSpPr>
        <p:spPr>
          <a:xfrm>
            <a:off x="247865" y="412954"/>
            <a:ext cx="2214195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400" noProof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黑体" panose="02010609060101010101" charset="-122"/>
                <a:sym typeface="OPPOSans H" panose="00020600040101010101" pitchFamily="18" charset="-122"/>
              </a:rPr>
              <a:t>课堂小结</a:t>
            </a:r>
            <a:endParaRPr lang="zh-CN" altLang="en-US" sz="2400" noProof="1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黑体" panose="02010609060101010101" charset="-122"/>
              <a:sym typeface="OPPOSans H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 userDrawn="1"/>
        </p:nvSpPr>
        <p:spPr>
          <a:xfrm>
            <a:off x="247865" y="412954"/>
            <a:ext cx="2214195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400" noProof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黑体" panose="02010609060101010101" charset="-122"/>
                <a:sym typeface="OPPOSans H" panose="00020600040101010101" pitchFamily="18" charset="-122"/>
              </a:rPr>
              <a:t>课后作业</a:t>
            </a:r>
            <a:endParaRPr lang="zh-CN" altLang="en-US" sz="2400" noProof="1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黑体" panose="02010609060101010101" charset="-122"/>
              <a:sym typeface="OPPOSans H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lIns="68580" tIns="34290" rIns="68580" bIns="34290"/>
          <a:lstStyle>
            <a:lvl1pPr>
              <a:defRPr>
                <a:latin typeface="FandolFang R" panose="02010600030101010101" pitchFamily="50" charset="-122"/>
                <a:ea typeface="FandolFang R" panose="02010600030101010101" pitchFamily="50" charset="-122"/>
              </a:defRPr>
            </a:lvl1pPr>
          </a:lstStyle>
          <a:p>
            <a:fld id="{220D2CFA-7D6F-4B2B-A36B-1C0C89189102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lIns="68580" tIns="34290" rIns="68580" bIns="34290"/>
          <a:lstStyle>
            <a:lvl1pPr>
              <a:defRPr>
                <a:latin typeface="FandolFang R" panose="02010600030101010101" pitchFamily="50" charset="-122"/>
                <a:ea typeface="FandolFang R" panose="02010600030101010101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 lIns="68580" tIns="34290" rIns="68580" bIns="34290"/>
          <a:lstStyle>
            <a:lvl1pPr>
              <a:defRPr>
                <a:latin typeface="FandolFang R" panose="02010600030101010101" pitchFamily="50" charset="-122"/>
                <a:ea typeface="FandolFang R" panose="02010600030101010101" pitchFamily="50" charset="-122"/>
              </a:defRPr>
            </a:lvl1pPr>
          </a:lstStyle>
          <a:p>
            <a:fld id="{9B3E1F8D-9649-499A-8F45-74C327DC50E3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复习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 userDrawn="1"/>
        </p:nvSpPr>
        <p:spPr>
          <a:xfrm>
            <a:off x="633474" y="412954"/>
            <a:ext cx="1442976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400" noProof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黑体" panose="02010609060101010101" charset="-122"/>
                <a:sym typeface="OPPOSans H" panose="00020600040101010101" pitchFamily="18" charset="-122"/>
              </a:rPr>
              <a:t>复习导入</a:t>
            </a:r>
            <a:endParaRPr lang="zh-CN" altLang="en-US" sz="2400" noProof="1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黑体" panose="02010609060101010101" charset="-122"/>
              <a:sym typeface="OPPOSans H" panose="00020600040101010101" pitchFamily="18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 userDrawn="1"/>
        </p:nvSpPr>
        <p:spPr>
          <a:xfrm>
            <a:off x="247865" y="412954"/>
            <a:ext cx="2214195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400" noProof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黑体" panose="02010609060101010101" charset="-122"/>
                <a:sym typeface="OPPOSans H" panose="00020600040101010101" pitchFamily="18" charset="-122"/>
              </a:rPr>
              <a:t>探索新知</a:t>
            </a:r>
            <a:endParaRPr lang="zh-CN" altLang="en-US" sz="2400" noProof="1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黑体" panose="02010609060101010101" charset="-122"/>
              <a:sym typeface="OPPOSans H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提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 userDrawn="1"/>
        </p:nvSpPr>
        <p:spPr>
          <a:xfrm>
            <a:off x="247865" y="412954"/>
            <a:ext cx="2214195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400" noProof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黑体" panose="02010609060101010101" charset="-122"/>
                <a:sym typeface="OPPOSans H" panose="00020600040101010101" pitchFamily="18" charset="-122"/>
              </a:rPr>
              <a:t>知识提炼</a:t>
            </a:r>
            <a:endParaRPr lang="zh-CN" altLang="en-US" sz="2400" noProof="1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黑体" panose="02010609060101010101" charset="-122"/>
              <a:sym typeface="OPPOSans H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理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 userDrawn="1"/>
        </p:nvSpPr>
        <p:spPr>
          <a:xfrm>
            <a:off x="247865" y="412954"/>
            <a:ext cx="2214195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400" noProof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黑体" panose="02010609060101010101" charset="-122"/>
                <a:sym typeface="OPPOSans H" panose="00020600040101010101" pitchFamily="18" charset="-122"/>
              </a:rPr>
              <a:t>阅读理解</a:t>
            </a:r>
            <a:endParaRPr lang="zh-CN" altLang="en-US" sz="2400" noProof="1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黑体" panose="02010609060101010101" charset="-122"/>
              <a:sym typeface="OPPOSans H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析解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 userDrawn="1"/>
        </p:nvSpPr>
        <p:spPr>
          <a:xfrm>
            <a:off x="247865" y="412954"/>
            <a:ext cx="2214195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400" noProof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黑体" panose="02010609060101010101" charset="-122"/>
                <a:sym typeface="OPPOSans H" panose="00020600040101010101" pitchFamily="18" charset="-122"/>
              </a:rPr>
              <a:t>分析解答</a:t>
            </a:r>
            <a:endParaRPr lang="zh-CN" altLang="en-US" sz="2400" noProof="1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黑体" panose="02010609060101010101" charset="-122"/>
              <a:sym typeface="OPPOSans H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回顾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 userDrawn="1"/>
        </p:nvSpPr>
        <p:spPr>
          <a:xfrm>
            <a:off x="247865" y="412954"/>
            <a:ext cx="2214195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400" noProof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黑体" panose="02010609060101010101" charset="-122"/>
                <a:sym typeface="OPPOSans H" panose="00020600040101010101" pitchFamily="18" charset="-122"/>
              </a:rPr>
              <a:t>回顾反思</a:t>
            </a:r>
            <a:endParaRPr lang="zh-CN" altLang="en-US" sz="2400" noProof="1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黑体" panose="02010609060101010101" charset="-122"/>
              <a:sym typeface="OPPOSans H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试牛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 userDrawn="1"/>
        </p:nvSpPr>
        <p:spPr>
          <a:xfrm>
            <a:off x="247865" y="412954"/>
            <a:ext cx="2214195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400" noProof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黑体" panose="02010609060101010101" charset="-122"/>
                <a:sym typeface="OPPOSans H" panose="00020600040101010101" pitchFamily="18" charset="-122"/>
              </a:rPr>
              <a:t>小试牛刀</a:t>
            </a:r>
            <a:endParaRPr lang="zh-CN" altLang="en-US" sz="2400" noProof="1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黑体" panose="02010609060101010101" charset="-122"/>
              <a:sym typeface="OPPOSans H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易错提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 userDrawn="1"/>
        </p:nvSpPr>
        <p:spPr>
          <a:xfrm>
            <a:off x="247865" y="412954"/>
            <a:ext cx="2214195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400" noProof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黑体" panose="02010609060101010101" charset="-122"/>
                <a:sym typeface="OPPOSans H" panose="00020600040101010101" pitchFamily="18" charset="-122"/>
              </a:rPr>
              <a:t>易错提醒</a:t>
            </a:r>
            <a:endParaRPr lang="zh-CN" altLang="en-US" sz="2400" noProof="1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黑体" panose="02010609060101010101" charset="-122"/>
              <a:sym typeface="OPPOSans H" panose="00020600040101010101" pitchFamily="18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87609" y="204987"/>
            <a:ext cx="2989308" cy="706916"/>
            <a:chOff x="-116812" y="273316"/>
            <a:chExt cx="3985744" cy="942554"/>
          </a:xfrm>
        </p:grpSpPr>
        <p:sp>
          <p:nvSpPr>
            <p:cNvPr id="8" name="矩形: 圆顶角 7"/>
            <p:cNvSpPr/>
            <p:nvPr/>
          </p:nvSpPr>
          <p:spPr>
            <a:xfrm rot="5400000" flipH="1">
              <a:off x="1913125" y="-869784"/>
              <a:ext cx="530362" cy="3381252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39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9" name="组合 8"/>
            <p:cNvGrpSpPr/>
            <p:nvPr userDrawn="1"/>
          </p:nvGrpSpPr>
          <p:grpSpPr>
            <a:xfrm flipH="1">
              <a:off x="-116812" y="273316"/>
              <a:ext cx="935236" cy="942554"/>
              <a:chOff x="7458193" y="-3113387"/>
              <a:chExt cx="8971540" cy="9041742"/>
            </a:xfrm>
          </p:grpSpPr>
          <p:sp>
            <p:nvSpPr>
              <p:cNvPr id="10" name="不完整圆 9"/>
              <p:cNvSpPr/>
              <p:nvPr/>
            </p:nvSpPr>
            <p:spPr>
              <a:xfrm>
                <a:off x="7458193" y="-3113387"/>
                <a:ext cx="8971540" cy="9041742"/>
              </a:xfrm>
              <a:prstGeom prst="pie">
                <a:avLst>
                  <a:gd name="adj1" fmla="val 7703852"/>
                  <a:gd name="adj2" fmla="val 12854466"/>
                </a:avLst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FandolFang R" panose="02010600030101010101" pitchFamily="50" charset="-122"/>
                  <a:ea typeface="FandolFang R" panose="02010600030101010101" pitchFamily="50" charset="-122"/>
                </a:endParaRPr>
              </a:p>
            </p:txBody>
          </p:sp>
          <p:sp>
            <p:nvSpPr>
              <p:cNvPr id="11" name="不完整圆 10"/>
              <p:cNvSpPr/>
              <p:nvPr/>
            </p:nvSpPr>
            <p:spPr>
              <a:xfrm>
                <a:off x="8191875" y="-2344604"/>
                <a:ext cx="7504176" cy="7504176"/>
              </a:xfrm>
              <a:prstGeom prst="pie">
                <a:avLst>
                  <a:gd name="adj1" fmla="val 5137998"/>
                  <a:gd name="adj2" fmla="val 16252847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FandolFang R" panose="02010600030101010101" pitchFamily="50" charset="-122"/>
                  <a:ea typeface="FandolFang R" panose="02010600030101010101" pitchFamily="50" charset="-122"/>
                </a:endParaRPr>
              </a:p>
            </p:txBody>
          </p:sp>
          <p:sp>
            <p:nvSpPr>
              <p:cNvPr id="12" name="不完整圆 11"/>
              <p:cNvSpPr/>
              <p:nvPr/>
            </p:nvSpPr>
            <p:spPr>
              <a:xfrm>
                <a:off x="8596566" y="-1939913"/>
                <a:ext cx="6694794" cy="6694794"/>
              </a:xfrm>
              <a:prstGeom prst="pie">
                <a:avLst>
                  <a:gd name="adj1" fmla="val 0"/>
                  <a:gd name="adj2" fmla="val 1094315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FandolFang R" panose="02010600030101010101" pitchFamily="50" charset="-122"/>
                  <a:ea typeface="FandolFang R" panose="02010600030101010101" pitchFamily="50" charset="-122"/>
                </a:endParaRPr>
              </a:p>
            </p:txBody>
          </p:sp>
          <p:sp>
            <p:nvSpPr>
              <p:cNvPr id="13" name="不完整圆 12"/>
              <p:cNvSpPr/>
              <p:nvPr userDrawn="1"/>
            </p:nvSpPr>
            <p:spPr>
              <a:xfrm>
                <a:off x="10083495" y="-921689"/>
                <a:ext cx="4187961" cy="4187962"/>
              </a:xfrm>
              <a:prstGeom prst="pie">
                <a:avLst>
                  <a:gd name="adj1" fmla="val 16228486"/>
                  <a:gd name="adj2" fmla="val 58011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FandolFang R" panose="02010600030101010101" pitchFamily="50" charset="-122"/>
                  <a:ea typeface="FandolFang R" panose="02010600030101010101" pitchFamily="50" charset="-122"/>
                </a:endParaRPr>
              </a:p>
            </p:txBody>
          </p:sp>
        </p:grpSp>
      </p:grpSp>
      <p:sp>
        <p:nvSpPr>
          <p:cNvPr id="15" name="矩形: 圆角 14"/>
          <p:cNvSpPr/>
          <p:nvPr userDrawn="1"/>
        </p:nvSpPr>
        <p:spPr>
          <a:xfrm>
            <a:off x="-87609" y="4587385"/>
            <a:ext cx="9231609" cy="17977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85000"/>
                  <a:alpha val="31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wmf"/><Relationship Id="rId8" Type="http://schemas.openxmlformats.org/officeDocument/2006/relationships/oleObject" Target="../embeddings/oleObject8.bin"/><Relationship Id="rId7" Type="http://schemas.openxmlformats.org/officeDocument/2006/relationships/image" Target="../media/image20.wmf"/><Relationship Id="rId6" Type="http://schemas.openxmlformats.org/officeDocument/2006/relationships/oleObject" Target="../embeddings/oleObject7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8.wmf"/><Relationship Id="rId2" Type="http://schemas.openxmlformats.org/officeDocument/2006/relationships/oleObject" Target="../embeddings/oleObject5.bin"/><Relationship Id="rId15" Type="http://schemas.openxmlformats.org/officeDocument/2006/relationships/vmlDrawing" Target="../drawings/vmlDrawing4.vml"/><Relationship Id="rId14" Type="http://schemas.openxmlformats.org/officeDocument/2006/relationships/slideLayout" Target="../slideLayouts/slideLayout10.xml"/><Relationship Id="rId13" Type="http://schemas.openxmlformats.org/officeDocument/2006/relationships/image" Target="../media/image23.wmf"/><Relationship Id="rId12" Type="http://schemas.openxmlformats.org/officeDocument/2006/relationships/oleObject" Target="../embeddings/oleObject10.bin"/><Relationship Id="rId11" Type="http://schemas.openxmlformats.org/officeDocument/2006/relationships/image" Target="../media/image22.wmf"/><Relationship Id="rId10" Type="http://schemas.openxmlformats.org/officeDocument/2006/relationships/oleObject" Target="../embeddings/oleObject9.bin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wmf"/><Relationship Id="rId8" Type="http://schemas.openxmlformats.org/officeDocument/2006/relationships/oleObject" Target="../embeddings/oleObject13.bin"/><Relationship Id="rId7" Type="http://schemas.openxmlformats.org/officeDocument/2006/relationships/image" Target="../media/image28.wmf"/><Relationship Id="rId6" Type="http://schemas.openxmlformats.org/officeDocument/2006/relationships/oleObject" Target="../embeddings/oleObject12.bin"/><Relationship Id="rId5" Type="http://schemas.openxmlformats.org/officeDocument/2006/relationships/image" Target="../media/image27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5" Type="http://schemas.openxmlformats.org/officeDocument/2006/relationships/vmlDrawing" Target="../drawings/vmlDrawing5.vml"/><Relationship Id="rId14" Type="http://schemas.openxmlformats.org/officeDocument/2006/relationships/slideLayout" Target="../slideLayouts/slideLayout10.xml"/><Relationship Id="rId13" Type="http://schemas.openxmlformats.org/officeDocument/2006/relationships/image" Target="../media/image31.wmf"/><Relationship Id="rId12" Type="http://schemas.openxmlformats.org/officeDocument/2006/relationships/oleObject" Target="../embeddings/oleObject15.bin"/><Relationship Id="rId11" Type="http://schemas.openxmlformats.org/officeDocument/2006/relationships/image" Target="../media/image30.wmf"/><Relationship Id="rId10" Type="http://schemas.openxmlformats.org/officeDocument/2006/relationships/oleObject" Target="../embeddings/oleObject14.bin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593645" y="-2335041"/>
            <a:ext cx="6728655" cy="6781307"/>
            <a:chOff x="7458193" y="-3113387"/>
            <a:chExt cx="8971540" cy="9041742"/>
          </a:xfrm>
        </p:grpSpPr>
        <p:sp>
          <p:nvSpPr>
            <p:cNvPr id="9" name="不完整圆 8"/>
            <p:cNvSpPr/>
            <p:nvPr/>
          </p:nvSpPr>
          <p:spPr>
            <a:xfrm>
              <a:off x="7458193" y="-3113387"/>
              <a:ext cx="8971540" cy="9041742"/>
            </a:xfrm>
            <a:prstGeom prst="pie">
              <a:avLst>
                <a:gd name="adj1" fmla="val 7703852"/>
                <a:gd name="adj2" fmla="val 12854466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FandolFang R" panose="02010600030101010101" pitchFamily="50" charset="-122"/>
                <a:ea typeface="FandolFang R" panose="02010600030101010101" pitchFamily="50" charset="-122"/>
              </a:endParaRPr>
            </a:p>
          </p:txBody>
        </p:sp>
        <p:sp>
          <p:nvSpPr>
            <p:cNvPr id="8" name="不完整圆 7"/>
            <p:cNvSpPr/>
            <p:nvPr/>
          </p:nvSpPr>
          <p:spPr>
            <a:xfrm>
              <a:off x="8191875" y="-2344604"/>
              <a:ext cx="7504176" cy="7504176"/>
            </a:xfrm>
            <a:prstGeom prst="pie">
              <a:avLst>
                <a:gd name="adj1" fmla="val 5137998"/>
                <a:gd name="adj2" fmla="val 16252847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FandolFang R" panose="02010600030101010101" pitchFamily="50" charset="-122"/>
                <a:ea typeface="FandolFang R" panose="02010600030101010101" pitchFamily="50" charset="-122"/>
              </a:endParaRPr>
            </a:p>
          </p:txBody>
        </p:sp>
        <p:sp>
          <p:nvSpPr>
            <p:cNvPr id="7" name="不完整圆 6"/>
            <p:cNvSpPr/>
            <p:nvPr/>
          </p:nvSpPr>
          <p:spPr>
            <a:xfrm>
              <a:off x="8596566" y="-1939913"/>
              <a:ext cx="6694794" cy="6694794"/>
            </a:xfrm>
            <a:prstGeom prst="pie">
              <a:avLst>
                <a:gd name="adj1" fmla="val 0"/>
                <a:gd name="adj2" fmla="val 1094315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FandolFang R" panose="02010600030101010101" pitchFamily="50" charset="-122"/>
                <a:ea typeface="FandolFang R" panose="02010600030101010101" pitchFamily="50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098281" y="-1438198"/>
              <a:ext cx="5691364" cy="5691364"/>
            </a:xfrm>
            <a:prstGeom prst="ellipse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705996" y="1973515"/>
            <a:ext cx="6235738" cy="5309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auto">
              <a:defRPr/>
            </a:pPr>
            <a:r>
              <a:rPr lang="en-US" altLang="zh-CN" sz="3000" noProof="1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黑体" panose="02010609060101010101" charset="-122"/>
                <a:sym typeface="OPPOSans H" panose="00020600040101010101" pitchFamily="18" charset="-122"/>
              </a:rPr>
              <a:t>6.3 </a:t>
            </a:r>
            <a:r>
              <a:rPr lang="zh-CN" altLang="en-US" sz="3000" noProof="1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黑体" panose="02010609060101010101" charset="-122"/>
                <a:sym typeface="OPPOSans H" panose="00020600040101010101" pitchFamily="18" charset="-122"/>
              </a:rPr>
              <a:t>分数加减简便运算</a:t>
            </a:r>
            <a:endParaRPr lang="zh-CN" altLang="en-US" sz="3000" noProof="1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黑体" panose="02010609060101010101" charset="-122"/>
              <a:sym typeface="OPPOSans H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1931" y="1194660"/>
            <a:ext cx="3908584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auto">
              <a:defRPr/>
            </a:pPr>
            <a:r>
              <a:rPr lang="zh-CN" altLang="en-US" sz="2100" b="1" noProof="1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  <a:sym typeface="OPPOSans R" panose="00020600040101010101" pitchFamily="18" charset="-122"/>
              </a:rPr>
              <a:t>五年级下册数学（人教版）</a:t>
            </a:r>
            <a:endParaRPr lang="zh-CN" altLang="en-US" sz="2100" b="1" noProof="1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黑体" panose="02010609060101010101" charset="-122"/>
              <a:sym typeface="OPPOSans R" panose="00020600040101010101" pitchFamily="18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37900" y="3209622"/>
            <a:ext cx="4955745" cy="432792"/>
            <a:chOff x="4525670" y="4426857"/>
            <a:chExt cx="6607660" cy="577056"/>
          </a:xfrm>
        </p:grpSpPr>
        <p:sp>
          <p:nvSpPr>
            <p:cNvPr id="13" name="文本框 12"/>
            <p:cNvSpPr txBox="1"/>
            <p:nvPr/>
          </p:nvSpPr>
          <p:spPr>
            <a:xfrm>
              <a:off x="6209845" y="4426857"/>
              <a:ext cx="3239312" cy="577056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 fontAlgn="auto">
                <a:defRPr/>
              </a:pPr>
              <a:endParaRPr lang="zh-CN" altLang="en-US" noProof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  <a:sym typeface="OPPOSans R" panose="00020600040101010101" pitchFamily="18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9537476" y="4686532"/>
              <a:ext cx="1595854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4525670" y="4686532"/>
              <a:ext cx="1595854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直接连接符 15"/>
          <p:cNvCxnSpPr/>
          <p:nvPr/>
        </p:nvCxnSpPr>
        <p:spPr>
          <a:xfrm>
            <a:off x="-2606634" y="4779199"/>
            <a:ext cx="3070860" cy="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219200" y="2724150"/>
            <a:ext cx="4070927" cy="2539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dist" fontAlgn="auto">
              <a:defRPr/>
            </a:pPr>
            <a:r>
              <a:rPr lang="en-US" altLang="zh-CN" sz="1200" noProof="1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黑体" panose="02010609060101010101" charset="-122"/>
                <a:sym typeface="OPPOSans R" panose="00020600040101010101" pitchFamily="18" charset="-122"/>
              </a:rPr>
              <a:t>EASY SCORES AND SUBTRACT OPERATION</a:t>
            </a:r>
            <a:endParaRPr lang="zh-CN" altLang="en-US" sz="1200" noProof="1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黑体" panose="02010609060101010101" charset="-122"/>
              <a:sym typeface="OPPOSans R" panose="00020600040101010101" pitchFamily="18" charset="-122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-364233" y="3876253"/>
            <a:ext cx="6728655" cy="2249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2407244" y="4281314"/>
            <a:ext cx="6728655" cy="2249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85000"/>
                  <a:alpha val="31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2010600030101010101" pitchFamily="50" charset="-122"/>
              <a:ea typeface="FandolFang R" panose="02010600030101010101" pitchFamily="50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364233" y="-277746"/>
            <a:ext cx="1199765" cy="1199765"/>
            <a:chOff x="-913255" y="-746252"/>
            <a:chExt cx="2362708" cy="2362708"/>
          </a:xfrm>
        </p:grpSpPr>
        <p:sp>
          <p:nvSpPr>
            <p:cNvPr id="4" name="椭圆 3"/>
            <p:cNvSpPr/>
            <p:nvPr/>
          </p:nvSpPr>
          <p:spPr>
            <a:xfrm>
              <a:off x="-913255" y="-746252"/>
              <a:ext cx="2362708" cy="23627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FandolFang R" panose="02010600030101010101" pitchFamily="50" charset="-122"/>
                <a:ea typeface="FandolFang R" panose="02010600030101010101" pitchFamily="50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-479691" y="-312688"/>
              <a:ext cx="1495581" cy="149558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FandolFang R" panose="02010600030101010101" pitchFamily="50" charset="-122"/>
                <a:ea typeface="FandolFang R" panose="02010600030101010101" pitchFamily="50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H="1">
            <a:off x="0" y="1689707"/>
            <a:ext cx="3695178" cy="0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5351293" y="1390868"/>
            <a:ext cx="582649" cy="582649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5400" dirty="0">
                <a:latin typeface="OPPOSans H" panose="00020600040101010101" pitchFamily="18" charset="-122"/>
                <a:ea typeface="OPPOSans H" panose="00020600040101010101" pitchFamily="18" charset="-122"/>
                <a:sym typeface="OPPOSans H" panose="00020600040101010101" pitchFamily="18" charset="-122"/>
              </a:rPr>
              <a:t>+</a:t>
            </a:r>
            <a:endParaRPr lang="zh-CN" altLang="en-US" sz="5400" dirty="0">
              <a:latin typeface="OPPOSans H" panose="00020600040101010101" pitchFamily="18" charset="-122"/>
              <a:ea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754492" y="2348833"/>
            <a:ext cx="582649" cy="5826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sym typeface="OPPOSans H" panose="00020600040101010101" pitchFamily="18" charset="-122"/>
              </a:rPr>
              <a:t>-</a:t>
            </a:r>
            <a:endParaRPr lang="zh-CN" altLang="en-US" sz="54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sym typeface="OPPOSans H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Text Box 39"/>
          <p:cNvSpPr txBox="1">
            <a:spLocks noChangeArrowheads="1"/>
          </p:cNvSpPr>
          <p:nvPr/>
        </p:nvSpPr>
        <p:spPr bwMode="auto">
          <a:xfrm>
            <a:off x="2097706" y="1395771"/>
            <a:ext cx="644141" cy="62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1</a:t>
            </a:r>
            <a:endParaRPr lang="en-US" altLang="zh-CN" sz="180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algn="ctr"/>
            <a:r>
              <a:rPr lang="en-US" altLang="zh-CN" sz="18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8</a:t>
            </a:r>
            <a:endParaRPr lang="en-US" altLang="zh-CN" sz="180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59" name="Text Box 44"/>
          <p:cNvSpPr txBox="1">
            <a:spLocks noChangeArrowheads="1"/>
          </p:cNvSpPr>
          <p:nvPr/>
        </p:nvSpPr>
        <p:spPr bwMode="auto">
          <a:xfrm>
            <a:off x="1851520" y="1559575"/>
            <a:ext cx="1898366" cy="3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＋  </a:t>
            </a:r>
            <a:r>
              <a:rPr lang="en-US" altLang="zh-CN" sz="18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     </a:t>
            </a:r>
            <a:r>
              <a:rPr lang="zh-CN" altLang="en-US" sz="18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＋</a:t>
            </a:r>
            <a:r>
              <a:rPr lang="en-US" altLang="zh-CN" sz="18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     </a:t>
            </a:r>
            <a:endParaRPr lang="en-US" altLang="zh-CN" sz="18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61" name="Text Box 36"/>
          <p:cNvSpPr txBox="1">
            <a:spLocks noChangeArrowheads="1"/>
          </p:cNvSpPr>
          <p:nvPr/>
        </p:nvSpPr>
        <p:spPr bwMode="auto">
          <a:xfrm>
            <a:off x="1438756" y="1417180"/>
            <a:ext cx="407216" cy="62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9</a:t>
            </a:r>
            <a:endParaRPr lang="en-US" altLang="zh-CN" sz="180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algn="ctr"/>
            <a:r>
              <a:rPr lang="en-US" altLang="zh-CN" sz="18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7</a:t>
            </a:r>
            <a:endParaRPr lang="en-US" altLang="zh-CN" sz="180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62" name="Line 37"/>
          <p:cNvSpPr>
            <a:spLocks noChangeShapeType="1"/>
          </p:cNvSpPr>
          <p:nvPr/>
        </p:nvSpPr>
        <p:spPr bwMode="auto">
          <a:xfrm>
            <a:off x="1430109" y="1726423"/>
            <a:ext cx="336139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65" name="Line 40"/>
          <p:cNvSpPr>
            <a:spLocks noChangeShapeType="1"/>
          </p:cNvSpPr>
          <p:nvPr/>
        </p:nvSpPr>
        <p:spPr bwMode="auto">
          <a:xfrm>
            <a:off x="2210483" y="1708583"/>
            <a:ext cx="3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67" name="Text Box 42"/>
          <p:cNvSpPr txBox="1">
            <a:spLocks noChangeArrowheads="1"/>
          </p:cNvSpPr>
          <p:nvPr/>
        </p:nvSpPr>
        <p:spPr bwMode="auto">
          <a:xfrm>
            <a:off x="3008389" y="1395771"/>
            <a:ext cx="407216" cy="62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3</a:t>
            </a:r>
            <a:endParaRPr lang="en-US" altLang="zh-CN" sz="180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algn="ctr"/>
            <a:r>
              <a:rPr lang="en-US" altLang="zh-CN" sz="18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8</a:t>
            </a:r>
            <a:endParaRPr lang="en-US" altLang="zh-CN" sz="180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68" name="Line 43"/>
          <p:cNvSpPr>
            <a:spLocks noChangeShapeType="1"/>
          </p:cNvSpPr>
          <p:nvPr/>
        </p:nvSpPr>
        <p:spPr bwMode="auto">
          <a:xfrm>
            <a:off x="2989376" y="1714529"/>
            <a:ext cx="336139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70" name="Text Box 44"/>
          <p:cNvSpPr txBox="1">
            <a:spLocks noChangeArrowheads="1"/>
          </p:cNvSpPr>
          <p:nvPr/>
        </p:nvSpPr>
        <p:spPr bwMode="auto">
          <a:xfrm>
            <a:off x="3385001" y="1553247"/>
            <a:ext cx="513271" cy="346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＋</a:t>
            </a:r>
            <a:r>
              <a:rPr lang="en-US" altLang="zh-CN" sz="18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          </a:t>
            </a:r>
            <a:endParaRPr lang="en-US" altLang="zh-CN" sz="18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72" name="Text Box 39"/>
          <p:cNvSpPr txBox="1">
            <a:spLocks noChangeArrowheads="1"/>
          </p:cNvSpPr>
          <p:nvPr/>
        </p:nvSpPr>
        <p:spPr bwMode="auto">
          <a:xfrm>
            <a:off x="3696578" y="1402908"/>
            <a:ext cx="644207" cy="62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5</a:t>
            </a:r>
            <a:endParaRPr lang="en-US" altLang="zh-CN" sz="18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algn="ctr"/>
            <a:r>
              <a:rPr lang="en-US" altLang="zh-CN" sz="18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7</a:t>
            </a:r>
            <a:endParaRPr lang="en-US" altLang="zh-CN" sz="18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73" name="Line 40"/>
          <p:cNvSpPr>
            <a:spLocks noChangeShapeType="1"/>
          </p:cNvSpPr>
          <p:nvPr/>
        </p:nvSpPr>
        <p:spPr bwMode="auto">
          <a:xfrm>
            <a:off x="3809372" y="1715719"/>
            <a:ext cx="33617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75" name="Text Box 44"/>
          <p:cNvSpPr txBox="1">
            <a:spLocks noChangeArrowheads="1"/>
          </p:cNvSpPr>
          <p:nvPr/>
        </p:nvSpPr>
        <p:spPr bwMode="auto">
          <a:xfrm>
            <a:off x="1326356" y="2319631"/>
            <a:ext cx="4496991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＝（   ＋</a:t>
            </a:r>
            <a:r>
              <a:rPr lang="en-US" altLang="zh-CN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     </a:t>
            </a:r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）＋（     ＋</a:t>
            </a:r>
            <a:r>
              <a:rPr lang="en-US" altLang="zh-CN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     </a:t>
            </a:r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）</a:t>
            </a:r>
            <a:endParaRPr lang="en-US" altLang="zh-CN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77" name="Text Box 36"/>
          <p:cNvSpPr txBox="1">
            <a:spLocks noChangeArrowheads="1"/>
          </p:cNvSpPr>
          <p:nvPr/>
        </p:nvSpPr>
        <p:spPr bwMode="auto">
          <a:xfrm>
            <a:off x="1766248" y="2096115"/>
            <a:ext cx="407216" cy="62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 dirty="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9</a:t>
            </a:r>
            <a:endParaRPr lang="en-US" altLang="zh-CN" sz="1800" dirty="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algn="ctr"/>
            <a:r>
              <a:rPr lang="en-US" altLang="zh-CN" sz="1800" dirty="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7</a:t>
            </a:r>
            <a:endParaRPr lang="en-US" altLang="zh-CN" sz="1800" dirty="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78" name="Line 37"/>
          <p:cNvSpPr>
            <a:spLocks noChangeShapeType="1"/>
          </p:cNvSpPr>
          <p:nvPr/>
        </p:nvSpPr>
        <p:spPr bwMode="auto">
          <a:xfrm>
            <a:off x="1851520" y="2408252"/>
            <a:ext cx="33613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80" name="Text Box 39"/>
          <p:cNvSpPr txBox="1">
            <a:spLocks noChangeArrowheads="1"/>
          </p:cNvSpPr>
          <p:nvPr/>
        </p:nvSpPr>
        <p:spPr bwMode="auto">
          <a:xfrm>
            <a:off x="2258736" y="2127826"/>
            <a:ext cx="644401" cy="62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 dirty="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5</a:t>
            </a:r>
            <a:endParaRPr lang="en-US" altLang="zh-CN" sz="1800" dirty="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algn="ctr"/>
            <a:r>
              <a:rPr lang="en-US" altLang="zh-CN" sz="1800" dirty="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7</a:t>
            </a:r>
            <a:endParaRPr lang="en-US" altLang="zh-CN" sz="1800" dirty="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81" name="Line 40"/>
          <p:cNvSpPr>
            <a:spLocks noChangeShapeType="1"/>
          </p:cNvSpPr>
          <p:nvPr/>
        </p:nvSpPr>
        <p:spPr bwMode="auto">
          <a:xfrm>
            <a:off x="2459059" y="2429522"/>
            <a:ext cx="336274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83" name="Text Box 36"/>
          <p:cNvSpPr txBox="1">
            <a:spLocks noChangeArrowheads="1"/>
          </p:cNvSpPr>
          <p:nvPr/>
        </p:nvSpPr>
        <p:spPr bwMode="auto">
          <a:xfrm>
            <a:off x="3678847" y="2173770"/>
            <a:ext cx="407216" cy="62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1</a:t>
            </a:r>
            <a:endParaRPr lang="en-US" altLang="zh-CN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algn="ctr"/>
            <a:r>
              <a:rPr lang="en-US" altLang="zh-CN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8</a:t>
            </a:r>
            <a:endParaRPr lang="en-US" altLang="zh-CN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84" name="Line 37"/>
          <p:cNvSpPr>
            <a:spLocks noChangeShapeType="1"/>
          </p:cNvSpPr>
          <p:nvPr/>
        </p:nvSpPr>
        <p:spPr bwMode="auto">
          <a:xfrm>
            <a:off x="3750069" y="2492954"/>
            <a:ext cx="33613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86" name="Text Box 36"/>
          <p:cNvSpPr txBox="1">
            <a:spLocks noChangeArrowheads="1"/>
          </p:cNvSpPr>
          <p:nvPr/>
        </p:nvSpPr>
        <p:spPr bwMode="auto">
          <a:xfrm>
            <a:off x="4536961" y="2173381"/>
            <a:ext cx="407216" cy="62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3</a:t>
            </a:r>
            <a:endParaRPr lang="en-US" altLang="zh-CN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algn="ctr"/>
            <a:r>
              <a:rPr lang="en-US" altLang="zh-CN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8</a:t>
            </a:r>
            <a:endParaRPr lang="en-US" altLang="zh-CN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87" name="Line 37"/>
          <p:cNvSpPr>
            <a:spLocks noChangeShapeType="1"/>
          </p:cNvSpPr>
          <p:nvPr/>
        </p:nvSpPr>
        <p:spPr bwMode="auto">
          <a:xfrm>
            <a:off x="4536882" y="2492804"/>
            <a:ext cx="33613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89" name="Text Box 44"/>
          <p:cNvSpPr txBox="1">
            <a:spLocks noChangeArrowheads="1"/>
          </p:cNvSpPr>
          <p:nvPr/>
        </p:nvSpPr>
        <p:spPr bwMode="auto">
          <a:xfrm>
            <a:off x="1295048" y="3932817"/>
            <a:ext cx="1551385" cy="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＝ </a:t>
            </a:r>
            <a:r>
              <a:rPr lang="en-US" altLang="zh-CN" sz="1800" dirty="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2</a:t>
            </a:r>
            <a:r>
              <a:rPr lang="zh-CN" altLang="en-US" sz="1800" dirty="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  </a:t>
            </a:r>
            <a:endParaRPr lang="en-US" altLang="zh-CN" sz="1800" dirty="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91" name="Text Box 39"/>
          <p:cNvSpPr txBox="1">
            <a:spLocks noChangeArrowheads="1"/>
          </p:cNvSpPr>
          <p:nvPr/>
        </p:nvSpPr>
        <p:spPr bwMode="auto">
          <a:xfrm>
            <a:off x="1766248" y="3763217"/>
            <a:ext cx="644465" cy="622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1</a:t>
            </a:r>
            <a:endParaRPr lang="en-US" altLang="zh-CN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algn="ctr"/>
            <a:r>
              <a:rPr lang="en-US" altLang="zh-CN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2</a:t>
            </a:r>
            <a:endParaRPr lang="en-US" altLang="zh-CN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92" name="Line 40"/>
          <p:cNvSpPr>
            <a:spLocks noChangeShapeType="1"/>
          </p:cNvSpPr>
          <p:nvPr/>
        </p:nvSpPr>
        <p:spPr bwMode="auto">
          <a:xfrm>
            <a:off x="1917547" y="4076450"/>
            <a:ext cx="336308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94" name="Text Box 44"/>
          <p:cNvSpPr txBox="1">
            <a:spLocks noChangeArrowheads="1"/>
          </p:cNvSpPr>
          <p:nvPr/>
        </p:nvSpPr>
        <p:spPr bwMode="auto">
          <a:xfrm>
            <a:off x="1289447" y="3132286"/>
            <a:ext cx="1551360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＝ </a:t>
            </a:r>
            <a:r>
              <a:rPr lang="en-US" altLang="zh-CN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2</a:t>
            </a:r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 ＋</a:t>
            </a:r>
            <a:r>
              <a:rPr lang="en-US" altLang="zh-CN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     </a:t>
            </a:r>
            <a:endParaRPr lang="en-US" altLang="zh-CN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96" name="Text Box 39"/>
          <p:cNvSpPr txBox="1">
            <a:spLocks noChangeArrowheads="1"/>
          </p:cNvSpPr>
          <p:nvPr/>
        </p:nvSpPr>
        <p:spPr bwMode="auto">
          <a:xfrm>
            <a:off x="1984547" y="2972584"/>
            <a:ext cx="644455" cy="623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1</a:t>
            </a:r>
            <a:endParaRPr lang="en-US" altLang="zh-CN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algn="ctr"/>
            <a:r>
              <a:rPr lang="en-US" altLang="zh-CN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2</a:t>
            </a:r>
            <a:endParaRPr lang="en-US" altLang="zh-CN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97" name="Line 40"/>
          <p:cNvSpPr>
            <a:spLocks noChangeShapeType="1"/>
          </p:cNvSpPr>
          <p:nvPr/>
        </p:nvSpPr>
        <p:spPr bwMode="auto">
          <a:xfrm>
            <a:off x="2187658" y="3279828"/>
            <a:ext cx="33630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2"/>
          <p:cNvSpPr txBox="1">
            <a:spLocks noChangeArrowheads="1"/>
          </p:cNvSpPr>
          <p:nvPr/>
        </p:nvSpPr>
        <p:spPr bwMode="auto">
          <a:xfrm>
            <a:off x="810816" y="1248780"/>
            <a:ext cx="7027069" cy="67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1800" dirty="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1.在            </a:t>
            </a:r>
            <a:r>
              <a:rPr lang="en-US" altLang="zh-CN" sz="1800" dirty="0" err="1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里填上合适的运算符号</a:t>
            </a:r>
            <a:r>
              <a:rPr lang="en-US" altLang="zh-CN" sz="1800" dirty="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。</a:t>
            </a:r>
            <a:endParaRPr lang="en-US" altLang="zh-CN" sz="1800" dirty="0">
              <a:solidFill>
                <a:srgbClr val="00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 </a:t>
            </a:r>
            <a:endParaRPr lang="zh-CN" altLang="en-US" sz="1800" dirty="0">
              <a:solidFill>
                <a:srgbClr val="00B0F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pic>
        <p:nvPicPr>
          <p:cNvPr id="20483" name="Picture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87117" y="1984774"/>
            <a:ext cx="2834878" cy="944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1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EAE2DC"/>
              </a:clrFrom>
              <a:clrTo>
                <a:srgbClr val="EAE2D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3633" y="1170199"/>
            <a:ext cx="486966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51154" y="2244993"/>
            <a:ext cx="58340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zh-CN" sz="1800" b="1" dirty="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＋</a:t>
            </a:r>
            <a:endParaRPr lang="zh-CN" altLang="zh-CN" sz="1800" b="1" dirty="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pic>
        <p:nvPicPr>
          <p:cNvPr id="20486" name="Picture 1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87116" y="3007519"/>
            <a:ext cx="3719513" cy="944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378024" y="3243186"/>
            <a:ext cx="43219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zh-CN" sz="1800" b="1" dirty="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＋</a:t>
            </a:r>
            <a:endParaRPr lang="zh-CN" altLang="zh-CN" sz="1800" b="1" dirty="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56086" y="1428751"/>
            <a:ext cx="5593556" cy="2761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Text Box 22"/>
          <p:cNvSpPr txBox="1">
            <a:spLocks noChangeArrowheads="1"/>
          </p:cNvSpPr>
          <p:nvPr/>
        </p:nvSpPr>
        <p:spPr bwMode="auto">
          <a:xfrm>
            <a:off x="601266" y="1014197"/>
            <a:ext cx="5815013" cy="373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1800" dirty="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2.</a:t>
            </a:r>
            <a:r>
              <a:rPr lang="zh-CN" altLang="en-US" sz="1800" dirty="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填数。 </a:t>
            </a:r>
            <a:r>
              <a:rPr lang="zh-CN" altLang="en-US" sz="1800" dirty="0">
                <a:solidFill>
                  <a:srgbClr val="00B0F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（选自教材</a:t>
            </a:r>
            <a:r>
              <a:rPr lang="en-US" altLang="zh-CN" sz="1800" dirty="0">
                <a:solidFill>
                  <a:srgbClr val="00B0F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P100 </a:t>
            </a:r>
            <a:r>
              <a:rPr lang="zh-CN" altLang="en-US" sz="1800" dirty="0">
                <a:solidFill>
                  <a:srgbClr val="00B0F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 </a:t>
            </a:r>
            <a:r>
              <a:rPr lang="en-US" altLang="zh-CN" sz="1800" dirty="0">
                <a:solidFill>
                  <a:srgbClr val="00B0F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T6</a:t>
            </a:r>
            <a:r>
              <a:rPr lang="zh-CN" altLang="en-US" sz="1800" dirty="0">
                <a:solidFill>
                  <a:srgbClr val="00B0F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）</a:t>
            </a:r>
            <a:endParaRPr lang="zh-CN" altLang="en-US" sz="1800" dirty="0">
              <a:solidFill>
                <a:srgbClr val="008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867018" y="1890971"/>
          <a:ext cx="317573" cy="530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" name="" r:id="rId2" imgW="152400" imgH="393700" progId="Equation.DSMT4">
                  <p:embed/>
                </p:oleObj>
              </mc:Choice>
              <mc:Fallback>
                <p:oleObj name="" r:id="rId2" imgW="152400" imgH="3937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018" y="1890971"/>
                        <a:ext cx="317573" cy="5300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793870" y="1980950"/>
          <a:ext cx="224169" cy="354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" name="" r:id="rId4" imgW="114300" imgH="165100" progId="Equation.DSMT4">
                  <p:embed/>
                </p:oleObj>
              </mc:Choice>
              <mc:Fallback>
                <p:oleObj name="" r:id="rId4" imgW="114300" imgH="1651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3870" y="1980950"/>
                        <a:ext cx="224169" cy="3549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746779" y="2616404"/>
          <a:ext cx="318351" cy="528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" name="" r:id="rId6" imgW="139700" imgH="393700" progId="Equation.DSMT4">
                  <p:embed/>
                </p:oleObj>
              </mc:Choice>
              <mc:Fallback>
                <p:oleObj name="" r:id="rId6" imgW="139700" imgH="3937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6779" y="2616404"/>
                        <a:ext cx="318351" cy="5285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867018" y="2701789"/>
          <a:ext cx="317573" cy="502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" name="" r:id="rId8" imgW="152400" imgH="393700" progId="Equation.DSMT4">
                  <p:embed/>
                </p:oleObj>
              </mc:Choice>
              <mc:Fallback>
                <p:oleObj name="" r:id="rId8" imgW="152400" imgH="39370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018" y="2701789"/>
                        <a:ext cx="317573" cy="5028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680617" y="3351019"/>
          <a:ext cx="450674" cy="531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6" name="" r:id="rId10" imgW="228600" imgH="393700" progId="Equation.DSMT4">
                  <p:embed/>
                </p:oleObj>
              </mc:Choice>
              <mc:Fallback>
                <p:oleObj name="" r:id="rId10" imgW="228600" imgH="393700" progId="Equation.DSMT4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0617" y="3351019"/>
                        <a:ext cx="450674" cy="5316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811754" y="3381634"/>
          <a:ext cx="428101" cy="532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" name="" r:id="rId12" imgW="215900" imgH="393065" progId="Equation.DSMT4">
                  <p:embed/>
                </p:oleObj>
              </mc:Choice>
              <mc:Fallback>
                <p:oleObj name="" r:id="rId12" imgW="215900" imgH="393065" progId="Equation.DSMT4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1754" y="3381634"/>
                        <a:ext cx="428101" cy="5324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11"/>
          <p:cNvGrpSpPr/>
          <p:nvPr/>
        </p:nvGrpSpPr>
        <p:grpSpPr bwMode="auto">
          <a:xfrm>
            <a:off x="1339455" y="1641872"/>
            <a:ext cx="6840140" cy="2909888"/>
            <a:chOff x="2577" y="3447"/>
            <a:chExt cx="14364" cy="6111"/>
          </a:xfrm>
        </p:grpSpPr>
        <p:pic>
          <p:nvPicPr>
            <p:cNvPr id="22530" name="Picture 2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77" y="3447"/>
              <a:ext cx="6134" cy="1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1" name="Picture 28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77" y="7695"/>
              <a:ext cx="14364" cy="1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2" name="Picture 28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77" y="5528"/>
              <a:ext cx="9579" cy="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33" name="Text Box 22"/>
          <p:cNvSpPr txBox="1">
            <a:spLocks noChangeArrowheads="1"/>
          </p:cNvSpPr>
          <p:nvPr/>
        </p:nvSpPr>
        <p:spPr bwMode="auto">
          <a:xfrm>
            <a:off x="640371" y="969529"/>
            <a:ext cx="724019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1800" dirty="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3.</a:t>
            </a:r>
            <a:r>
              <a:rPr lang="zh-CN" altLang="en-US" sz="1800" dirty="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在括号里填上适当的数，使等式成立。</a:t>
            </a:r>
            <a:endParaRPr lang="zh-CN" altLang="en-US" sz="1800" dirty="0">
              <a:solidFill>
                <a:srgbClr val="008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690813" y="1708549"/>
          <a:ext cx="447675" cy="783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9" name="" r:id="rId4" imgW="139700" imgH="393700" progId="Equation.DSMT4">
                  <p:embed/>
                </p:oleObj>
              </mc:Choice>
              <mc:Fallback>
                <p:oleObj name="" r:id="rId4" imgW="139700" imgH="3937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0813" y="1708549"/>
                        <a:ext cx="447675" cy="7834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900612" y="2688431"/>
          <a:ext cx="625079" cy="782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0" name="" r:id="rId6" imgW="215900" imgH="393065" progId="Equation.DSMT4">
                  <p:embed/>
                </p:oleObj>
              </mc:Choice>
              <mc:Fallback>
                <p:oleObj name="" r:id="rId6" imgW="215900" imgH="393065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0612" y="2688431"/>
                        <a:ext cx="625079" cy="7822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324476" y="3664745"/>
          <a:ext cx="483394" cy="783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1" name="" r:id="rId8" imgW="215900" imgH="393065" progId="Equation.DSMT4">
                  <p:embed/>
                </p:oleObj>
              </mc:Choice>
              <mc:Fallback>
                <p:oleObj name="" r:id="rId8" imgW="215900" imgH="393065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4476" y="3664745"/>
                        <a:ext cx="483394" cy="7834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547248" y="3663553"/>
          <a:ext cx="310753" cy="784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2" name="" r:id="rId10" imgW="139700" imgH="393700" progId="Equation.DSMT4">
                  <p:embed/>
                </p:oleObj>
              </mc:Choice>
              <mc:Fallback>
                <p:oleObj name="" r:id="rId10" imgW="139700" imgH="393700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7248" y="3663553"/>
                        <a:ext cx="310753" cy="7846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356872" y="3663553"/>
          <a:ext cx="341709" cy="784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3" name="" r:id="rId12" imgW="152400" imgH="393700" progId="Equation.DSMT4">
                  <p:embed/>
                </p:oleObj>
              </mc:Choice>
              <mc:Fallback>
                <p:oleObj name="" r:id="rId12" imgW="152400" imgH="393700" progId="Equation.DSMT4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6872" y="3663553"/>
                        <a:ext cx="341709" cy="7846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13"/>
          <p:cNvGrpSpPr/>
          <p:nvPr/>
        </p:nvGrpSpPr>
        <p:grpSpPr bwMode="auto">
          <a:xfrm>
            <a:off x="654010" y="818018"/>
            <a:ext cx="7797879" cy="1482753"/>
            <a:chOff x="1403" y="853"/>
            <a:chExt cx="16373" cy="3113"/>
          </a:xfrm>
        </p:grpSpPr>
        <p:sp>
          <p:nvSpPr>
            <p:cNvPr id="23554" name="Text Box 22"/>
            <p:cNvSpPr txBox="1">
              <a:spLocks noChangeArrowheads="1"/>
            </p:cNvSpPr>
            <p:nvPr/>
          </p:nvSpPr>
          <p:spPr bwMode="auto">
            <a:xfrm>
              <a:off x="1403" y="853"/>
              <a:ext cx="16373" cy="3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38480" indent="-53848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50000"/>
                </a:lnSpc>
              </a:pPr>
              <a:r>
                <a:rPr lang="en-US" altLang="zh-CN" sz="1800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4.</a:t>
              </a:r>
              <a:r>
                <a:rPr lang="zh-CN" altLang="zh-CN" sz="1800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便民商店四月份计划销售     万元的商品，结果上半月就销售了      万元，下半月销售了      万元。超过计划多少万元？</a:t>
              </a:r>
              <a:endParaRPr lang="zh-CN" altLang="zh-CN" sz="1800" dirty="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grpSp>
          <p:nvGrpSpPr>
            <p:cNvPr id="23555" name="Group 42"/>
            <p:cNvGrpSpPr/>
            <p:nvPr/>
          </p:nvGrpSpPr>
          <p:grpSpPr bwMode="auto">
            <a:xfrm>
              <a:off x="7215" y="1183"/>
              <a:ext cx="821" cy="1358"/>
              <a:chOff x="-1150" y="65"/>
              <a:chExt cx="328" cy="543"/>
            </a:xfrm>
          </p:grpSpPr>
          <p:sp>
            <p:nvSpPr>
              <p:cNvPr id="23556" name="Text Box 43"/>
              <p:cNvSpPr txBox="1">
                <a:spLocks noChangeArrowheads="1"/>
              </p:cNvSpPr>
              <p:nvPr/>
            </p:nvSpPr>
            <p:spPr bwMode="auto">
              <a:xfrm>
                <a:off x="-1095" y="65"/>
                <a:ext cx="273" cy="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rgbClr val="00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7</a:t>
                </a:r>
                <a:endParaRPr lang="en-US" altLang="zh-CN" sz="1800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  <a:p>
                <a:pPr algn="ctr"/>
                <a:r>
                  <a:rPr lang="en-US" altLang="zh-CN" sz="1800" dirty="0">
                    <a:solidFill>
                      <a:srgbClr val="00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8</a:t>
                </a:r>
                <a:endParaRPr lang="en-US" altLang="zh-CN" sz="1800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3557" name="Line 44"/>
              <p:cNvSpPr>
                <a:spLocks noChangeShapeType="1"/>
              </p:cNvSpPr>
              <p:nvPr/>
            </p:nvSpPr>
            <p:spPr bwMode="auto">
              <a:xfrm>
                <a:off x="-1150" y="314"/>
                <a:ext cx="31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23558" name="Group 42"/>
            <p:cNvGrpSpPr/>
            <p:nvPr/>
          </p:nvGrpSpPr>
          <p:grpSpPr bwMode="auto">
            <a:xfrm>
              <a:off x="15872" y="1299"/>
              <a:ext cx="842" cy="1358"/>
              <a:chOff x="631" y="-369"/>
              <a:chExt cx="337" cy="543"/>
            </a:xfrm>
          </p:grpSpPr>
          <p:sp>
            <p:nvSpPr>
              <p:cNvPr id="23559" name="Text Box 43"/>
              <p:cNvSpPr txBox="1">
                <a:spLocks noChangeArrowheads="1"/>
              </p:cNvSpPr>
              <p:nvPr/>
            </p:nvSpPr>
            <p:spPr bwMode="auto">
              <a:xfrm>
                <a:off x="694" y="-369"/>
                <a:ext cx="274" cy="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rgbClr val="00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3</a:t>
                </a:r>
                <a:endParaRPr lang="en-US" altLang="zh-CN" sz="1800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  <a:p>
                <a:pPr algn="ctr"/>
                <a:r>
                  <a:rPr lang="en-US" altLang="zh-CN" sz="1800" dirty="0">
                    <a:solidFill>
                      <a:srgbClr val="00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5</a:t>
                </a:r>
                <a:endParaRPr lang="en-US" altLang="zh-CN" sz="1800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3560" name="Line 44"/>
              <p:cNvSpPr>
                <a:spLocks noChangeShapeType="1"/>
              </p:cNvSpPr>
              <p:nvPr/>
            </p:nvSpPr>
            <p:spPr bwMode="auto">
              <a:xfrm>
                <a:off x="631" y="-107"/>
                <a:ext cx="31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23561" name="Group 42"/>
            <p:cNvGrpSpPr/>
            <p:nvPr/>
          </p:nvGrpSpPr>
          <p:grpSpPr bwMode="auto">
            <a:xfrm>
              <a:off x="6293" y="2608"/>
              <a:ext cx="841" cy="1358"/>
              <a:chOff x="-152" y="181"/>
              <a:chExt cx="336" cy="543"/>
            </a:xfrm>
          </p:grpSpPr>
          <p:sp>
            <p:nvSpPr>
              <p:cNvPr id="23562" name="Text Box 43"/>
              <p:cNvSpPr txBox="1">
                <a:spLocks noChangeArrowheads="1"/>
              </p:cNvSpPr>
              <p:nvPr/>
            </p:nvSpPr>
            <p:spPr bwMode="auto">
              <a:xfrm>
                <a:off x="-89" y="181"/>
                <a:ext cx="273" cy="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rgbClr val="00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3</a:t>
                </a:r>
                <a:endParaRPr lang="en-US" altLang="zh-CN" sz="1800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  <a:p>
                <a:pPr algn="ctr"/>
                <a:r>
                  <a:rPr lang="en-US" altLang="zh-CN" sz="1800" dirty="0">
                    <a:solidFill>
                      <a:srgbClr val="00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8</a:t>
                </a:r>
                <a:endParaRPr lang="en-US" altLang="zh-CN" sz="1800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3563" name="Line 44"/>
              <p:cNvSpPr>
                <a:spLocks noChangeShapeType="1"/>
              </p:cNvSpPr>
              <p:nvPr/>
            </p:nvSpPr>
            <p:spPr bwMode="auto">
              <a:xfrm>
                <a:off x="-152" y="442"/>
                <a:ext cx="31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 bwMode="auto">
          <a:xfrm>
            <a:off x="1904287" y="2617672"/>
            <a:ext cx="5355431" cy="1724856"/>
            <a:chOff x="3868" y="5532"/>
            <a:chExt cx="11245" cy="3623"/>
          </a:xfrm>
        </p:grpSpPr>
        <p:grpSp>
          <p:nvGrpSpPr>
            <p:cNvPr id="23565" name="组合 12"/>
            <p:cNvGrpSpPr/>
            <p:nvPr/>
          </p:nvGrpSpPr>
          <p:grpSpPr bwMode="auto">
            <a:xfrm>
              <a:off x="3868" y="7799"/>
              <a:ext cx="9667" cy="1356"/>
              <a:chOff x="1793" y="7849"/>
              <a:chExt cx="9667" cy="1356"/>
            </a:xfrm>
          </p:grpSpPr>
          <p:sp>
            <p:nvSpPr>
              <p:cNvPr id="23566" name="文本框 6"/>
              <p:cNvSpPr txBox="1">
                <a:spLocks noChangeArrowheads="1"/>
              </p:cNvSpPr>
              <p:nvPr/>
            </p:nvSpPr>
            <p:spPr bwMode="auto">
              <a:xfrm>
                <a:off x="1793" y="8095"/>
                <a:ext cx="9667" cy="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答：超过计划       万元。</a:t>
                </a:r>
                <a:endParaRPr lang="zh-CN" altLang="en-US" sz="1800" dirty="0">
                  <a:solidFill>
                    <a:srgbClr val="FF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grpSp>
            <p:nvGrpSpPr>
              <p:cNvPr id="23567" name="Group 60"/>
              <p:cNvGrpSpPr/>
              <p:nvPr/>
            </p:nvGrpSpPr>
            <p:grpSpPr bwMode="auto">
              <a:xfrm>
                <a:off x="4854" y="7849"/>
                <a:ext cx="966" cy="1356"/>
                <a:chOff x="-533" y="44"/>
                <a:chExt cx="387" cy="543"/>
              </a:xfrm>
            </p:grpSpPr>
            <p:sp>
              <p:nvSpPr>
                <p:cNvPr id="23568" name="Text Box 61"/>
                <p:cNvSpPr txBox="1">
                  <a:spLocks noChangeArrowheads="1"/>
                </p:cNvSpPr>
                <p:nvPr/>
              </p:nvSpPr>
              <p:spPr bwMode="auto">
                <a:xfrm>
                  <a:off x="-500" y="44"/>
                  <a:ext cx="354" cy="5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1800" dirty="0">
                      <a:solidFill>
                        <a:srgbClr val="FF0000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rPr>
                    <a:t>1</a:t>
                  </a:r>
                  <a:endPara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  <a:p>
                  <a:pPr algn="ctr"/>
                  <a:r>
                    <a:rPr lang="en-US" altLang="zh-CN" sz="1800" dirty="0">
                      <a:solidFill>
                        <a:srgbClr val="FF0000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rPr>
                    <a:t>10</a:t>
                  </a:r>
                  <a:endPara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3569" name="Line 62"/>
                <p:cNvSpPr>
                  <a:spLocks noChangeShapeType="1"/>
                </p:cNvSpPr>
                <p:nvPr/>
              </p:nvSpPr>
              <p:spPr bwMode="auto">
                <a:xfrm>
                  <a:off x="-533" y="288"/>
                  <a:ext cx="340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dirty="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</p:grpSp>
        </p:grpSp>
        <p:grpSp>
          <p:nvGrpSpPr>
            <p:cNvPr id="23570" name="Group 21"/>
            <p:cNvGrpSpPr/>
            <p:nvPr/>
          </p:nvGrpSpPr>
          <p:grpSpPr bwMode="auto">
            <a:xfrm>
              <a:off x="4097" y="5532"/>
              <a:ext cx="11016" cy="1383"/>
              <a:chOff x="-324" y="485"/>
              <a:chExt cx="4407" cy="553"/>
            </a:xfrm>
          </p:grpSpPr>
          <p:sp>
            <p:nvSpPr>
              <p:cNvPr id="23571" name="Text Box 28"/>
              <p:cNvSpPr txBox="1">
                <a:spLocks noChangeArrowheads="1"/>
              </p:cNvSpPr>
              <p:nvPr/>
            </p:nvSpPr>
            <p:spPr bwMode="auto">
              <a:xfrm>
                <a:off x="-110" y="606"/>
                <a:ext cx="419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  </a:t>
                </a:r>
                <a:r>
                  <a:rPr lang="zh-CN" altLang="en-US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＋ </a:t>
                </a:r>
                <a:r>
                  <a: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   </a:t>
                </a:r>
                <a:r>
                  <a:rPr lang="zh-CN" altLang="en-US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－    ＝    （万元） </a:t>
                </a:r>
                <a:r>
                  <a: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        </a:t>
                </a:r>
                <a:endParaRPr lang="en-US" altLang="zh-CN" sz="1800" dirty="0">
                  <a:solidFill>
                    <a:srgbClr val="FF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grpSp>
            <p:nvGrpSpPr>
              <p:cNvPr id="23572" name="Group 22"/>
              <p:cNvGrpSpPr/>
              <p:nvPr/>
            </p:nvGrpSpPr>
            <p:grpSpPr bwMode="auto">
              <a:xfrm>
                <a:off x="396" y="495"/>
                <a:ext cx="340" cy="543"/>
                <a:chOff x="-248" y="495"/>
                <a:chExt cx="340" cy="543"/>
              </a:xfrm>
            </p:grpSpPr>
            <p:sp>
              <p:nvSpPr>
                <p:cNvPr id="23573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-215" y="495"/>
                  <a:ext cx="274" cy="5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1800" dirty="0">
                      <a:solidFill>
                        <a:srgbClr val="FF0000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rPr>
                    <a:t>3</a:t>
                  </a:r>
                  <a:endPara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  <a:p>
                  <a:pPr algn="ctr"/>
                  <a:r>
                    <a:rPr lang="en-US" altLang="zh-CN" sz="1800" dirty="0">
                      <a:solidFill>
                        <a:srgbClr val="FF0000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rPr>
                    <a:t>5</a:t>
                  </a:r>
                  <a:endPara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3574" name="Line 24"/>
                <p:cNvSpPr>
                  <a:spLocks noChangeShapeType="1"/>
                </p:cNvSpPr>
                <p:nvPr/>
              </p:nvSpPr>
              <p:spPr bwMode="auto">
                <a:xfrm>
                  <a:off x="-248" y="747"/>
                  <a:ext cx="340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23575" name="Group 25"/>
              <p:cNvGrpSpPr/>
              <p:nvPr/>
            </p:nvGrpSpPr>
            <p:grpSpPr bwMode="auto">
              <a:xfrm>
                <a:off x="965" y="489"/>
                <a:ext cx="340" cy="543"/>
                <a:chOff x="-208" y="489"/>
                <a:chExt cx="340" cy="543"/>
              </a:xfrm>
            </p:grpSpPr>
            <p:sp>
              <p:nvSpPr>
                <p:cNvPr id="23576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-175" y="489"/>
                  <a:ext cx="274" cy="5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1800" dirty="0">
                      <a:solidFill>
                        <a:srgbClr val="FF0000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rPr>
                    <a:t>7</a:t>
                  </a:r>
                  <a:endPara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  <a:p>
                  <a:pPr algn="ctr"/>
                  <a:r>
                    <a:rPr lang="en-US" altLang="zh-CN" sz="1800" dirty="0">
                      <a:solidFill>
                        <a:srgbClr val="FF0000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rPr>
                    <a:t>8</a:t>
                  </a:r>
                  <a:endPara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3577" name="Line 27"/>
                <p:cNvSpPr>
                  <a:spLocks noChangeShapeType="1"/>
                </p:cNvSpPr>
                <p:nvPr/>
              </p:nvSpPr>
              <p:spPr bwMode="auto">
                <a:xfrm>
                  <a:off x="-208" y="747"/>
                  <a:ext cx="340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23578" name="Group 29"/>
              <p:cNvGrpSpPr/>
              <p:nvPr/>
            </p:nvGrpSpPr>
            <p:grpSpPr bwMode="auto">
              <a:xfrm>
                <a:off x="-324" y="485"/>
                <a:ext cx="558" cy="543"/>
                <a:chOff x="-515" y="485"/>
                <a:chExt cx="558" cy="543"/>
              </a:xfrm>
            </p:grpSpPr>
            <p:sp>
              <p:nvSpPr>
                <p:cNvPr id="23579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-515" y="485"/>
                  <a:ext cx="558" cy="5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1800" dirty="0">
                      <a:solidFill>
                        <a:srgbClr val="FF0000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rPr>
                    <a:t>3</a:t>
                  </a:r>
                  <a:endPara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  <a:p>
                  <a:pPr algn="ctr"/>
                  <a:r>
                    <a:rPr lang="en-US" altLang="zh-CN" sz="1800" dirty="0">
                      <a:solidFill>
                        <a:srgbClr val="FF0000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rPr>
                    <a:t>8</a:t>
                  </a:r>
                  <a:endPara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3580" name="Line 31"/>
                <p:cNvSpPr>
                  <a:spLocks noChangeShapeType="1"/>
                </p:cNvSpPr>
                <p:nvPr/>
              </p:nvSpPr>
              <p:spPr bwMode="auto">
                <a:xfrm>
                  <a:off x="-417" y="747"/>
                  <a:ext cx="363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</p:grpSp>
        </p:grpSp>
        <p:grpSp>
          <p:nvGrpSpPr>
            <p:cNvPr id="23581" name="组合 26"/>
            <p:cNvGrpSpPr/>
            <p:nvPr/>
          </p:nvGrpSpPr>
          <p:grpSpPr bwMode="auto">
            <a:xfrm>
              <a:off x="8346" y="5557"/>
              <a:ext cx="1652" cy="1462"/>
              <a:chOff x="-1342598" y="182311"/>
              <a:chExt cx="1049027" cy="928377"/>
            </a:xfrm>
          </p:grpSpPr>
          <p:sp>
            <p:nvSpPr>
              <p:cNvPr id="23582" name="TextBox 231"/>
              <p:cNvSpPr txBox="1">
                <a:spLocks noChangeArrowheads="1"/>
              </p:cNvSpPr>
              <p:nvPr/>
            </p:nvSpPr>
            <p:spPr bwMode="auto">
              <a:xfrm>
                <a:off x="-1342598" y="182311"/>
                <a:ext cx="1049027" cy="9283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eaLnBrk="0" hangingPunct="0"/>
                <a:r>
                  <a: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1</a:t>
                </a:r>
                <a:endParaRPr lang="en-US" altLang="zh-CN" sz="1800" dirty="0">
                  <a:solidFill>
                    <a:srgbClr val="FF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  <a:p>
                <a:pPr algn="ctr" eaLnBrk="0" hangingPunct="0"/>
                <a:r>
                  <a: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10</a:t>
                </a:r>
                <a:endParaRPr lang="en-US" altLang="zh-CN" sz="1800" dirty="0">
                  <a:solidFill>
                    <a:srgbClr val="FF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cxnSp>
            <p:nvCxnSpPr>
              <p:cNvPr id="23583" name="直接连接符 232"/>
              <p:cNvCxnSpPr>
                <a:cxnSpLocks noChangeShapeType="1"/>
              </p:cNvCxnSpPr>
              <p:nvPr/>
            </p:nvCxnSpPr>
            <p:spPr bwMode="auto">
              <a:xfrm>
                <a:off x="-1117290" y="609911"/>
                <a:ext cx="504003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22"/>
          <p:cNvSpPr txBox="1">
            <a:spLocks noChangeArrowheads="1"/>
          </p:cNvSpPr>
          <p:nvPr/>
        </p:nvSpPr>
        <p:spPr bwMode="auto">
          <a:xfrm>
            <a:off x="731911" y="1065638"/>
            <a:ext cx="7231856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800" dirty="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5.</a:t>
            </a:r>
            <a:r>
              <a:rPr lang="zh-CN" altLang="zh-CN" sz="1800" dirty="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学校买来一批图书，其中文艺书占      ，科技书占      ，其余是连环画。连环画占这批图书的几分之几？</a:t>
            </a:r>
            <a:endParaRPr lang="zh-CN" altLang="zh-CN" sz="1800" dirty="0">
              <a:solidFill>
                <a:srgbClr val="00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24578" name="Group 42"/>
          <p:cNvGrpSpPr/>
          <p:nvPr/>
        </p:nvGrpSpPr>
        <p:grpSpPr bwMode="auto">
          <a:xfrm>
            <a:off x="6031989" y="1145357"/>
            <a:ext cx="378619" cy="646174"/>
            <a:chOff x="10" y="27"/>
            <a:chExt cx="317" cy="542"/>
          </a:xfrm>
        </p:grpSpPr>
        <p:sp>
          <p:nvSpPr>
            <p:cNvPr id="24579" name="Text Box 43"/>
            <p:cNvSpPr txBox="1">
              <a:spLocks noChangeArrowheads="1"/>
            </p:cNvSpPr>
            <p:nvPr/>
          </p:nvSpPr>
          <p:spPr bwMode="auto">
            <a:xfrm>
              <a:off x="19" y="27"/>
              <a:ext cx="273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3</a:t>
              </a:r>
              <a:endParaRPr lang="en-US" altLang="zh-CN" sz="180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  <a:p>
              <a:pPr algn="ctr"/>
              <a:r>
                <a:rPr lang="en-US" altLang="zh-CN" sz="180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8</a:t>
              </a:r>
              <a:endParaRPr lang="en-US" altLang="zh-CN" sz="180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4580" name="Line 44"/>
            <p:cNvSpPr>
              <a:spLocks noChangeShapeType="1"/>
            </p:cNvSpPr>
            <p:nvPr/>
          </p:nvSpPr>
          <p:spPr bwMode="auto">
            <a:xfrm>
              <a:off x="10" y="289"/>
              <a:ext cx="31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24581" name="Group 42"/>
          <p:cNvGrpSpPr/>
          <p:nvPr/>
        </p:nvGrpSpPr>
        <p:grpSpPr bwMode="auto">
          <a:xfrm>
            <a:off x="4480020" y="1146365"/>
            <a:ext cx="377428" cy="646510"/>
            <a:chOff x="-4" y="27"/>
            <a:chExt cx="317" cy="543"/>
          </a:xfrm>
        </p:grpSpPr>
        <p:sp>
          <p:nvSpPr>
            <p:cNvPr id="24582" name="Text Box 43"/>
            <p:cNvSpPr txBox="1">
              <a:spLocks noChangeArrowheads="1"/>
            </p:cNvSpPr>
            <p:nvPr/>
          </p:nvSpPr>
          <p:spPr bwMode="auto">
            <a:xfrm>
              <a:off x="18" y="27"/>
              <a:ext cx="274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2</a:t>
              </a:r>
              <a:endParaRPr lang="en-US" altLang="zh-CN" sz="180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  <a:p>
              <a:pPr algn="ctr"/>
              <a:r>
                <a:rPr lang="en-US" altLang="zh-CN" sz="180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7</a:t>
              </a:r>
              <a:endParaRPr lang="en-US" altLang="zh-CN" sz="180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4583" name="Line 44"/>
            <p:cNvSpPr>
              <a:spLocks noChangeShapeType="1"/>
            </p:cNvSpPr>
            <p:nvPr/>
          </p:nvSpPr>
          <p:spPr bwMode="auto">
            <a:xfrm>
              <a:off x="-4" y="288"/>
              <a:ext cx="31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1608535" y="2577044"/>
            <a:ext cx="5004197" cy="1529783"/>
            <a:chOff x="3143" y="5412"/>
            <a:chExt cx="10506" cy="3211"/>
          </a:xfrm>
        </p:grpSpPr>
        <p:grpSp>
          <p:nvGrpSpPr>
            <p:cNvPr id="24585" name="组合 12"/>
            <p:cNvGrpSpPr/>
            <p:nvPr/>
          </p:nvGrpSpPr>
          <p:grpSpPr bwMode="auto">
            <a:xfrm>
              <a:off x="3143" y="7267"/>
              <a:ext cx="10506" cy="1356"/>
              <a:chOff x="-1757" y="7656"/>
              <a:chExt cx="10506" cy="1356"/>
            </a:xfrm>
          </p:grpSpPr>
          <p:sp>
            <p:nvSpPr>
              <p:cNvPr id="24586" name="文本框 9"/>
              <p:cNvSpPr txBox="1">
                <a:spLocks noChangeArrowheads="1"/>
              </p:cNvSpPr>
              <p:nvPr/>
            </p:nvSpPr>
            <p:spPr bwMode="auto">
              <a:xfrm>
                <a:off x="-1757" y="8029"/>
                <a:ext cx="10506" cy="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180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答：连环画占这批图书的       。</a:t>
                </a:r>
                <a:endParaRPr lang="zh-CN" altLang="en-US" sz="1800">
                  <a:solidFill>
                    <a:srgbClr val="FF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grpSp>
            <p:nvGrpSpPr>
              <p:cNvPr id="24587" name="Group 60"/>
              <p:cNvGrpSpPr/>
              <p:nvPr/>
            </p:nvGrpSpPr>
            <p:grpSpPr bwMode="auto">
              <a:xfrm>
                <a:off x="3780" y="7656"/>
                <a:ext cx="981" cy="1356"/>
                <a:chOff x="-960" y="-33"/>
                <a:chExt cx="392" cy="543"/>
              </a:xfrm>
            </p:grpSpPr>
            <p:sp>
              <p:nvSpPr>
                <p:cNvPr id="24588" name="Text Box 61"/>
                <p:cNvSpPr txBox="1">
                  <a:spLocks noChangeArrowheads="1"/>
                </p:cNvSpPr>
                <p:nvPr/>
              </p:nvSpPr>
              <p:spPr bwMode="auto">
                <a:xfrm>
                  <a:off x="-960" y="-33"/>
                  <a:ext cx="392" cy="5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1800" dirty="0">
                      <a:solidFill>
                        <a:srgbClr val="FF0000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rPr>
                    <a:t>19</a:t>
                  </a:r>
                  <a:endPara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  <a:p>
                  <a:pPr algn="ctr"/>
                  <a:r>
                    <a:rPr lang="en-US" altLang="zh-CN" sz="1800" dirty="0">
                      <a:solidFill>
                        <a:srgbClr val="FF0000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rPr>
                    <a:t>56</a:t>
                  </a:r>
                  <a:endPara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4589" name="Line 62"/>
                <p:cNvSpPr>
                  <a:spLocks noChangeShapeType="1"/>
                </p:cNvSpPr>
                <p:nvPr/>
              </p:nvSpPr>
              <p:spPr bwMode="auto">
                <a:xfrm>
                  <a:off x="-934" y="221"/>
                  <a:ext cx="340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</p:grpSp>
        </p:grpSp>
        <p:grpSp>
          <p:nvGrpSpPr>
            <p:cNvPr id="24590" name="Group 21"/>
            <p:cNvGrpSpPr/>
            <p:nvPr/>
          </p:nvGrpSpPr>
          <p:grpSpPr bwMode="auto">
            <a:xfrm>
              <a:off x="4629" y="5446"/>
              <a:ext cx="7005" cy="1398"/>
              <a:chOff x="70" y="541"/>
              <a:chExt cx="2802" cy="560"/>
            </a:xfrm>
          </p:grpSpPr>
          <p:sp>
            <p:nvSpPr>
              <p:cNvPr id="24591" name="Text Box 28"/>
              <p:cNvSpPr txBox="1">
                <a:spLocks noChangeArrowheads="1"/>
              </p:cNvSpPr>
              <p:nvPr/>
            </p:nvSpPr>
            <p:spPr bwMode="auto">
              <a:xfrm>
                <a:off x="70" y="606"/>
                <a:ext cx="280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180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1 </a:t>
                </a:r>
                <a:r>
                  <a:rPr lang="zh-CN" altLang="en-US" sz="180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－</a:t>
                </a:r>
                <a:r>
                  <a:rPr lang="en-US" altLang="zh-CN" sz="180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      </a:t>
                </a:r>
                <a:r>
                  <a:rPr lang="zh-CN" altLang="en-US" sz="180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－      ＝</a:t>
                </a:r>
                <a:r>
                  <a:rPr lang="en-US" altLang="zh-CN" sz="180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        </a:t>
                </a:r>
                <a:endParaRPr lang="en-US" altLang="zh-CN" sz="1800">
                  <a:solidFill>
                    <a:srgbClr val="FF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grpSp>
            <p:nvGrpSpPr>
              <p:cNvPr id="24592" name="Group 22"/>
              <p:cNvGrpSpPr/>
              <p:nvPr/>
            </p:nvGrpSpPr>
            <p:grpSpPr bwMode="auto">
              <a:xfrm>
                <a:off x="477" y="541"/>
                <a:ext cx="340" cy="543"/>
                <a:chOff x="-167" y="541"/>
                <a:chExt cx="340" cy="543"/>
              </a:xfrm>
            </p:grpSpPr>
            <p:sp>
              <p:nvSpPr>
                <p:cNvPr id="24593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-134" y="541"/>
                  <a:ext cx="274" cy="5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1800" dirty="0">
                      <a:solidFill>
                        <a:srgbClr val="FF0000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rPr>
                    <a:t>3</a:t>
                  </a:r>
                  <a:endPara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  <a:p>
                  <a:pPr algn="ctr"/>
                  <a:r>
                    <a:rPr lang="en-US" altLang="zh-CN" sz="1800" dirty="0">
                      <a:solidFill>
                        <a:srgbClr val="FF0000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rPr>
                    <a:t>8</a:t>
                  </a:r>
                  <a:endPara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4594" name="Line 24"/>
                <p:cNvSpPr>
                  <a:spLocks noChangeShapeType="1"/>
                </p:cNvSpPr>
                <p:nvPr/>
              </p:nvSpPr>
              <p:spPr bwMode="auto">
                <a:xfrm>
                  <a:off x="-167" y="803"/>
                  <a:ext cx="340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24595" name="Group 25"/>
              <p:cNvGrpSpPr/>
              <p:nvPr/>
            </p:nvGrpSpPr>
            <p:grpSpPr bwMode="auto">
              <a:xfrm>
                <a:off x="1301" y="558"/>
                <a:ext cx="340" cy="543"/>
                <a:chOff x="128" y="558"/>
                <a:chExt cx="340" cy="543"/>
              </a:xfrm>
            </p:grpSpPr>
            <p:sp>
              <p:nvSpPr>
                <p:cNvPr id="24596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161" y="558"/>
                  <a:ext cx="274" cy="5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1800" dirty="0">
                      <a:solidFill>
                        <a:srgbClr val="FF0000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rPr>
                    <a:t>2</a:t>
                  </a:r>
                  <a:endPara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  <a:p>
                  <a:pPr algn="ctr"/>
                  <a:r>
                    <a:rPr lang="en-US" altLang="zh-CN" sz="1800" dirty="0">
                      <a:solidFill>
                        <a:srgbClr val="FF0000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  <a:sym typeface="OPPOSans R" panose="00020600040101010101" pitchFamily="18" charset="-122"/>
                    </a:rPr>
                    <a:t>7</a:t>
                  </a:r>
                  <a:endPara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4597" name="Line 27"/>
                <p:cNvSpPr>
                  <a:spLocks noChangeShapeType="1"/>
                </p:cNvSpPr>
                <p:nvPr/>
              </p:nvSpPr>
              <p:spPr bwMode="auto">
                <a:xfrm>
                  <a:off x="128" y="803"/>
                  <a:ext cx="340" cy="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</p:grpSp>
        </p:grpSp>
        <p:grpSp>
          <p:nvGrpSpPr>
            <p:cNvPr id="24598" name="组合 26"/>
            <p:cNvGrpSpPr/>
            <p:nvPr/>
          </p:nvGrpSpPr>
          <p:grpSpPr bwMode="auto">
            <a:xfrm>
              <a:off x="9964" y="5412"/>
              <a:ext cx="1652" cy="1462"/>
              <a:chOff x="-28994" y="233997"/>
              <a:chExt cx="1049027" cy="928377"/>
            </a:xfrm>
          </p:grpSpPr>
          <p:sp>
            <p:nvSpPr>
              <p:cNvPr id="24599" name="TextBox 231"/>
              <p:cNvSpPr txBox="1">
                <a:spLocks noChangeArrowheads="1"/>
              </p:cNvSpPr>
              <p:nvPr/>
            </p:nvSpPr>
            <p:spPr bwMode="auto">
              <a:xfrm>
                <a:off x="-28994" y="233997"/>
                <a:ext cx="1049027" cy="9283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eaLnBrk="0" hangingPunct="0"/>
                <a:r>
                  <a: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19</a:t>
                </a:r>
                <a:endParaRPr lang="en-US" altLang="zh-CN" sz="1800" dirty="0">
                  <a:solidFill>
                    <a:srgbClr val="FF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  <a:p>
                <a:pPr algn="ctr" eaLnBrk="0" hangingPunct="0"/>
                <a:r>
                  <a:rPr lang="en-US" altLang="zh-CN" sz="1800" dirty="0">
                    <a:solidFill>
                      <a:srgbClr val="FF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56</a:t>
                </a:r>
                <a:endParaRPr lang="en-US" altLang="zh-CN" sz="1800" dirty="0">
                  <a:solidFill>
                    <a:srgbClr val="FF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cxnSp>
            <p:nvCxnSpPr>
              <p:cNvPr id="24600" name="直接连接符 232"/>
              <p:cNvCxnSpPr>
                <a:cxnSpLocks noChangeShapeType="1"/>
              </p:cNvCxnSpPr>
              <p:nvPr/>
            </p:nvCxnSpPr>
            <p:spPr bwMode="auto">
              <a:xfrm>
                <a:off x="243306" y="670567"/>
                <a:ext cx="504003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01418" y="1154297"/>
            <a:ext cx="3874137" cy="536686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1435" tIns="25718" rIns="51435" bIns="2571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100" b="1" noProof="1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这节课你们都学会了哪些知识？</a:t>
            </a:r>
            <a:endParaRPr lang="zh-CN" altLang="zh-CN" sz="2100" b="1" noProof="1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95300" y="1994019"/>
            <a:ext cx="8143875" cy="4847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R" panose="00020600040101010101" pitchFamily="18" charset="-122"/>
                <a:sym typeface="OPPOSans B" panose="00020600040101010101" pitchFamily="18" charset="-122"/>
              </a:rPr>
              <a:t> 整数加法的交换律、结合律在分数加法中同样适用。</a:t>
            </a:r>
            <a:endParaRPr lang="zh-CN" altLang="en-US" sz="18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R" panose="00020600040101010101" pitchFamily="18" charset="-122"/>
              <a:sym typeface="OPPOSans B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6"/>
          <p:cNvGrpSpPr/>
          <p:nvPr/>
        </p:nvGrpSpPr>
        <p:grpSpPr bwMode="auto">
          <a:xfrm>
            <a:off x="1126332" y="1238845"/>
            <a:ext cx="6912769" cy="2970610"/>
            <a:chOff x="2107" y="2820"/>
            <a:chExt cx="14514" cy="6236"/>
          </a:xfrm>
        </p:grpSpPr>
        <p:sp>
          <p:nvSpPr>
            <p:cNvPr id="4" name="矩形 3"/>
            <p:cNvSpPr/>
            <p:nvPr/>
          </p:nvSpPr>
          <p:spPr>
            <a:xfrm>
              <a:off x="2107" y="2820"/>
              <a:ext cx="14514" cy="6236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F8DC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502" y="3091"/>
              <a:ext cx="13724" cy="56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824039" y="2101148"/>
            <a:ext cx="5189935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zh-CN" sz="2400" b="1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作业</a:t>
            </a:r>
            <a:r>
              <a:rPr lang="en-US" altLang="zh-CN" sz="2400" b="1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1</a:t>
            </a:r>
            <a:r>
              <a:rPr lang="zh-CN" altLang="zh-CN" sz="2400" b="1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：完成教材相关练习</a:t>
            </a:r>
            <a:r>
              <a:rPr lang="zh-CN" altLang="en-US" sz="2400" b="1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题</a:t>
            </a:r>
            <a:endParaRPr lang="en-US" altLang="zh-CN" sz="2400" b="1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824039" y="3025073"/>
            <a:ext cx="5660231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zh-CN" sz="2400" b="1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作业</a:t>
            </a:r>
            <a:r>
              <a:rPr lang="en-US" altLang="zh-CN" sz="2400" b="1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2</a:t>
            </a:r>
            <a:r>
              <a:rPr lang="zh-CN" altLang="zh-CN" sz="2400" b="1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：完成对应的练习题</a:t>
            </a:r>
            <a:endParaRPr lang="en-US" altLang="zh-CN" sz="2400" b="1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"/>
          <p:cNvSpPr txBox="1">
            <a:spLocks noChangeArrowheads="1"/>
          </p:cNvSpPr>
          <p:nvPr/>
        </p:nvSpPr>
        <p:spPr bwMode="auto">
          <a:xfrm>
            <a:off x="495300" y="1435894"/>
            <a:ext cx="8143875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b="1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1.理解整数加法的运算定律对分数加法同样适用，掌握分数加、减法的简便计算方法。 </a:t>
            </a:r>
            <a:r>
              <a:rPr lang="zh-CN" altLang="en-US" sz="1800" b="1" dirty="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（重点）</a:t>
            </a:r>
            <a:endParaRPr lang="zh-CN" altLang="en-US" sz="1800" b="1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800" b="1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2.能利用运算定律进行分数的简便计算。  </a:t>
            </a:r>
            <a:r>
              <a:rPr lang="en-US" altLang="zh-CN" sz="1800" b="1" dirty="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(</a:t>
            </a:r>
            <a:r>
              <a:rPr lang="zh-CN" altLang="en-US" sz="1800" b="1" dirty="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难点</a:t>
            </a:r>
            <a:r>
              <a:rPr lang="en-US" altLang="zh-CN" sz="1800" b="1" dirty="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)</a:t>
            </a:r>
            <a:endParaRPr lang="en-US" altLang="zh-CN" sz="1800" b="1" dirty="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87016" y="1419932"/>
            <a:ext cx="6913959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40619" y="2016435"/>
            <a:ext cx="66198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 b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16</a:t>
            </a:r>
            <a:endParaRPr lang="en-US" altLang="zh-CN" sz="1800" b="1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038350" y="2016435"/>
            <a:ext cx="66198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 b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84</a:t>
            </a:r>
            <a:endParaRPr lang="en-US" altLang="zh-CN" sz="1800" b="1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942035" y="2016435"/>
            <a:ext cx="66079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 b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25</a:t>
            </a:r>
            <a:endParaRPr lang="en-US" altLang="zh-CN" sz="1800" b="1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154908" y="2758195"/>
            <a:ext cx="66079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 b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125</a:t>
            </a:r>
            <a:endParaRPr lang="en-US" altLang="zh-CN" sz="1800" b="1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911328" y="2016435"/>
            <a:ext cx="66079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 b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4.2</a:t>
            </a:r>
            <a:endParaRPr lang="en-US" altLang="zh-CN" sz="1800" b="1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048376" y="2016435"/>
            <a:ext cx="66079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 b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3.6</a:t>
            </a:r>
            <a:endParaRPr lang="en-US" altLang="zh-CN" sz="1800" b="1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950869" y="2016435"/>
            <a:ext cx="66198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 b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6.4</a:t>
            </a:r>
            <a:endParaRPr lang="en-US" altLang="zh-CN" sz="1800" b="1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894660" y="2758195"/>
            <a:ext cx="76200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800" b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14.2</a:t>
            </a:r>
            <a:endParaRPr lang="en-US" altLang="zh-CN" sz="1800" b="1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012031" y="3472193"/>
            <a:ext cx="270033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加法交换律：</a:t>
            </a:r>
            <a:endParaRPr lang="zh-CN" altLang="en-US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550444" y="3472193"/>
            <a:ext cx="139846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i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a</a:t>
            </a:r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＋</a:t>
            </a:r>
            <a:r>
              <a:rPr lang="zh-CN" altLang="en-US" sz="1800" i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b</a:t>
            </a:r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＝</a:t>
            </a:r>
            <a:r>
              <a:rPr lang="zh-CN" altLang="en-US" sz="1800" i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b</a:t>
            </a:r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＋</a:t>
            </a:r>
            <a:r>
              <a:rPr lang="zh-CN" altLang="en-US" sz="1800" i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a</a:t>
            </a:r>
            <a:endParaRPr lang="zh-CN" altLang="en-US" sz="180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012032" y="4096458"/>
            <a:ext cx="15234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加法结合律：</a:t>
            </a:r>
            <a:endParaRPr lang="zh-CN" altLang="en-US" sz="180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3274220" y="4096458"/>
            <a:ext cx="302630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（</a:t>
            </a:r>
            <a:r>
              <a:rPr lang="zh-CN" altLang="en-US" sz="1800" i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a</a:t>
            </a:r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＋</a:t>
            </a:r>
            <a:r>
              <a:rPr lang="zh-CN" altLang="en-US" sz="1800" i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b</a:t>
            </a:r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）＋</a:t>
            </a:r>
            <a:r>
              <a:rPr lang="zh-CN" altLang="en-US" sz="1800" i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c</a:t>
            </a:r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＝</a:t>
            </a:r>
            <a:r>
              <a:rPr lang="zh-CN" altLang="en-US" sz="1800" i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a</a:t>
            </a:r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＋（</a:t>
            </a:r>
            <a:r>
              <a:rPr lang="zh-CN" altLang="en-US" sz="1800" i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b</a:t>
            </a:r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＋</a:t>
            </a:r>
            <a:r>
              <a:rPr lang="zh-CN" altLang="en-US" sz="1800" i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c</a:t>
            </a:r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）</a:t>
            </a:r>
            <a:endParaRPr lang="zh-CN" altLang="en-US" sz="180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1" grpId="0"/>
      <p:bldP spid="14" grpId="0"/>
      <p:bldP spid="16" grpId="0"/>
      <p:bldP spid="17" grpId="0"/>
      <p:bldP spid="18" grpId="0"/>
      <p:bldP spid="19" grpId="0"/>
      <p:bldP spid="20" grpId="0"/>
      <p:bldP spid="22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 descr="标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1520" y="1100596"/>
            <a:ext cx="16168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文本框 5"/>
          <p:cNvSpPr txBox="1">
            <a:spLocks noChangeArrowheads="1"/>
          </p:cNvSpPr>
          <p:nvPr/>
        </p:nvSpPr>
        <p:spPr bwMode="auto">
          <a:xfrm>
            <a:off x="876300" y="1146548"/>
            <a:ext cx="148232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1800" b="1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知识点 </a:t>
            </a:r>
            <a:endParaRPr lang="en-US" altLang="zh-CN" sz="1800" b="1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196" name="文本框 7"/>
          <p:cNvSpPr txBox="1">
            <a:spLocks noChangeArrowheads="1"/>
          </p:cNvSpPr>
          <p:nvPr/>
        </p:nvSpPr>
        <p:spPr bwMode="auto">
          <a:xfrm>
            <a:off x="2456261" y="1146548"/>
            <a:ext cx="58554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zh-CN" sz="1800" b="1" dirty="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分数加法的简算</a:t>
            </a:r>
            <a:endParaRPr lang="zh-CN" altLang="zh-CN" sz="1800" b="1" dirty="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760811" y="1592350"/>
            <a:ext cx="739378" cy="653653"/>
            <a:chOff x="631889" y="1065590"/>
            <a:chExt cx="863600" cy="658812"/>
          </a:xfrm>
        </p:grpSpPr>
        <p:pic>
          <p:nvPicPr>
            <p:cNvPr id="8198" name="Picture 46" descr="U1ppt题号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31889" y="1065590"/>
              <a:ext cx="863600" cy="658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9" name="文本框 26"/>
            <p:cNvSpPr txBox="1">
              <a:spLocks noChangeArrowheads="1"/>
            </p:cNvSpPr>
            <p:nvPr/>
          </p:nvSpPr>
          <p:spPr bwMode="auto">
            <a:xfrm>
              <a:off x="846743" y="1132815"/>
              <a:ext cx="563735" cy="372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800" b="1">
                  <a:solidFill>
                    <a:srgbClr val="0168B7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2</a:t>
              </a:r>
              <a:endParaRPr lang="en-US" altLang="zh-CN" sz="1800" b="1">
                <a:solidFill>
                  <a:srgbClr val="0168B7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1500189" y="1659024"/>
            <a:ext cx="6975872" cy="373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1800" b="1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下面每组算式的左右两边有什么样的关系？</a:t>
            </a:r>
            <a:endParaRPr lang="zh-CN" altLang="zh-CN" sz="1800" b="1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2838691" y="3426620"/>
            <a:ext cx="3662333" cy="813032"/>
            <a:chOff x="4187" y="7082"/>
            <a:chExt cx="9932" cy="2204"/>
          </a:xfrm>
        </p:grpSpPr>
        <p:graphicFrame>
          <p:nvGraphicFramePr>
            <p:cNvPr id="8202" name="Object 5"/>
            <p:cNvGraphicFramePr>
              <a:graphicFrameLocks noChangeAspect="1"/>
            </p:cNvGraphicFramePr>
            <p:nvPr/>
          </p:nvGraphicFramePr>
          <p:xfrm>
            <a:off x="4187" y="7082"/>
            <a:ext cx="9932" cy="22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2" name="" r:id="rId3" imgW="1828800" imgH="406400" progId="Equation.DSMT4">
                    <p:embed/>
                  </p:oleObj>
                </mc:Choice>
                <mc:Fallback>
                  <p:oleObj name="" r:id="rId3" imgW="1828800" imgH="4064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87" y="7082"/>
                          <a:ext cx="9932" cy="220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03" name="Oval 9"/>
            <p:cNvSpPr>
              <a:spLocks noChangeArrowheads="1"/>
            </p:cNvSpPr>
            <p:nvPr/>
          </p:nvSpPr>
          <p:spPr bwMode="auto">
            <a:xfrm>
              <a:off x="8631" y="7659"/>
              <a:ext cx="1028" cy="10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300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3597797" y="2194322"/>
            <a:ext cx="2144120" cy="836078"/>
            <a:chOff x="6264" y="4042"/>
            <a:chExt cx="5816" cy="2268"/>
          </a:xfrm>
        </p:grpSpPr>
        <p:graphicFrame>
          <p:nvGraphicFramePr>
            <p:cNvPr id="8205" name="Object 3"/>
            <p:cNvGraphicFramePr>
              <a:graphicFrameLocks noChangeAspect="1"/>
            </p:cNvGraphicFramePr>
            <p:nvPr/>
          </p:nvGraphicFramePr>
          <p:xfrm>
            <a:off x="6264" y="4042"/>
            <a:ext cx="5817" cy="22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3" name="" r:id="rId5" imgW="1040765" imgH="406400" progId="Equation.DSMT4">
                    <p:embed/>
                  </p:oleObj>
                </mc:Choice>
                <mc:Fallback>
                  <p:oleObj name="" r:id="rId5" imgW="1040765" imgH="406400" progId="Equation.DSMT4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64" y="4042"/>
                          <a:ext cx="5817" cy="22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06" name="Oval 9"/>
            <p:cNvSpPr>
              <a:spLocks noChangeArrowheads="1"/>
            </p:cNvSpPr>
            <p:nvPr/>
          </p:nvSpPr>
          <p:spPr bwMode="auto">
            <a:xfrm>
              <a:off x="8611" y="4690"/>
              <a:ext cx="1028" cy="10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300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2913144" y="1538883"/>
            <a:ext cx="2770585" cy="1079897"/>
            <a:chOff x="6264" y="4042"/>
            <a:chExt cx="5816" cy="2268"/>
          </a:xfrm>
        </p:grpSpPr>
        <p:graphicFrame>
          <p:nvGraphicFramePr>
            <p:cNvPr id="9218" name="Object 3"/>
            <p:cNvGraphicFramePr>
              <a:graphicFrameLocks noChangeAspect="1"/>
            </p:cNvGraphicFramePr>
            <p:nvPr/>
          </p:nvGraphicFramePr>
          <p:xfrm>
            <a:off x="6264" y="4042"/>
            <a:ext cx="5817" cy="22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9" name="" r:id="rId1" imgW="1040765" imgH="406400" progId="Equation.DSMT4">
                    <p:embed/>
                  </p:oleObj>
                </mc:Choice>
                <mc:Fallback>
                  <p:oleObj name="" r:id="rId1" imgW="1040765" imgH="406400" progId="Equation.DSMT4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64" y="4042"/>
                          <a:ext cx="5817" cy="22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219" name="Oval 9"/>
            <p:cNvSpPr>
              <a:spLocks noChangeArrowheads="1"/>
            </p:cNvSpPr>
            <p:nvPr/>
          </p:nvSpPr>
          <p:spPr bwMode="auto">
            <a:xfrm>
              <a:off x="8611" y="4690"/>
              <a:ext cx="1028" cy="10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300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3744200" y="1374577"/>
            <a:ext cx="1125141" cy="284559"/>
            <a:chOff x="5301" y="1402"/>
            <a:chExt cx="2362" cy="59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5316" y="1407"/>
              <a:ext cx="0" cy="59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5301" y="1407"/>
              <a:ext cx="236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>
              <a:off x="7648" y="1402"/>
              <a:ext cx="0" cy="596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158538" y="1927371"/>
            <a:ext cx="4595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=</a:t>
            </a:r>
            <a:endParaRPr lang="en-US" altLang="zh-CN" sz="1800" dirty="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582276" y="938809"/>
            <a:ext cx="161210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位置换了</a:t>
            </a:r>
            <a:endParaRPr lang="zh-CN" altLang="en-US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 flipV="1">
            <a:off x="3058399" y="2542580"/>
            <a:ext cx="2452688" cy="363141"/>
            <a:chOff x="5301" y="1402"/>
            <a:chExt cx="2362" cy="596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5316" y="1406"/>
              <a:ext cx="0" cy="592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5301" y="1406"/>
              <a:ext cx="2363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>
              <a:off x="7649" y="1402"/>
              <a:ext cx="0" cy="596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3492979" y="2903340"/>
            <a:ext cx="161210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位置换了</a:t>
            </a:r>
            <a:endParaRPr lang="zh-CN" altLang="en-US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940098" y="3357264"/>
            <a:ext cx="7161610" cy="78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8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        </a:t>
            </a:r>
            <a:r>
              <a:rPr lang="zh-CN" altLang="en-US" sz="18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两边的加数相同，只是交换了位置，它们的结果是相等的，说明整数加法的交换律对分数加法同样适用。</a:t>
            </a:r>
            <a:endParaRPr lang="zh-CN" altLang="en-US" sz="18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7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 bwMode="auto">
          <a:xfrm>
            <a:off x="1783556" y="1120380"/>
            <a:ext cx="4730354" cy="1048940"/>
            <a:chOff x="4187" y="7082"/>
            <a:chExt cx="9932" cy="2204"/>
          </a:xfrm>
        </p:grpSpPr>
        <p:graphicFrame>
          <p:nvGraphicFramePr>
            <p:cNvPr id="11266" name="Object 5"/>
            <p:cNvGraphicFramePr>
              <a:graphicFrameLocks noChangeAspect="1"/>
            </p:cNvGraphicFramePr>
            <p:nvPr/>
          </p:nvGraphicFramePr>
          <p:xfrm>
            <a:off x="4187" y="7082"/>
            <a:ext cx="9932" cy="22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1" imgW="1828800" imgH="406400" progId="Equation.DSMT4">
                    <p:embed/>
                  </p:oleObj>
                </mc:Choice>
                <mc:Fallback>
                  <p:oleObj name="" r:id="rId1" imgW="1828800" imgH="4064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87" y="7082"/>
                          <a:ext cx="9932" cy="220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67" name="Oval 9"/>
            <p:cNvSpPr>
              <a:spLocks noChangeArrowheads="1"/>
            </p:cNvSpPr>
            <p:nvPr/>
          </p:nvSpPr>
          <p:spPr bwMode="auto">
            <a:xfrm>
              <a:off x="8631" y="7659"/>
              <a:ext cx="1028" cy="1063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3000">
                <a:solidFill>
                  <a:srgbClr val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4007050" y="1471725"/>
            <a:ext cx="4595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=</a:t>
            </a:r>
            <a:endParaRPr lang="en-US" altLang="zh-CN" sz="1800" dirty="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2076450" y="2169319"/>
            <a:ext cx="748904" cy="361950"/>
            <a:chOff x="4246" y="8159"/>
            <a:chExt cx="1572" cy="758"/>
          </a:xfrm>
        </p:grpSpPr>
        <p:grpSp>
          <p:nvGrpSpPr>
            <p:cNvPr id="11270" name="组合 19"/>
            <p:cNvGrpSpPr/>
            <p:nvPr/>
          </p:nvGrpSpPr>
          <p:grpSpPr bwMode="auto">
            <a:xfrm flipV="1">
              <a:off x="4246" y="8159"/>
              <a:ext cx="1572" cy="758"/>
              <a:chOff x="5301" y="1406"/>
              <a:chExt cx="2363" cy="592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5316" y="1406"/>
                <a:ext cx="0" cy="592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5301" y="1406"/>
                <a:ext cx="2363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4" name="直接连接符 23"/>
            <p:cNvCxnSpPr/>
            <p:nvPr/>
          </p:nvCxnSpPr>
          <p:spPr>
            <a:xfrm flipV="1">
              <a:off x="5818" y="8159"/>
              <a:ext cx="0" cy="75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2228850" y="2108598"/>
            <a:ext cx="54768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①</a:t>
            </a:r>
            <a:endParaRPr lang="zh-CN" altLang="en-US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2451499" y="2152650"/>
            <a:ext cx="1183481" cy="739379"/>
            <a:chOff x="4246" y="7364"/>
            <a:chExt cx="1572" cy="1553"/>
          </a:xfrm>
        </p:grpSpPr>
        <p:grpSp>
          <p:nvGrpSpPr>
            <p:cNvPr id="11276" name="组合 27"/>
            <p:cNvGrpSpPr/>
            <p:nvPr/>
          </p:nvGrpSpPr>
          <p:grpSpPr bwMode="auto">
            <a:xfrm flipV="1">
              <a:off x="4246" y="8159"/>
              <a:ext cx="1572" cy="758"/>
              <a:chOff x="5301" y="1406"/>
              <a:chExt cx="2363" cy="592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5315" y="1406"/>
                <a:ext cx="0" cy="592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5301" y="1406"/>
                <a:ext cx="2363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1" name="直接连接符 30"/>
            <p:cNvCxnSpPr/>
            <p:nvPr/>
          </p:nvCxnSpPr>
          <p:spPr>
            <a:xfrm flipV="1">
              <a:off x="5818" y="7364"/>
              <a:ext cx="0" cy="1553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2872980" y="2469357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②</a:t>
            </a:r>
            <a:endParaRPr lang="zh-CN" altLang="en-US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33" name="组合 32"/>
          <p:cNvGrpSpPr/>
          <p:nvPr/>
        </p:nvGrpSpPr>
        <p:grpSpPr bwMode="auto">
          <a:xfrm>
            <a:off x="5467350" y="2162176"/>
            <a:ext cx="748904" cy="360760"/>
            <a:chOff x="4246" y="8159"/>
            <a:chExt cx="1572" cy="758"/>
          </a:xfrm>
        </p:grpSpPr>
        <p:grpSp>
          <p:nvGrpSpPr>
            <p:cNvPr id="11282" name="组合 33"/>
            <p:cNvGrpSpPr/>
            <p:nvPr/>
          </p:nvGrpSpPr>
          <p:grpSpPr bwMode="auto">
            <a:xfrm flipV="1">
              <a:off x="4246" y="8159"/>
              <a:ext cx="1572" cy="758"/>
              <a:chOff x="5301" y="1406"/>
              <a:chExt cx="2363" cy="592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5316" y="1406"/>
                <a:ext cx="0" cy="592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5301" y="1406"/>
                <a:ext cx="2363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" name="直接连接符 36"/>
            <p:cNvCxnSpPr/>
            <p:nvPr/>
          </p:nvCxnSpPr>
          <p:spPr>
            <a:xfrm flipV="1">
              <a:off x="5818" y="8159"/>
              <a:ext cx="0" cy="75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5619750" y="2100264"/>
            <a:ext cx="54768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①</a:t>
            </a:r>
            <a:endParaRPr lang="zh-CN" altLang="en-US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39" name="组合 38"/>
          <p:cNvGrpSpPr/>
          <p:nvPr/>
        </p:nvGrpSpPr>
        <p:grpSpPr bwMode="auto">
          <a:xfrm flipH="1">
            <a:off x="4667250" y="2150270"/>
            <a:ext cx="1206104" cy="740569"/>
            <a:chOff x="4246" y="7364"/>
            <a:chExt cx="1572" cy="1553"/>
          </a:xfrm>
        </p:grpSpPr>
        <p:grpSp>
          <p:nvGrpSpPr>
            <p:cNvPr id="11288" name="组合 39"/>
            <p:cNvGrpSpPr/>
            <p:nvPr/>
          </p:nvGrpSpPr>
          <p:grpSpPr bwMode="auto">
            <a:xfrm flipV="1">
              <a:off x="4246" y="8159"/>
              <a:ext cx="1572" cy="758"/>
              <a:chOff x="5301" y="1406"/>
              <a:chExt cx="2363" cy="592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5315" y="1406"/>
                <a:ext cx="0" cy="595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5301" y="1406"/>
                <a:ext cx="2363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直接连接符 42"/>
            <p:cNvCxnSpPr/>
            <p:nvPr/>
          </p:nvCxnSpPr>
          <p:spPr>
            <a:xfrm flipV="1">
              <a:off x="5818" y="7364"/>
              <a:ext cx="0" cy="1553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5012533" y="2468167"/>
            <a:ext cx="49887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②</a:t>
            </a:r>
            <a:endParaRPr lang="zh-CN" altLang="en-US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85826" y="3315892"/>
            <a:ext cx="7161610" cy="78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8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        </a:t>
            </a:r>
            <a:r>
              <a:rPr lang="zh-CN" altLang="en-US" sz="18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运算顺序发生了改变，结果是相等的， 说明整数加法的结合律对分数加法同样适用。</a:t>
            </a:r>
            <a:endParaRPr lang="zh-CN" altLang="en-US" sz="18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  <p:bldP spid="32" grpId="0"/>
      <p:bldP spid="38" grpId="0"/>
      <p:bldP spid="44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44090" y="1469233"/>
            <a:ext cx="2164556" cy="907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45243" y="2491978"/>
            <a:ext cx="2807494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45242" y="3786187"/>
            <a:ext cx="110013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 bwMode="auto">
          <a:xfrm>
            <a:off x="2541834" y="3401615"/>
            <a:ext cx="2013347" cy="390525"/>
            <a:chOff x="4868" y="6184"/>
            <a:chExt cx="4227" cy="82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868" y="6184"/>
              <a:ext cx="291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188" y="6994"/>
              <a:ext cx="2907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6190" y="6194"/>
              <a:ext cx="0" cy="81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572000" y="3599259"/>
            <a:ext cx="379095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运用了加法结合律</a:t>
            </a:r>
            <a:endParaRPr lang="zh-CN" altLang="en-US" sz="180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321" name="文本框 14"/>
          <p:cNvSpPr txBox="1">
            <a:spLocks noChangeArrowheads="1"/>
          </p:cNvSpPr>
          <p:nvPr/>
        </p:nvSpPr>
        <p:spPr bwMode="auto">
          <a:xfrm>
            <a:off x="526256" y="931294"/>
            <a:ext cx="586740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8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利用加法的运算定律计算。</a:t>
            </a:r>
            <a:endParaRPr lang="zh-CN" altLang="en-US" sz="180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14475" y="1409699"/>
            <a:ext cx="30575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52525" y="3721894"/>
            <a:ext cx="1157288" cy="878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 bwMode="auto">
          <a:xfrm>
            <a:off x="2459833" y="3502818"/>
            <a:ext cx="2013347" cy="390525"/>
            <a:chOff x="4868" y="6184"/>
            <a:chExt cx="4227" cy="82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868" y="6184"/>
              <a:ext cx="291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188" y="6994"/>
              <a:ext cx="2907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6190" y="6194"/>
              <a:ext cx="0" cy="81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464843" y="3608784"/>
            <a:ext cx="409463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同时运用了加法交换律和加法结合律</a:t>
            </a:r>
            <a:endParaRPr lang="zh-CN" altLang="en-US" sz="1800" dirty="0">
              <a:solidFill>
                <a:srgbClr val="FF0000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1152525" y="2630091"/>
            <a:ext cx="3552825" cy="902494"/>
            <a:chOff x="2685" y="4265"/>
            <a:chExt cx="7461" cy="1896"/>
          </a:xfrm>
        </p:grpSpPr>
        <p:pic>
          <p:nvPicPr>
            <p:cNvPr id="15369" name="图片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85" y="4327"/>
              <a:ext cx="5835" cy="1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0" name="图片 6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520" y="4265"/>
              <a:ext cx="1627" cy="1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文本框 1"/>
          <p:cNvSpPr txBox="1">
            <a:spLocks noChangeArrowheads="1"/>
          </p:cNvSpPr>
          <p:nvPr/>
        </p:nvSpPr>
        <p:spPr bwMode="auto">
          <a:xfrm>
            <a:off x="942899" y="1882760"/>
            <a:ext cx="7127081" cy="11772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en-US" altLang="zh-CN" dirty="0">
                <a:sym typeface="OPPOSans R" panose="00020600040101010101" pitchFamily="18" charset="-122"/>
              </a:rPr>
              <a:t>        </a:t>
            </a:r>
            <a:r>
              <a:rPr lang="zh-CN" altLang="zh-CN" dirty="0">
                <a:sym typeface="OPPOSans R" panose="00020600040101010101" pitchFamily="18" charset="-122"/>
              </a:rPr>
              <a:t>整数加法的交换律、结合律在分数加法中同样适用。</a:t>
            </a:r>
            <a:endParaRPr lang="zh-CN" altLang="zh-CN" dirty="0">
              <a:sym typeface="OPPOSans 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</p:bldLst>
  </p:timing>
</p:sld>
</file>

<file path=ppt/tags/tag1.xml><?xml version="1.0" encoding="utf-8"?>
<p:tagLst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  <p:tag name="KSO_WPP_MARK_KEY" val="afcb3164-1931-420f-a321-22be57e2cec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007配色9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C9769"/>
      </a:accent1>
      <a:accent2>
        <a:srgbClr val="FFC283"/>
      </a:accent2>
      <a:accent3>
        <a:srgbClr val="646464"/>
      </a:accent3>
      <a:accent4>
        <a:srgbClr val="828282"/>
      </a:accent4>
      <a:accent5>
        <a:srgbClr val="A5A5A5"/>
      </a:accent5>
      <a:accent6>
        <a:srgbClr val="C9C9C9"/>
      </a:accent6>
      <a:hlink>
        <a:srgbClr val="1040E2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860</Words>
  <Application>WPS 演示</Application>
  <PresentationFormat>全屏显示(16:9)</PresentationFormat>
  <Paragraphs>186</Paragraphs>
  <Slides>17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17</vt:i4>
      </vt:variant>
    </vt:vector>
  </HeadingPairs>
  <TitlesOfParts>
    <vt:vector size="46" baseType="lpstr">
      <vt:lpstr>Arial</vt:lpstr>
      <vt:lpstr>宋体</vt:lpstr>
      <vt:lpstr>Wingdings</vt:lpstr>
      <vt:lpstr>OPPOSans R</vt:lpstr>
      <vt:lpstr>FandolFang R</vt:lpstr>
      <vt:lpstr>OPPOSans H</vt:lpstr>
      <vt:lpstr>黑体</vt:lpstr>
      <vt:lpstr>微软雅黑</vt:lpstr>
      <vt:lpstr>OPPOSans B</vt:lpstr>
      <vt:lpstr>Arial</vt:lpstr>
      <vt:lpstr>Arial Unicode MS</vt:lpstr>
      <vt:lpstr>等线</vt:lpstr>
      <vt:lpstr>Calibri</vt:lpstr>
      <vt:lpstr>第一PPT模板网-WWW.1PPT.COM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463</cp:revision>
  <dcterms:created xsi:type="dcterms:W3CDTF">2020-07-01T00:49:00Z</dcterms:created>
  <dcterms:modified xsi:type="dcterms:W3CDTF">2023-02-10T05:26:05Z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C10182E25DFE4366ADF293594D533133</vt:lpwstr>
  </property>
</Properties>
</file>