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84" r:id="rId6"/>
    <p:sldId id="286" r:id="rId7"/>
    <p:sldId id="295" r:id="rId8"/>
    <p:sldId id="300" r:id="rId9"/>
    <p:sldId id="299" r:id="rId10"/>
    <p:sldId id="280" r:id="rId11"/>
    <p:sldId id="269" r:id="rId12"/>
    <p:sldId id="291" r:id="rId13"/>
    <p:sldId id="297" r:id="rId14"/>
    <p:sldId id="292" r:id="rId15"/>
    <p:sldId id="298" r:id="rId16"/>
    <p:sldId id="301" r:id="rId17"/>
  </p:sldIdLst>
  <p:sldSz cx="9144000" cy="5143500" type="screen16x9"/>
  <p:notesSz cx="6858000" cy="9144000"/>
  <p:custDataLst>
    <p:tags r:id="rId22"/>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o Tao" initials="TT"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80A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2818" autoAdjust="0"/>
  </p:normalViewPr>
  <p:slideViewPr>
    <p:cSldViewPr snapToGrid="0">
      <p:cViewPr varScale="1">
        <p:scale>
          <a:sx n="107" d="100"/>
          <a:sy n="107" d="100"/>
        </p:scale>
        <p:origin x="-84" y="-69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68" d="100"/>
        <a:sy n="1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gs" Target="tags/tag1.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8715EE-3B03-4D2D-B87F-C1C933DDB6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56DF3B-9234-45E1-9B81-8D140CFA6B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7571" y="367331"/>
            <a:ext cx="3623608"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第</a:t>
            </a:r>
            <a:r>
              <a:rPr lang="zh-CN" altLang="en-US" sz="2400" dirty="0">
                <a:solidFill>
                  <a:srgbClr val="FFFFFF"/>
                </a:solidFill>
                <a:latin typeface="微软雅黑" panose="020B0503020204020204" pitchFamily="34" charset="-122"/>
              </a:rPr>
              <a:t>七</a:t>
            </a:r>
            <a:r>
              <a:rPr lang="zh-CN" altLang="en-US" sz="2400" dirty="0">
                <a:solidFill>
                  <a:srgbClr val="FFFFFF"/>
                </a:solidFill>
                <a:latin typeface="微软雅黑" panose="020B0503020204020204" pitchFamily="34" charset="-122"/>
              </a:rPr>
              <a:t>单元  折线统计图 </a:t>
            </a:r>
            <a:endParaRPr lang="zh-CN" altLang="en-US" sz="2400" dirty="0">
              <a:solidFill>
                <a:srgbClr val="FFFFFF"/>
              </a:solidFill>
              <a:latin typeface="微软雅黑" panose="020B0503020204020204" pitchFamily="34" charset="-122"/>
            </a:endParaRPr>
          </a:p>
        </p:txBody>
      </p:sp>
      <p:sp>
        <p:nvSpPr>
          <p:cNvPr id="4" name="文本框 3"/>
          <p:cNvSpPr txBox="1"/>
          <p:nvPr/>
        </p:nvSpPr>
        <p:spPr>
          <a:xfrm>
            <a:off x="0" y="1208261"/>
            <a:ext cx="9144000" cy="1069524"/>
          </a:xfrm>
          <a:prstGeom prst="rect">
            <a:avLst/>
          </a:prstGeom>
          <a:noFill/>
        </p:spPr>
        <p:txBody>
          <a:bodyPr wrap="square" lIns="68580" tIns="34290" rIns="68580" bIns="34290">
            <a:spAutoFit/>
          </a:bodyPr>
          <a:lstStyle/>
          <a:p>
            <a:pPr algn="ctr">
              <a:lnSpc>
                <a:spcPct val="130000"/>
              </a:lnSpc>
              <a:defRPr/>
            </a:pPr>
            <a:r>
              <a:rPr lang="zh-CN" altLang="en-US" sz="5000" b="1" dirty="0">
                <a:solidFill>
                  <a:schemeClr val="tx1">
                    <a:lumMod val="65000"/>
                    <a:lumOff val="35000"/>
                  </a:schemeClr>
                </a:solidFill>
                <a:latin typeface="微软雅黑" panose="020B0503020204020204" pitchFamily="34" charset="-122"/>
                <a:ea typeface="微软雅黑" panose="020B0503020204020204" pitchFamily="34" charset="-122"/>
              </a:rPr>
              <a:t>复</a:t>
            </a:r>
            <a:r>
              <a:rPr lang="zh-CN" altLang="en-US" sz="5000" b="1" dirty="0">
                <a:solidFill>
                  <a:schemeClr val="tx1">
                    <a:lumMod val="65000"/>
                    <a:lumOff val="35000"/>
                  </a:schemeClr>
                </a:solidFill>
                <a:latin typeface="微软雅黑" panose="020B0503020204020204" pitchFamily="34" charset="-122"/>
                <a:ea typeface="微软雅黑" panose="020B0503020204020204" pitchFamily="34" charset="-122"/>
              </a:rPr>
              <a:t>式折线统计图</a:t>
            </a:r>
            <a:endParaRPr lang="zh-CN" altLang="en-US" sz="5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duotone>
              <a:schemeClr val="accent5">
                <a:shade val="45000"/>
                <a:satMod val="135000"/>
              </a:schemeClr>
              <a:prstClr val="white"/>
            </a:duotone>
          </a:blip>
          <a:stretch>
            <a:fillRect/>
          </a:stretch>
        </p:blipFill>
        <p:spPr>
          <a:xfrm>
            <a:off x="1765951" y="2277785"/>
            <a:ext cx="5612096" cy="190916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0" y="-142346"/>
            <a:ext cx="138564" cy="284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spAutoFit/>
          </a:bodyPr>
          <a:lstStyle/>
          <a:p>
            <a:endParaRPr lang="zh-CN" altLang="en-US"/>
          </a:p>
        </p:txBody>
      </p:sp>
      <p:sp>
        <p:nvSpPr>
          <p:cNvPr id="17" name="Rectangle 4"/>
          <p:cNvSpPr>
            <a:spLocks noChangeArrowheads="1"/>
          </p:cNvSpPr>
          <p:nvPr/>
        </p:nvSpPr>
        <p:spPr bwMode="auto">
          <a:xfrm>
            <a:off x="0" y="-142346"/>
            <a:ext cx="138564" cy="284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spAutoFit/>
          </a:bodyPr>
          <a:lstStyle/>
          <a:p>
            <a:endParaRPr lang="zh-CN" altLang="en-US"/>
          </a:p>
        </p:txBody>
      </p:sp>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sp>
        <p:nvSpPr>
          <p:cNvPr id="2" name="矩形 1"/>
          <p:cNvSpPr/>
          <p:nvPr/>
        </p:nvSpPr>
        <p:spPr>
          <a:xfrm>
            <a:off x="914400" y="1082570"/>
            <a:ext cx="4796444" cy="2839239"/>
          </a:xfrm>
          <a:prstGeom prst="rect">
            <a:avLst/>
          </a:prstGeom>
        </p:spPr>
        <p:txBody>
          <a:bodyPr wrap="square" lIns="68580" tIns="34290" rIns="68580" bIns="34290">
            <a:spAutoFit/>
          </a:bodyPr>
          <a:lstStyle/>
          <a:p>
            <a:r>
              <a:rPr lang="en-US" altLang="zh-CN" sz="1800" dirty="0"/>
              <a:t>      </a:t>
            </a:r>
            <a:r>
              <a:rPr lang="zh-CN" altLang="zh-CN" sz="1800" dirty="0"/>
              <a:t>（</a:t>
            </a:r>
            <a:r>
              <a:rPr lang="en-US" altLang="zh-CN" sz="1800" dirty="0"/>
              <a:t>2</a:t>
            </a:r>
            <a:r>
              <a:rPr lang="zh-CN" altLang="zh-CN" sz="1800" dirty="0"/>
              <a:t>）请根据折线统计图回答下列问题</a:t>
            </a:r>
            <a:r>
              <a:rPr lang="zh-CN" altLang="zh-CN" sz="1800" dirty="0"/>
              <a:t>。</a:t>
            </a:r>
            <a:endParaRPr lang="en-US" altLang="zh-CN" sz="1800" dirty="0"/>
          </a:p>
          <a:p>
            <a:endParaRPr lang="zh-CN" altLang="zh-CN" sz="1800" dirty="0"/>
          </a:p>
          <a:p>
            <a:r>
              <a:rPr lang="en-US" altLang="zh-CN" sz="1800" dirty="0"/>
              <a:t>	</a:t>
            </a:r>
            <a:r>
              <a:rPr lang="zh-CN" altLang="zh-CN" sz="1800" dirty="0"/>
              <a:t>①</a:t>
            </a:r>
            <a:r>
              <a:rPr lang="zh-CN" altLang="zh-CN" sz="1800" dirty="0"/>
              <a:t>新华书店和读者书城哪一个月销售图书最多</a:t>
            </a:r>
            <a:r>
              <a:rPr lang="zh-CN" altLang="zh-CN" sz="1800" dirty="0"/>
              <a:t>？哪一个月两</a:t>
            </a:r>
            <a:r>
              <a:rPr lang="zh-CN" altLang="zh-CN" sz="1800" dirty="0"/>
              <a:t>个书店销售图书相差最大</a:t>
            </a:r>
            <a:r>
              <a:rPr lang="zh-CN" altLang="zh-CN" sz="1800" dirty="0"/>
              <a:t>？</a:t>
            </a:r>
            <a:endParaRPr lang="en-US" altLang="zh-CN" sz="1800" dirty="0"/>
          </a:p>
          <a:p>
            <a:endParaRPr lang="en-US" altLang="zh-CN" sz="1800" dirty="0"/>
          </a:p>
          <a:p>
            <a:endParaRPr lang="en-US" altLang="zh-CN" sz="1800" dirty="0"/>
          </a:p>
          <a:p>
            <a:endParaRPr lang="en-US" altLang="zh-CN" sz="1800" dirty="0"/>
          </a:p>
          <a:p>
            <a:endParaRPr lang="zh-CN" altLang="zh-CN" sz="1800" dirty="0"/>
          </a:p>
          <a:p>
            <a:r>
              <a:rPr lang="en-US" altLang="zh-CN" sz="1800" dirty="0"/>
              <a:t>	</a:t>
            </a:r>
            <a:r>
              <a:rPr lang="zh-CN" altLang="zh-CN" sz="1800" dirty="0"/>
              <a:t>②</a:t>
            </a:r>
            <a:r>
              <a:rPr lang="zh-CN" altLang="zh-CN" sz="1800" dirty="0"/>
              <a:t>你能根据两个书店上半年的销售情况给他们</a:t>
            </a:r>
            <a:r>
              <a:rPr lang="zh-CN" altLang="zh-CN" sz="1800" dirty="0"/>
              <a:t>提几</a:t>
            </a:r>
            <a:r>
              <a:rPr lang="zh-CN" altLang="zh-CN" sz="1800" dirty="0"/>
              <a:t>条下半年图书销售计划的意见吗？</a:t>
            </a:r>
            <a:endParaRPr lang="zh-CN" altLang="zh-CN" sz="1800" dirty="0"/>
          </a:p>
        </p:txBody>
      </p:sp>
      <p:grpSp>
        <p:nvGrpSpPr>
          <p:cNvPr id="3" name="组合 2"/>
          <p:cNvGrpSpPr/>
          <p:nvPr/>
        </p:nvGrpSpPr>
        <p:grpSpPr>
          <a:xfrm>
            <a:off x="6043195" y="1238578"/>
            <a:ext cx="2870404" cy="1899357"/>
            <a:chOff x="8057593" y="1651437"/>
            <a:chExt cx="3827205" cy="2532475"/>
          </a:xfrm>
        </p:grpSpPr>
        <p:grpSp>
          <p:nvGrpSpPr>
            <p:cNvPr id="62" name="Group 17"/>
            <p:cNvGrpSpPr/>
            <p:nvPr/>
          </p:nvGrpSpPr>
          <p:grpSpPr bwMode="auto">
            <a:xfrm>
              <a:off x="8318786" y="2385550"/>
              <a:ext cx="3200400" cy="1479550"/>
              <a:chOff x="0" y="0"/>
              <a:chExt cx="4500" cy="3759"/>
            </a:xfrm>
          </p:grpSpPr>
          <p:sp>
            <p:nvSpPr>
              <p:cNvPr id="117" name="Line 18"/>
              <p:cNvSpPr>
                <a:spLocks noChangeShapeType="1"/>
              </p:cNvSpPr>
              <p:nvPr/>
            </p:nvSpPr>
            <p:spPr bwMode="auto">
              <a:xfrm>
                <a:off x="0" y="675"/>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8" name="Line 19"/>
              <p:cNvSpPr>
                <a:spLocks noChangeShapeType="1"/>
              </p:cNvSpPr>
              <p:nvPr/>
            </p:nvSpPr>
            <p:spPr bwMode="auto">
              <a:xfrm>
                <a:off x="0" y="3483"/>
                <a:ext cx="3780" cy="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9" name="Line 20"/>
              <p:cNvSpPr>
                <a:spLocks noChangeShapeType="1"/>
              </p:cNvSpPr>
              <p:nvPr/>
            </p:nvSpPr>
            <p:spPr bwMode="auto">
              <a:xfrm>
                <a:off x="0" y="3171"/>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0" name="Line 21"/>
              <p:cNvSpPr>
                <a:spLocks noChangeShapeType="1"/>
              </p:cNvSpPr>
              <p:nvPr/>
            </p:nvSpPr>
            <p:spPr bwMode="auto">
              <a:xfrm>
                <a:off x="0" y="2859"/>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1" name="Line 22"/>
              <p:cNvSpPr>
                <a:spLocks noChangeShapeType="1"/>
              </p:cNvSpPr>
              <p:nvPr/>
            </p:nvSpPr>
            <p:spPr bwMode="auto">
              <a:xfrm>
                <a:off x="0" y="2547"/>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2" name="Line 23"/>
              <p:cNvSpPr>
                <a:spLocks noChangeShapeType="1"/>
              </p:cNvSpPr>
              <p:nvPr/>
            </p:nvSpPr>
            <p:spPr bwMode="auto">
              <a:xfrm>
                <a:off x="0" y="2235"/>
                <a:ext cx="3780" cy="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3" name="Line 24"/>
              <p:cNvSpPr>
                <a:spLocks noChangeShapeType="1"/>
              </p:cNvSpPr>
              <p:nvPr/>
            </p:nvSpPr>
            <p:spPr bwMode="auto">
              <a:xfrm>
                <a:off x="0" y="1923"/>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4" name="Line 25"/>
              <p:cNvSpPr>
                <a:spLocks noChangeShapeType="1"/>
              </p:cNvSpPr>
              <p:nvPr/>
            </p:nvSpPr>
            <p:spPr bwMode="auto">
              <a:xfrm>
                <a:off x="0" y="1611"/>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5" name="Line 26"/>
              <p:cNvSpPr>
                <a:spLocks noChangeShapeType="1"/>
              </p:cNvSpPr>
              <p:nvPr/>
            </p:nvSpPr>
            <p:spPr bwMode="auto">
              <a:xfrm>
                <a:off x="0" y="1298"/>
                <a:ext cx="3780" cy="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6" name="Line 27"/>
              <p:cNvSpPr>
                <a:spLocks noChangeShapeType="1"/>
              </p:cNvSpPr>
              <p:nvPr/>
            </p:nvSpPr>
            <p:spPr bwMode="auto">
              <a:xfrm>
                <a:off x="0" y="987"/>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7" name="Line 28"/>
              <p:cNvSpPr>
                <a:spLocks noChangeShapeType="1"/>
              </p:cNvSpPr>
              <p:nvPr/>
            </p:nvSpPr>
            <p:spPr bwMode="auto">
              <a:xfrm>
                <a:off x="0" y="363"/>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8" name="Line 29"/>
              <p:cNvSpPr>
                <a:spLocks noChangeShapeType="1"/>
              </p:cNvSpPr>
              <p:nvPr/>
            </p:nvSpPr>
            <p:spPr bwMode="auto">
              <a:xfrm flipV="1">
                <a:off x="0" y="0"/>
                <a:ext cx="1" cy="3745"/>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9" name="Line 30"/>
              <p:cNvSpPr>
                <a:spLocks noChangeShapeType="1"/>
              </p:cNvSpPr>
              <p:nvPr/>
            </p:nvSpPr>
            <p:spPr bwMode="auto">
              <a:xfrm>
                <a:off x="0" y="3745"/>
                <a:ext cx="4500" cy="1"/>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0" name="Line 31"/>
              <p:cNvSpPr>
                <a:spLocks noChangeShapeType="1"/>
              </p:cNvSpPr>
              <p:nvPr/>
            </p:nvSpPr>
            <p:spPr bwMode="auto">
              <a:xfrm>
                <a:off x="540" y="354"/>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1" name="Line 32"/>
              <p:cNvSpPr>
                <a:spLocks noChangeShapeType="1"/>
              </p:cNvSpPr>
              <p:nvPr/>
            </p:nvSpPr>
            <p:spPr bwMode="auto">
              <a:xfrm>
                <a:off x="108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2" name="Line 33"/>
              <p:cNvSpPr>
                <a:spLocks noChangeShapeType="1"/>
              </p:cNvSpPr>
              <p:nvPr/>
            </p:nvSpPr>
            <p:spPr bwMode="auto">
              <a:xfrm>
                <a:off x="162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3" name="Line 34"/>
              <p:cNvSpPr>
                <a:spLocks noChangeShapeType="1"/>
              </p:cNvSpPr>
              <p:nvPr/>
            </p:nvSpPr>
            <p:spPr bwMode="auto">
              <a:xfrm>
                <a:off x="216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4" name="Line 35"/>
              <p:cNvSpPr>
                <a:spLocks noChangeShapeType="1"/>
              </p:cNvSpPr>
              <p:nvPr/>
            </p:nvSpPr>
            <p:spPr bwMode="auto">
              <a:xfrm>
                <a:off x="270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5" name="Line 36"/>
              <p:cNvSpPr>
                <a:spLocks noChangeShapeType="1"/>
              </p:cNvSpPr>
              <p:nvPr/>
            </p:nvSpPr>
            <p:spPr bwMode="auto">
              <a:xfrm>
                <a:off x="3240" y="372"/>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6" name="Line 37"/>
              <p:cNvSpPr>
                <a:spLocks noChangeShapeType="1"/>
              </p:cNvSpPr>
              <p:nvPr/>
            </p:nvSpPr>
            <p:spPr bwMode="auto">
              <a:xfrm>
                <a:off x="378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66" name="TextBox 65"/>
            <p:cNvSpPr txBox="1"/>
            <p:nvPr/>
          </p:nvSpPr>
          <p:spPr>
            <a:xfrm>
              <a:off x="8441842" y="3896653"/>
              <a:ext cx="3442956" cy="287259"/>
            </a:xfrm>
            <a:prstGeom prst="rect">
              <a:avLst/>
            </a:prstGeom>
            <a:noFill/>
          </p:spPr>
          <p:txBody>
            <a:bodyPr wrap="square" rtlCol="0">
              <a:spAutoFit/>
            </a:bodyPr>
            <a:lstStyle/>
            <a:p>
              <a:r>
                <a:rPr lang="zh-CN" altLang="en-US" sz="800" dirty="0"/>
                <a:t>一月      二月     三月    四月     五月     六月</a:t>
              </a:r>
              <a:endParaRPr lang="zh-CN" altLang="en-US" sz="800" dirty="0"/>
            </a:p>
          </p:txBody>
        </p:sp>
        <p:sp>
          <p:nvSpPr>
            <p:cNvPr id="67" name="TextBox 66"/>
            <p:cNvSpPr txBox="1"/>
            <p:nvPr/>
          </p:nvSpPr>
          <p:spPr>
            <a:xfrm>
              <a:off x="8057593" y="2555585"/>
              <a:ext cx="571500" cy="1477327"/>
            </a:xfrm>
            <a:prstGeom prst="rect">
              <a:avLst/>
            </a:prstGeom>
            <a:noFill/>
          </p:spPr>
          <p:txBody>
            <a:bodyPr wrap="square" rtlCol="0">
              <a:spAutoFit/>
            </a:bodyPr>
            <a:lstStyle/>
            <a:p>
              <a:r>
                <a:rPr lang="en-US" altLang="zh-CN" sz="600" dirty="0"/>
                <a:t>300</a:t>
              </a:r>
              <a:endParaRPr lang="en-US" altLang="zh-CN" sz="600" dirty="0"/>
            </a:p>
            <a:p>
              <a:endParaRPr lang="en-US" altLang="zh-CN" sz="600" dirty="0"/>
            </a:p>
            <a:p>
              <a:r>
                <a:rPr lang="en-US" altLang="zh-CN" sz="600" dirty="0"/>
                <a:t>240</a:t>
              </a:r>
              <a:endParaRPr lang="en-US" altLang="zh-CN" sz="600" dirty="0"/>
            </a:p>
            <a:p>
              <a:endParaRPr lang="en-US" altLang="zh-CN" sz="600" dirty="0"/>
            </a:p>
            <a:p>
              <a:r>
                <a:rPr lang="en-US" altLang="zh-CN" sz="600" dirty="0"/>
                <a:t>180</a:t>
              </a:r>
              <a:endParaRPr lang="en-US" altLang="zh-CN" sz="600" dirty="0"/>
            </a:p>
            <a:p>
              <a:endParaRPr lang="en-US" altLang="zh-CN" sz="600" dirty="0"/>
            </a:p>
            <a:p>
              <a:r>
                <a:rPr lang="en-US" altLang="zh-CN" sz="600" dirty="0"/>
                <a:t>120</a:t>
              </a:r>
              <a:endParaRPr lang="en-US" altLang="zh-CN" sz="600" dirty="0"/>
            </a:p>
            <a:p>
              <a:endParaRPr lang="en-US" altLang="zh-CN" sz="600" dirty="0"/>
            </a:p>
            <a:p>
              <a:r>
                <a:rPr lang="en-US" altLang="zh-CN" sz="600" dirty="0"/>
                <a:t>60</a:t>
              </a:r>
              <a:endParaRPr lang="en-US" altLang="zh-CN" sz="600" dirty="0"/>
            </a:p>
            <a:p>
              <a:endParaRPr lang="en-US" altLang="zh-CN" sz="600" dirty="0"/>
            </a:p>
            <a:p>
              <a:r>
                <a:rPr lang="en-US" altLang="zh-CN" sz="600" dirty="0"/>
                <a:t>0</a:t>
              </a:r>
              <a:endParaRPr lang="en-US" altLang="zh-CN" sz="600" dirty="0"/>
            </a:p>
          </p:txBody>
        </p:sp>
        <p:grpSp>
          <p:nvGrpSpPr>
            <p:cNvPr id="86" name="组合 85"/>
            <p:cNvGrpSpPr/>
            <p:nvPr/>
          </p:nvGrpSpPr>
          <p:grpSpPr>
            <a:xfrm>
              <a:off x="8319497" y="2729959"/>
              <a:ext cx="2303577" cy="1135141"/>
              <a:chOff x="2527934" y="5217479"/>
              <a:chExt cx="2303577" cy="1135141"/>
            </a:xfrm>
          </p:grpSpPr>
          <p:cxnSp>
            <p:nvCxnSpPr>
              <p:cNvPr id="111" name="直接连接符 110"/>
              <p:cNvCxnSpPr/>
              <p:nvPr/>
            </p:nvCxnSpPr>
            <p:spPr>
              <a:xfrm flipV="1">
                <a:off x="2527934" y="5875968"/>
                <a:ext cx="383337" cy="4766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V="1">
                <a:off x="2912693" y="5686055"/>
                <a:ext cx="382626" cy="1899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V="1">
                <a:off x="3296741" y="5320145"/>
                <a:ext cx="382626" cy="3636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3679367" y="5219990"/>
                <a:ext cx="384759" cy="1001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4077545" y="5217479"/>
                <a:ext cx="369918" cy="5635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4447463" y="5752771"/>
                <a:ext cx="384048" cy="16476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87" name="直接连接符 86"/>
            <p:cNvCxnSpPr/>
            <p:nvPr/>
          </p:nvCxnSpPr>
          <p:spPr>
            <a:xfrm flipV="1">
              <a:off x="8357887" y="3293491"/>
              <a:ext cx="344947" cy="5645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8688406" y="3142447"/>
              <a:ext cx="398476" cy="1598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9086882" y="3069915"/>
              <a:ext cx="384048" cy="729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9471641" y="2832625"/>
              <a:ext cx="383337" cy="2545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9854978" y="2832626"/>
              <a:ext cx="383337" cy="273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0251136" y="3106378"/>
              <a:ext cx="371938" cy="360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V="1">
              <a:off x="9332572" y="1770698"/>
              <a:ext cx="632959" cy="3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9332572" y="2015912"/>
              <a:ext cx="632959" cy="787"/>
            </a:xfrm>
            <a:prstGeom prst="line">
              <a:avLst/>
            </a:prstGeom>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10198285" y="1651437"/>
              <a:ext cx="1271847" cy="492442"/>
            </a:xfrm>
            <a:prstGeom prst="rect">
              <a:avLst/>
            </a:prstGeom>
            <a:noFill/>
          </p:spPr>
          <p:txBody>
            <a:bodyPr wrap="square" rtlCol="0">
              <a:spAutoFit/>
            </a:bodyPr>
            <a:lstStyle/>
            <a:p>
              <a:r>
                <a:rPr lang="zh-CN" altLang="en-US" sz="900" dirty="0"/>
                <a:t>读者书城</a:t>
              </a:r>
              <a:endParaRPr lang="en-US" altLang="zh-CN" sz="900" dirty="0"/>
            </a:p>
            <a:p>
              <a:r>
                <a:rPr lang="zh-CN" altLang="en-US" sz="900" dirty="0"/>
                <a:t>新华书店</a:t>
              </a:r>
              <a:endParaRPr lang="zh-CN" altLang="en-US" sz="900" dirty="0"/>
            </a:p>
          </p:txBody>
        </p:sp>
      </p:grpSp>
      <p:sp>
        <p:nvSpPr>
          <p:cNvPr id="4" name="矩形 3"/>
          <p:cNvSpPr/>
          <p:nvPr/>
        </p:nvSpPr>
        <p:spPr>
          <a:xfrm>
            <a:off x="1144979" y="2414077"/>
            <a:ext cx="3796953" cy="715580"/>
          </a:xfrm>
          <a:prstGeom prst="rect">
            <a:avLst/>
          </a:prstGeom>
        </p:spPr>
        <p:txBody>
          <a:bodyPr wrap="none" lIns="68580" tIns="34290" rIns="68580" bIns="34290">
            <a:spAutoFit/>
          </a:bodyPr>
          <a:lstStyle/>
          <a:p>
            <a:r>
              <a:rPr lang="en-US" altLang="zh-CN" sz="2100" dirty="0">
                <a:solidFill>
                  <a:srgbClr val="FF0000"/>
                </a:solidFill>
                <a:latin typeface="微软雅黑" panose="020B0503020204020204" pitchFamily="34" charset="-122"/>
                <a:ea typeface="微软雅黑" panose="020B0503020204020204" pitchFamily="34" charset="-122"/>
              </a:rPr>
              <a:t>4</a:t>
            </a:r>
            <a:r>
              <a:rPr lang="zh-CN" altLang="zh-CN" sz="2100" dirty="0">
                <a:solidFill>
                  <a:srgbClr val="FF0000"/>
                </a:solidFill>
                <a:latin typeface="微软雅黑" panose="020B0503020204020204" pitchFamily="34" charset="-122"/>
                <a:ea typeface="微软雅黑" panose="020B0503020204020204" pitchFamily="34" charset="-122"/>
              </a:rPr>
              <a:t>月</a:t>
            </a:r>
            <a:r>
              <a:rPr lang="zh-CN" altLang="en-US" sz="2100" dirty="0">
                <a:solidFill>
                  <a:srgbClr val="FF0000"/>
                </a:solidFill>
                <a:latin typeface="微软雅黑" panose="020B0503020204020204" pitchFamily="34" charset="-122"/>
                <a:ea typeface="微软雅黑" panose="020B0503020204020204" pitchFamily="34" charset="-122"/>
              </a:rPr>
              <a:t>销售图书最多</a:t>
            </a:r>
            <a:endParaRPr lang="en-US" altLang="zh-CN" sz="2100" dirty="0">
              <a:solidFill>
                <a:srgbClr val="FF0000"/>
              </a:solidFill>
              <a:latin typeface="微软雅黑" panose="020B0503020204020204" pitchFamily="34" charset="-122"/>
              <a:ea typeface="微软雅黑" panose="020B0503020204020204" pitchFamily="34" charset="-122"/>
            </a:endParaRPr>
          </a:p>
          <a:p>
            <a:r>
              <a:rPr lang="en-US" altLang="zh-CN" sz="2100" dirty="0">
                <a:solidFill>
                  <a:srgbClr val="FF0000"/>
                </a:solidFill>
                <a:latin typeface="微软雅黑" panose="020B0503020204020204" pitchFamily="34" charset="-122"/>
                <a:ea typeface="微软雅黑" panose="020B0503020204020204" pitchFamily="34" charset="-122"/>
              </a:rPr>
              <a:t>6</a:t>
            </a:r>
            <a:r>
              <a:rPr lang="zh-CN" altLang="zh-CN" sz="2100" dirty="0">
                <a:solidFill>
                  <a:srgbClr val="FF0000"/>
                </a:solidFill>
                <a:latin typeface="微软雅黑" panose="020B0503020204020204" pitchFamily="34" charset="-122"/>
                <a:ea typeface="微软雅黑" panose="020B0503020204020204" pitchFamily="34" charset="-122"/>
              </a:rPr>
              <a:t>月</a:t>
            </a:r>
            <a:r>
              <a:rPr lang="zh-CN" altLang="en-US" sz="2100" dirty="0">
                <a:solidFill>
                  <a:srgbClr val="FF0000"/>
                </a:solidFill>
                <a:latin typeface="微软雅黑" panose="020B0503020204020204" pitchFamily="34" charset="-122"/>
                <a:ea typeface="微软雅黑" panose="020B0503020204020204" pitchFamily="34" charset="-122"/>
              </a:rPr>
              <a:t>两</a:t>
            </a:r>
            <a:r>
              <a:rPr lang="zh-CN" altLang="en-US" sz="2100" dirty="0">
                <a:solidFill>
                  <a:srgbClr val="FF0000"/>
                </a:solidFill>
                <a:latin typeface="微软雅黑" panose="020B0503020204020204" pitchFamily="34" charset="-122"/>
                <a:ea typeface="微软雅黑" panose="020B0503020204020204" pitchFamily="34" charset="-122"/>
              </a:rPr>
              <a:t>个书店销售图书相差最大</a:t>
            </a:r>
            <a:endParaRPr lang="en-US" altLang="zh-CN" sz="21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1" y="376238"/>
            <a:ext cx="1959428"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sp>
        <p:nvSpPr>
          <p:cNvPr id="3" name="TextBox 2"/>
          <p:cNvSpPr txBox="1"/>
          <p:nvPr/>
        </p:nvSpPr>
        <p:spPr>
          <a:xfrm>
            <a:off x="673022" y="965567"/>
            <a:ext cx="6534113" cy="1361912"/>
          </a:xfrm>
          <a:prstGeom prst="rect">
            <a:avLst/>
          </a:prstGeom>
          <a:noFill/>
        </p:spPr>
        <p:txBody>
          <a:bodyPr wrap="squar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   1</a:t>
            </a:r>
            <a:r>
              <a:rPr lang="zh-CN" altLang="en-US"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已知济南市某天六个整点时的气温绘制成的</a:t>
            </a:r>
            <a:r>
              <a:rPr lang="zh-CN" altLang="zh-CN" sz="2100" dirty="0">
                <a:latin typeface="微软雅黑" panose="020B0503020204020204" pitchFamily="34" charset="-122"/>
                <a:ea typeface="微软雅黑" panose="020B0503020204020204" pitchFamily="34" charset="-122"/>
              </a:rPr>
              <a:t>统计</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图，则</a:t>
            </a:r>
            <a:r>
              <a:rPr lang="zh-CN" altLang="zh-CN" sz="2100" dirty="0">
                <a:latin typeface="微软雅黑" panose="020B0503020204020204" pitchFamily="34" charset="-122"/>
                <a:ea typeface="微软雅黑" panose="020B0503020204020204" pitchFamily="34" charset="-122"/>
              </a:rPr>
              <a:t>这</a:t>
            </a:r>
            <a:r>
              <a:rPr lang="zh-CN" altLang="zh-CN" sz="2100" dirty="0">
                <a:latin typeface="微软雅黑" panose="020B0503020204020204" pitchFamily="34" charset="-122"/>
                <a:ea typeface="微软雅黑" panose="020B0503020204020204" pitchFamily="34" charset="-122"/>
              </a:rPr>
              <a:t>六</a:t>
            </a:r>
            <a:r>
              <a:rPr lang="zh-CN" altLang="en-US" sz="2100" dirty="0">
                <a:latin typeface="微软雅黑" panose="020B0503020204020204" pitchFamily="34" charset="-122"/>
                <a:ea typeface="微软雅黑" panose="020B0503020204020204" pitchFamily="34" charset="-122"/>
              </a:rPr>
              <a:t>个</a:t>
            </a:r>
            <a:r>
              <a:rPr lang="zh-CN" altLang="zh-CN" sz="2100" dirty="0">
                <a:latin typeface="微软雅黑" panose="020B0503020204020204" pitchFamily="34" charset="-122"/>
                <a:ea typeface="微软雅黑" panose="020B0503020204020204" pitchFamily="34" charset="-122"/>
              </a:rPr>
              <a:t>整点</a:t>
            </a:r>
            <a:r>
              <a:rPr lang="zh-CN" altLang="zh-CN" sz="2100" dirty="0">
                <a:latin typeface="微软雅黑" panose="020B0503020204020204" pitchFamily="34" charset="-122"/>
                <a:ea typeface="微软雅黑" panose="020B0503020204020204" pitchFamily="34" charset="-122"/>
              </a:rPr>
              <a:t>时气温最高的是</a:t>
            </a:r>
            <a:r>
              <a:rPr lang="en-US" altLang="zh-CN" sz="2100" u="sng"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时，</a:t>
            </a:r>
            <a:r>
              <a:rPr lang="zh-CN" altLang="zh-CN" sz="2100" dirty="0">
                <a:latin typeface="微软雅黑" panose="020B0503020204020204" pitchFamily="34" charset="-122"/>
                <a:ea typeface="微软雅黑" panose="020B0503020204020204" pitchFamily="34" charset="-122"/>
              </a:rPr>
              <a:t>气温</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最低的</a:t>
            </a:r>
            <a:r>
              <a:rPr lang="zh-CN" altLang="en-US" sz="2100" dirty="0">
                <a:latin typeface="微软雅黑" panose="020B0503020204020204" pitchFamily="34" charset="-122"/>
                <a:ea typeface="微软雅黑" panose="020B0503020204020204" pitchFamily="34" charset="-122"/>
              </a:rPr>
              <a:t>是</a:t>
            </a:r>
            <a:r>
              <a:rPr lang="en-US" altLang="zh-CN" sz="2100" u="sng"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时</a:t>
            </a:r>
            <a:r>
              <a:rPr lang="zh-CN" altLang="zh-CN" sz="2100" dirty="0">
                <a:latin typeface="微软雅黑" panose="020B0503020204020204" pitchFamily="34" charset="-122"/>
                <a:ea typeface="微软雅黑" panose="020B0503020204020204" pitchFamily="34" charset="-122"/>
              </a:rPr>
              <a:t>，气温</a:t>
            </a:r>
            <a:r>
              <a:rPr lang="zh-CN" altLang="zh-CN" sz="2100" dirty="0">
                <a:latin typeface="微软雅黑" panose="020B0503020204020204" pitchFamily="34" charset="-122"/>
                <a:ea typeface="微软雅黑" panose="020B0503020204020204" pitchFamily="34" charset="-122"/>
              </a:rPr>
              <a:t>在逐渐</a:t>
            </a:r>
            <a:r>
              <a:rPr lang="zh-CN" altLang="zh-CN" sz="2100" dirty="0">
                <a:latin typeface="微软雅黑" panose="020B0503020204020204" pitchFamily="34" charset="-122"/>
                <a:ea typeface="微软雅黑" panose="020B0503020204020204" pitchFamily="34" charset="-122"/>
              </a:rPr>
              <a:t>升高的是从</a:t>
            </a:r>
            <a:r>
              <a:rPr lang="en-US" altLang="zh-CN" sz="2100" u="sng"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时</a:t>
            </a:r>
            <a:endParaRPr lang="en-US" altLang="zh-CN" sz="2100" dirty="0">
              <a:latin typeface="微软雅黑" panose="020B0503020204020204" pitchFamily="34" charset="-122"/>
              <a:ea typeface="微软雅黑" panose="020B0503020204020204" pitchFamily="34" charset="-122"/>
            </a:endParaRPr>
          </a:p>
          <a:p>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到</a:t>
            </a:r>
            <a:r>
              <a:rPr lang="en-US" altLang="zh-CN" sz="2100" u="sng"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时，</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从</a:t>
            </a:r>
            <a:r>
              <a:rPr lang="en-US" altLang="zh-CN" sz="2100" u="sng"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时到</a:t>
            </a:r>
            <a:r>
              <a:rPr lang="en-US" altLang="zh-CN" sz="2100" u="sng"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时气温下降</a:t>
            </a:r>
            <a:r>
              <a:rPr lang="zh-CN" altLang="zh-CN" sz="2100" dirty="0">
                <a:latin typeface="微软雅黑" panose="020B0503020204020204" pitchFamily="34" charset="-122"/>
                <a:ea typeface="微软雅黑" panose="020B0503020204020204" pitchFamily="34" charset="-122"/>
              </a:rPr>
              <a:t>。</a:t>
            </a:r>
            <a:endParaRPr lang="zh-CN" altLang="zh-CN" sz="2100" dirty="0">
              <a:latin typeface="微软雅黑" panose="020B0503020204020204" pitchFamily="34" charset="-122"/>
              <a:ea typeface="微软雅黑" panose="020B0503020204020204" pitchFamily="34" charset="-122"/>
            </a:endParaRPr>
          </a:p>
        </p:txBody>
      </p:sp>
      <p:pic>
        <p:nvPicPr>
          <p:cNvPr id="6146" name="图片 126"/>
          <p:cNvPicPr>
            <a:picLocks noChangeAspect="1" noChangeArrowheads="1"/>
          </p:cNvPicPr>
          <p:nvPr/>
        </p:nvPicPr>
        <p:blipFill>
          <a:blip r:embed="rId1" cstate="email"/>
          <a:srcRect/>
          <a:stretch>
            <a:fillRect/>
          </a:stretch>
        </p:blipFill>
        <p:spPr bwMode="auto">
          <a:xfrm>
            <a:off x="1390303" y="2849186"/>
            <a:ext cx="2788734" cy="150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5445711" y="1329737"/>
            <a:ext cx="410209" cy="346249"/>
          </a:xfrm>
          <a:prstGeom prst="rect">
            <a:avLst/>
          </a:prstGeom>
        </p:spPr>
        <p:txBody>
          <a:bodyPr wrap="none" lIns="68580" tIns="34290" rIns="68580" bIns="34290">
            <a:spAutoFit/>
          </a:bodyPr>
          <a:lstStyle/>
          <a:p>
            <a:r>
              <a:rPr lang="en-US" altLang="zh-CN" sz="1800" dirty="0">
                <a:solidFill>
                  <a:srgbClr val="FF0000"/>
                </a:solidFill>
                <a:latin typeface="微软雅黑" panose="020B0503020204020204" pitchFamily="34" charset="-122"/>
                <a:ea typeface="微软雅黑" panose="020B0503020204020204" pitchFamily="34" charset="-122"/>
              </a:rPr>
              <a:t>16</a:t>
            </a:r>
            <a:endParaRPr lang="zh-CN" altLang="en-US" sz="1800" dirty="0"/>
          </a:p>
        </p:txBody>
      </p:sp>
      <p:sp>
        <p:nvSpPr>
          <p:cNvPr id="13" name="矩形 12"/>
          <p:cNvSpPr/>
          <p:nvPr/>
        </p:nvSpPr>
        <p:spPr>
          <a:xfrm>
            <a:off x="2510315" y="1589767"/>
            <a:ext cx="274355" cy="346249"/>
          </a:xfrm>
          <a:prstGeom prst="rect">
            <a:avLst/>
          </a:prstGeom>
        </p:spPr>
        <p:txBody>
          <a:bodyPr wrap="none" lIns="68580" tIns="34290" rIns="68580" bIns="34290">
            <a:spAutoFit/>
          </a:bodyPr>
          <a:lstStyle/>
          <a:p>
            <a:r>
              <a:rPr lang="en-US" altLang="zh-CN" sz="1800" dirty="0">
                <a:solidFill>
                  <a:srgbClr val="FF0000"/>
                </a:solidFill>
                <a:latin typeface="微软雅黑" panose="020B0503020204020204" pitchFamily="34" charset="-122"/>
                <a:ea typeface="微软雅黑" panose="020B0503020204020204" pitchFamily="34" charset="-122"/>
              </a:rPr>
              <a:t>8</a:t>
            </a:r>
            <a:endParaRPr lang="zh-CN" altLang="en-US" sz="1800" dirty="0"/>
          </a:p>
        </p:txBody>
      </p:sp>
      <p:sp>
        <p:nvSpPr>
          <p:cNvPr id="70" name="矩形 69"/>
          <p:cNvSpPr/>
          <p:nvPr/>
        </p:nvSpPr>
        <p:spPr>
          <a:xfrm>
            <a:off x="6205203" y="1597700"/>
            <a:ext cx="274355" cy="346249"/>
          </a:xfrm>
          <a:prstGeom prst="rect">
            <a:avLst/>
          </a:prstGeom>
        </p:spPr>
        <p:txBody>
          <a:bodyPr wrap="none" lIns="68580" tIns="34290" rIns="68580" bIns="34290">
            <a:spAutoFit/>
          </a:bodyPr>
          <a:lstStyle/>
          <a:p>
            <a:r>
              <a:rPr lang="en-US" altLang="zh-CN" sz="1800" dirty="0">
                <a:solidFill>
                  <a:srgbClr val="FF0000"/>
                </a:solidFill>
                <a:latin typeface="微软雅黑" panose="020B0503020204020204" pitchFamily="34" charset="-122"/>
                <a:ea typeface="微软雅黑" panose="020B0503020204020204" pitchFamily="34" charset="-122"/>
              </a:rPr>
              <a:t>8</a:t>
            </a:r>
            <a:endParaRPr lang="zh-CN" altLang="en-US" sz="1800" dirty="0"/>
          </a:p>
        </p:txBody>
      </p:sp>
      <p:sp>
        <p:nvSpPr>
          <p:cNvPr id="71" name="矩形 70"/>
          <p:cNvSpPr/>
          <p:nvPr/>
        </p:nvSpPr>
        <p:spPr>
          <a:xfrm>
            <a:off x="1754324" y="1941486"/>
            <a:ext cx="410209" cy="346249"/>
          </a:xfrm>
          <a:prstGeom prst="rect">
            <a:avLst/>
          </a:prstGeom>
        </p:spPr>
        <p:txBody>
          <a:bodyPr wrap="none" lIns="68580" tIns="34290" rIns="68580" bIns="34290">
            <a:spAutoFit/>
          </a:bodyPr>
          <a:lstStyle/>
          <a:p>
            <a:r>
              <a:rPr lang="en-US" altLang="zh-CN" sz="1800" dirty="0">
                <a:solidFill>
                  <a:srgbClr val="FF0000"/>
                </a:solidFill>
                <a:latin typeface="微软雅黑" panose="020B0503020204020204" pitchFamily="34" charset="-122"/>
                <a:ea typeface="微软雅黑" panose="020B0503020204020204" pitchFamily="34" charset="-122"/>
              </a:rPr>
              <a:t>16</a:t>
            </a:r>
            <a:endParaRPr lang="zh-CN" altLang="en-US" sz="1800" dirty="0"/>
          </a:p>
        </p:txBody>
      </p:sp>
      <p:sp>
        <p:nvSpPr>
          <p:cNvPr id="72" name="矩形 71"/>
          <p:cNvSpPr/>
          <p:nvPr/>
        </p:nvSpPr>
        <p:spPr>
          <a:xfrm>
            <a:off x="3065657" y="1936016"/>
            <a:ext cx="410209" cy="346249"/>
          </a:xfrm>
          <a:prstGeom prst="rect">
            <a:avLst/>
          </a:prstGeom>
        </p:spPr>
        <p:txBody>
          <a:bodyPr wrap="none" lIns="68580" tIns="34290" rIns="68580" bIns="34290">
            <a:spAutoFit/>
          </a:bodyPr>
          <a:lstStyle/>
          <a:p>
            <a:r>
              <a:rPr lang="en-US" altLang="zh-CN" sz="1800" dirty="0">
                <a:solidFill>
                  <a:srgbClr val="FF0000"/>
                </a:solidFill>
                <a:latin typeface="微软雅黑" panose="020B0503020204020204" pitchFamily="34" charset="-122"/>
                <a:ea typeface="微软雅黑" panose="020B0503020204020204" pitchFamily="34" charset="-122"/>
              </a:rPr>
              <a:t>16</a:t>
            </a:r>
            <a:endParaRPr lang="zh-CN" altLang="en-US" sz="1800" dirty="0"/>
          </a:p>
        </p:txBody>
      </p:sp>
      <p:sp>
        <p:nvSpPr>
          <p:cNvPr id="14" name="矩形 13"/>
          <p:cNvSpPr/>
          <p:nvPr/>
        </p:nvSpPr>
        <p:spPr>
          <a:xfrm>
            <a:off x="4061284" y="1941486"/>
            <a:ext cx="410209" cy="346249"/>
          </a:xfrm>
          <a:prstGeom prst="rect">
            <a:avLst/>
          </a:prstGeom>
        </p:spPr>
        <p:txBody>
          <a:bodyPr wrap="none" lIns="68580" tIns="34290" rIns="68580" bIns="34290">
            <a:spAutoFit/>
          </a:bodyPr>
          <a:lstStyle/>
          <a:p>
            <a:r>
              <a:rPr lang="en-US" altLang="zh-CN" sz="1800" dirty="0">
                <a:solidFill>
                  <a:srgbClr val="FF0000"/>
                </a:solidFill>
                <a:latin typeface="微软雅黑" panose="020B0503020204020204" pitchFamily="34" charset="-122"/>
                <a:ea typeface="微软雅黑" panose="020B0503020204020204" pitchFamily="34" charset="-122"/>
              </a:rPr>
              <a:t>18</a:t>
            </a:r>
            <a:endParaRPr lang="zh-CN" altLang="en-US" sz="18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500" fill="hold"/>
                                        <p:tgtEl>
                                          <p:spTgt spid="70"/>
                                        </p:tgtEl>
                                        <p:attrNameLst>
                                          <p:attrName>ppt_x</p:attrName>
                                        </p:attrNameLst>
                                      </p:cBhvr>
                                      <p:tavLst>
                                        <p:tav tm="0">
                                          <p:val>
                                            <p:strVal val="#ppt_x"/>
                                          </p:val>
                                        </p:tav>
                                        <p:tav tm="100000">
                                          <p:val>
                                            <p:strVal val="#ppt_x"/>
                                          </p:val>
                                        </p:tav>
                                      </p:tavLst>
                                    </p:anim>
                                    <p:anim calcmode="lin" valueType="num">
                                      <p:cBhvr additive="base">
                                        <p:cTn id="25" dur="500" fill="hold"/>
                                        <p:tgtEl>
                                          <p:spTgt spid="7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fill="hold"/>
                                        <p:tgtEl>
                                          <p:spTgt spid="71"/>
                                        </p:tgtEl>
                                        <p:attrNameLst>
                                          <p:attrName>ppt_x</p:attrName>
                                        </p:attrNameLst>
                                      </p:cBhvr>
                                      <p:tavLst>
                                        <p:tav tm="0">
                                          <p:val>
                                            <p:strVal val="#ppt_x"/>
                                          </p:val>
                                        </p:tav>
                                        <p:tav tm="100000">
                                          <p:val>
                                            <p:strVal val="#ppt_x"/>
                                          </p:val>
                                        </p:tav>
                                      </p:tavLst>
                                    </p:anim>
                                    <p:anim calcmode="lin" valueType="num">
                                      <p:cBhvr additive="base">
                                        <p:cTn id="29" dur="500" fill="hold"/>
                                        <p:tgtEl>
                                          <p:spTgt spid="7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500" fill="hold"/>
                                        <p:tgtEl>
                                          <p:spTgt spid="72"/>
                                        </p:tgtEl>
                                        <p:attrNameLst>
                                          <p:attrName>ppt_x</p:attrName>
                                        </p:attrNameLst>
                                      </p:cBhvr>
                                      <p:tavLst>
                                        <p:tav tm="0">
                                          <p:val>
                                            <p:strVal val="#ppt_x"/>
                                          </p:val>
                                        </p:tav>
                                        <p:tav tm="100000">
                                          <p:val>
                                            <p:strVal val="#ppt_x"/>
                                          </p:val>
                                        </p:tav>
                                      </p:tavLst>
                                    </p:anim>
                                    <p:anim calcmode="lin" valueType="num">
                                      <p:cBhvr additive="base">
                                        <p:cTn id="33" dur="500" fill="hold"/>
                                        <p:tgtEl>
                                          <p:spTgt spid="7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70" grpId="0"/>
      <p:bldP spid="71" grpId="0"/>
      <p:bldP spid="72"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0" y="376238"/>
            <a:ext cx="2002972"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sp>
        <p:nvSpPr>
          <p:cNvPr id="4" name="TextBox 3"/>
          <p:cNvSpPr txBox="1"/>
          <p:nvPr/>
        </p:nvSpPr>
        <p:spPr>
          <a:xfrm>
            <a:off x="673022" y="965567"/>
            <a:ext cx="7500467" cy="2008242"/>
          </a:xfrm>
          <a:prstGeom prst="rect">
            <a:avLst/>
          </a:prstGeom>
          <a:noFill/>
        </p:spPr>
        <p:txBody>
          <a:bodyPr wrap="squar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   2</a:t>
            </a:r>
            <a:r>
              <a:rPr lang="zh-CN" altLang="en-US"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地球的水资源越来越枯竭，全世界都提倡节约用水，小</a:t>
            </a:r>
            <a:r>
              <a:rPr lang="zh-CN" altLang="zh-CN" sz="2100" dirty="0">
                <a:latin typeface="微软雅黑" panose="020B0503020204020204" pitchFamily="34" charset="-122"/>
                <a:ea typeface="微软雅黑" panose="020B0503020204020204" pitchFamily="34" charset="-122"/>
              </a:rPr>
              <a:t>明</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把自己</a:t>
            </a:r>
            <a:r>
              <a:rPr lang="zh-CN" altLang="zh-CN" sz="2100" dirty="0">
                <a:latin typeface="微软雅黑" panose="020B0503020204020204" pitchFamily="34" charset="-122"/>
                <a:ea typeface="微软雅黑" panose="020B0503020204020204" pitchFamily="34" charset="-122"/>
              </a:rPr>
              <a:t>家</a:t>
            </a:r>
            <a:r>
              <a:rPr lang="en-US" altLang="zh-CN" sz="2100" dirty="0">
                <a:latin typeface="微软雅黑" panose="020B0503020204020204" pitchFamily="34" charset="-122"/>
                <a:ea typeface="微软雅黑" panose="020B0503020204020204" pitchFamily="34" charset="-122"/>
              </a:rPr>
              <a:t>1</a:t>
            </a:r>
            <a:r>
              <a:rPr lang="zh-CN" altLang="zh-CN" sz="2100" dirty="0">
                <a:latin typeface="微软雅黑" panose="020B0503020204020204" pitchFamily="34" charset="-122"/>
                <a:ea typeface="微软雅黑" panose="020B0503020204020204" pitchFamily="34" charset="-122"/>
              </a:rPr>
              <a:t>月至</a:t>
            </a:r>
            <a:r>
              <a:rPr lang="en-US" altLang="zh-CN" sz="2100" dirty="0">
                <a:latin typeface="微软雅黑" panose="020B0503020204020204" pitchFamily="34" charset="-122"/>
                <a:ea typeface="微软雅黑" panose="020B0503020204020204" pitchFamily="34" charset="-122"/>
              </a:rPr>
              <a:t>6</a:t>
            </a:r>
            <a:r>
              <a:rPr lang="zh-CN" altLang="zh-CN" sz="2100" dirty="0">
                <a:latin typeface="微软雅黑" panose="020B0503020204020204" pitchFamily="34" charset="-122"/>
                <a:ea typeface="微软雅黑" panose="020B0503020204020204" pitchFamily="34" charset="-122"/>
              </a:rPr>
              <a:t>月份的用水量绘制成折线图，那么小</a:t>
            </a:r>
            <a:r>
              <a:rPr lang="zh-CN" altLang="zh-CN" sz="2100" dirty="0">
                <a:latin typeface="微软雅黑" panose="020B0503020204020204" pitchFamily="34" charset="-122"/>
                <a:ea typeface="微软雅黑" panose="020B0503020204020204" pitchFamily="34" charset="-122"/>
              </a:rPr>
              <a:t>明</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家这</a:t>
            </a:r>
            <a:r>
              <a:rPr lang="en-US" altLang="zh-CN" sz="2100" dirty="0">
                <a:latin typeface="微软雅黑" panose="020B0503020204020204" pitchFamily="34" charset="-122"/>
                <a:ea typeface="微软雅黑" panose="020B0503020204020204" pitchFamily="34" charset="-122"/>
              </a:rPr>
              <a:t>6</a:t>
            </a:r>
            <a:r>
              <a:rPr lang="zh-CN" altLang="zh-CN" sz="2100" dirty="0">
                <a:latin typeface="微软雅黑" panose="020B0503020204020204" pitchFamily="34" charset="-122"/>
                <a:ea typeface="微软雅黑" panose="020B0503020204020204" pitchFamily="34" charset="-122"/>
              </a:rPr>
              <a:t>个月的月平均用水量是（　　</a:t>
            </a:r>
            <a:r>
              <a:rPr lang="zh-CN"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a:t>
            </a:r>
            <a:r>
              <a:rPr lang="en-US" altLang="zh-CN" sz="2100" dirty="0"/>
              <a:t>A</a:t>
            </a:r>
            <a:r>
              <a:rPr lang="zh-CN" altLang="zh-CN" sz="2100" dirty="0"/>
              <a:t>．</a:t>
            </a:r>
            <a:r>
              <a:rPr lang="en-US" altLang="zh-CN" sz="2100" dirty="0"/>
              <a:t>10</a:t>
            </a:r>
            <a:r>
              <a:rPr lang="zh-CN" altLang="zh-CN" sz="2100" dirty="0"/>
              <a:t>吨</a:t>
            </a:r>
            <a:r>
              <a:rPr lang="en-US" altLang="zh-CN" sz="2100" dirty="0"/>
              <a:t>  	B</a:t>
            </a:r>
            <a:r>
              <a:rPr lang="zh-CN" altLang="zh-CN" sz="2100" dirty="0"/>
              <a:t>．</a:t>
            </a:r>
            <a:r>
              <a:rPr lang="en-US" altLang="zh-CN" sz="2100" dirty="0"/>
              <a:t>9</a:t>
            </a:r>
            <a:r>
              <a:rPr lang="zh-CN" altLang="zh-CN" sz="2100" dirty="0"/>
              <a:t>吨</a:t>
            </a:r>
            <a:r>
              <a:rPr lang="en-US" altLang="zh-CN" sz="2100" dirty="0"/>
              <a:t>	 C</a:t>
            </a:r>
            <a:r>
              <a:rPr lang="zh-CN" altLang="zh-CN" sz="2100" dirty="0"/>
              <a:t>．</a:t>
            </a:r>
            <a:r>
              <a:rPr lang="en-US" altLang="zh-CN" sz="2100" dirty="0"/>
              <a:t>8</a:t>
            </a:r>
            <a:r>
              <a:rPr lang="zh-CN" altLang="zh-CN" sz="2100" dirty="0"/>
              <a:t>吨</a:t>
            </a:r>
            <a:r>
              <a:rPr lang="en-US" altLang="zh-CN" sz="2100" dirty="0"/>
              <a:t>	  D</a:t>
            </a:r>
            <a:r>
              <a:rPr lang="zh-CN" altLang="zh-CN" sz="2100" dirty="0"/>
              <a:t>．</a:t>
            </a:r>
            <a:r>
              <a:rPr lang="en-US" altLang="zh-CN" sz="2100" dirty="0"/>
              <a:t>7</a:t>
            </a:r>
            <a:r>
              <a:rPr lang="zh-CN" altLang="zh-CN" sz="2100" dirty="0"/>
              <a:t>吨</a:t>
            </a:r>
            <a:endParaRPr lang="zh-CN" altLang="zh-CN" sz="2100" dirty="0"/>
          </a:p>
        </p:txBody>
      </p:sp>
      <p:pic>
        <p:nvPicPr>
          <p:cNvPr id="7170" name="Picture 23" descr="f045ab98"/>
          <p:cNvPicPr>
            <a:picLocks noChangeAspect="1" noChangeArrowheads="1"/>
          </p:cNvPicPr>
          <p:nvPr/>
        </p:nvPicPr>
        <p:blipFill>
          <a:blip r:embed="rId1"/>
          <a:srcRect/>
          <a:stretch>
            <a:fillRect/>
          </a:stretch>
        </p:blipFill>
        <p:spPr bwMode="auto">
          <a:xfrm>
            <a:off x="1586692" y="2998817"/>
            <a:ext cx="2197677" cy="181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9"/>
          <p:cNvGrpSpPr/>
          <p:nvPr/>
        </p:nvGrpSpPr>
        <p:grpSpPr>
          <a:xfrm>
            <a:off x="4258193" y="3441468"/>
            <a:ext cx="3737610" cy="738664"/>
            <a:chOff x="5677591" y="4588625"/>
            <a:chExt cx="4983480" cy="984886"/>
          </a:xfrm>
        </p:grpSpPr>
        <p:grpSp>
          <p:nvGrpSpPr>
            <p:cNvPr id="9" name="组合 8"/>
            <p:cNvGrpSpPr/>
            <p:nvPr/>
          </p:nvGrpSpPr>
          <p:grpSpPr>
            <a:xfrm>
              <a:off x="5677591" y="4588625"/>
              <a:ext cx="3873732" cy="984886"/>
              <a:chOff x="5677591" y="4588625"/>
              <a:chExt cx="3873732" cy="984886"/>
            </a:xfrm>
          </p:grpSpPr>
          <p:sp>
            <p:nvSpPr>
              <p:cNvPr id="2" name="TextBox 1"/>
              <p:cNvSpPr txBox="1"/>
              <p:nvPr/>
            </p:nvSpPr>
            <p:spPr>
              <a:xfrm>
                <a:off x="5719156" y="4588625"/>
                <a:ext cx="3832167" cy="984886"/>
              </a:xfrm>
              <a:prstGeom prst="rect">
                <a:avLst/>
              </a:prstGeom>
              <a:noFill/>
            </p:spPr>
            <p:txBody>
              <a:bodyPr wrap="square" rtlCol="0">
                <a:spAutoFit/>
              </a:bodyPr>
              <a:lstStyle/>
              <a:p>
                <a:r>
                  <a:rPr lang="en-US" altLang="zh-CN" sz="2100" dirty="0">
                    <a:solidFill>
                      <a:srgbClr val="FF0000"/>
                    </a:solidFill>
                    <a:latin typeface="微软雅黑" panose="020B0503020204020204" pitchFamily="34" charset="-122"/>
                    <a:ea typeface="微软雅黑" panose="020B0503020204020204" pitchFamily="34" charset="-122"/>
                  </a:rPr>
                  <a:t>8+12+10+15+6+9</a:t>
                </a:r>
                <a:endParaRPr lang="en-US" altLang="zh-CN" sz="2100" dirty="0">
                  <a:solidFill>
                    <a:srgbClr val="FF0000"/>
                  </a:solidFill>
                  <a:latin typeface="微软雅黑" panose="020B0503020204020204" pitchFamily="34" charset="-122"/>
                  <a:ea typeface="微软雅黑" panose="020B0503020204020204" pitchFamily="34" charset="-122"/>
                </a:endParaRPr>
              </a:p>
              <a:p>
                <a:r>
                  <a:rPr lang="en-US" altLang="zh-CN" sz="2100" dirty="0">
                    <a:solidFill>
                      <a:srgbClr val="FF0000"/>
                    </a:solidFill>
                    <a:latin typeface="微软雅黑" panose="020B0503020204020204" pitchFamily="34" charset="-122"/>
                    <a:ea typeface="微软雅黑" panose="020B0503020204020204" pitchFamily="34" charset="-122"/>
                  </a:rPr>
                  <a:t> </a:t>
                </a:r>
                <a:r>
                  <a:rPr lang="en-US" altLang="zh-CN" sz="2100" dirty="0">
                    <a:solidFill>
                      <a:srgbClr val="FF0000"/>
                    </a:solidFill>
                    <a:latin typeface="微软雅黑" panose="020B0503020204020204" pitchFamily="34" charset="-122"/>
                    <a:ea typeface="微软雅黑" panose="020B0503020204020204" pitchFamily="34" charset="-122"/>
                  </a:rPr>
                  <a:t>               6</a:t>
                </a:r>
                <a:endParaRPr lang="zh-CN" altLang="en-US" sz="2100" dirty="0">
                  <a:solidFill>
                    <a:srgbClr val="FF0000"/>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77591" y="5060594"/>
                <a:ext cx="348378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9239594" y="4798984"/>
              <a:ext cx="1421477" cy="553998"/>
            </a:xfrm>
            <a:prstGeom prst="rect">
              <a:avLst/>
            </a:prstGeom>
            <a:noFill/>
          </p:spPr>
          <p:txBody>
            <a:bodyPr wrap="square" rtlCol="0">
              <a:spAutoFit/>
            </a:bodyPr>
            <a:lstStyle/>
            <a:p>
              <a:r>
                <a:rPr lang="en-US" altLang="zh-CN" sz="2100" dirty="0">
                  <a:solidFill>
                    <a:srgbClr val="FF0000"/>
                  </a:solidFill>
                  <a:latin typeface="微软雅黑" panose="020B0503020204020204" pitchFamily="34" charset="-122"/>
                  <a:ea typeface="微软雅黑" panose="020B0503020204020204" pitchFamily="34" charset="-122"/>
                </a:rPr>
                <a:t>=10</a:t>
              </a:r>
              <a:endParaRPr lang="zh-CN" altLang="en-US" sz="2100" dirty="0">
                <a:solidFill>
                  <a:srgbClr val="FF0000"/>
                </a:solidFill>
                <a:latin typeface="微软雅黑" panose="020B0503020204020204" pitchFamily="34" charset="-122"/>
                <a:ea typeface="微软雅黑" panose="020B0503020204020204" pitchFamily="34" charset="-122"/>
              </a:endParaRPr>
            </a:p>
          </p:txBody>
        </p:sp>
      </p:grpSp>
      <p:sp>
        <p:nvSpPr>
          <p:cNvPr id="5" name="TextBox 4"/>
          <p:cNvSpPr txBox="1"/>
          <p:nvPr/>
        </p:nvSpPr>
        <p:spPr>
          <a:xfrm>
            <a:off x="5221713" y="2044931"/>
            <a:ext cx="342901" cy="346249"/>
          </a:xfrm>
          <a:prstGeom prst="rect">
            <a:avLst/>
          </a:prstGeom>
          <a:noFill/>
        </p:spPr>
        <p:txBody>
          <a:bodyPr wrap="square" lIns="68580" tIns="34290" rIns="68580" bIns="34290" rtlCol="0">
            <a:spAutoFit/>
          </a:bodyPr>
          <a:lstStyle/>
          <a:p>
            <a:r>
              <a:rPr lang="en-US" altLang="zh-CN" sz="1800" dirty="0">
                <a:solidFill>
                  <a:srgbClr val="FF0000"/>
                </a:solidFill>
              </a:rPr>
              <a:t>A</a:t>
            </a:r>
            <a:endParaRPr lang="zh-CN" altLang="en-US" sz="1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5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1" y="376238"/>
            <a:ext cx="1938974"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sp>
        <p:nvSpPr>
          <p:cNvPr id="3" name="TextBox 2"/>
          <p:cNvSpPr txBox="1"/>
          <p:nvPr/>
        </p:nvSpPr>
        <p:spPr>
          <a:xfrm>
            <a:off x="673022" y="965568"/>
            <a:ext cx="7681269" cy="715580"/>
          </a:xfrm>
          <a:prstGeom prst="rect">
            <a:avLst/>
          </a:prstGeom>
          <a:noFill/>
        </p:spPr>
        <p:txBody>
          <a:bodyPr wrap="squar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  3</a:t>
            </a:r>
            <a:r>
              <a:rPr lang="zh-CN" altLang="en-US"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下面是王强收集的</a:t>
            </a:r>
            <a:r>
              <a:rPr lang="en-US" altLang="zh-CN" sz="2100" dirty="0">
                <a:latin typeface="微软雅黑" panose="020B0503020204020204" pitchFamily="34" charset="-122"/>
                <a:ea typeface="微软雅黑" panose="020B0503020204020204" pitchFamily="34" charset="-122"/>
              </a:rPr>
              <a:t>2014</a:t>
            </a:r>
            <a:r>
              <a:rPr lang="zh-CN" altLang="zh-CN" sz="2100" dirty="0">
                <a:latin typeface="微软雅黑" panose="020B0503020204020204" pitchFamily="34" charset="-122"/>
                <a:ea typeface="微软雅黑" panose="020B0503020204020204" pitchFamily="34" charset="-122"/>
              </a:rPr>
              <a:t>年春节期间龙潭湖庙会和厂甸</a:t>
            </a:r>
            <a:r>
              <a:rPr lang="zh-CN" altLang="zh-CN" sz="2100" dirty="0">
                <a:latin typeface="微软雅黑" panose="020B0503020204020204" pitchFamily="34" charset="-122"/>
                <a:ea typeface="微软雅黑" panose="020B0503020204020204" pitchFamily="34" charset="-122"/>
              </a:rPr>
              <a:t>庙会</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游览</a:t>
            </a:r>
            <a:r>
              <a:rPr lang="zh-CN" altLang="zh-CN" sz="2100" dirty="0">
                <a:latin typeface="微软雅黑" panose="020B0503020204020204" pitchFamily="34" charset="-122"/>
                <a:ea typeface="微软雅黑" panose="020B0503020204020204" pitchFamily="34" charset="-122"/>
              </a:rPr>
              <a:t>的统计图</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endParaRPr lang="zh-CN" altLang="zh-CN" sz="21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059562" y="2116197"/>
            <a:ext cx="3659987" cy="2816827"/>
            <a:chOff x="1412750" y="2821596"/>
            <a:chExt cx="4879982" cy="3755769"/>
          </a:xfrm>
        </p:grpSpPr>
        <p:sp>
          <p:nvSpPr>
            <p:cNvPr id="7" name="矩形 6"/>
            <p:cNvSpPr/>
            <p:nvPr/>
          </p:nvSpPr>
          <p:spPr>
            <a:xfrm>
              <a:off x="1412750" y="6002849"/>
              <a:ext cx="4879982" cy="574516"/>
            </a:xfrm>
            <a:prstGeom prst="rect">
              <a:avLst/>
            </a:prstGeom>
          </p:spPr>
          <p:txBody>
            <a:bodyPr wrap="square">
              <a:spAutoFit/>
            </a:bodyPr>
            <a:lstStyle/>
            <a:p>
              <a:r>
                <a:rPr lang="en-US" altLang="zh-CN" sz="1100" dirty="0"/>
                <a:t>2014</a:t>
              </a:r>
              <a:r>
                <a:rPr lang="zh-CN" altLang="zh-CN" sz="1100" dirty="0"/>
                <a:t>年</a:t>
              </a:r>
              <a:r>
                <a:rPr lang="en-US" altLang="zh-CN" sz="1100" dirty="0"/>
                <a:t>2</a:t>
              </a:r>
              <a:r>
                <a:rPr lang="zh-CN" altLang="zh-CN" sz="1100" dirty="0"/>
                <a:t>月</a:t>
              </a:r>
              <a:r>
                <a:rPr lang="en-US" altLang="zh-CN" sz="1100" dirty="0"/>
                <a:t>9</a:t>
              </a:r>
              <a:r>
                <a:rPr lang="zh-CN" altLang="zh-CN" sz="1100" dirty="0"/>
                <a:t>日～</a:t>
              </a:r>
              <a:r>
                <a:rPr lang="en-US" altLang="zh-CN" sz="1100" dirty="0"/>
                <a:t>15 </a:t>
              </a:r>
              <a:r>
                <a:rPr lang="zh-CN" altLang="zh-CN" sz="1100" dirty="0"/>
                <a:t>日龙潭湖庙会和厂甸庙会游览人数</a:t>
              </a:r>
              <a:r>
                <a:rPr lang="zh-CN" altLang="zh-CN" sz="1100" dirty="0"/>
                <a:t>统计图</a:t>
              </a:r>
              <a:endParaRPr lang="zh-CN" altLang="zh-CN" sz="1100" dirty="0"/>
            </a:p>
          </p:txBody>
        </p:sp>
        <p:pic>
          <p:nvPicPr>
            <p:cNvPr id="8194" name="Picture 2"/>
            <p:cNvPicPr>
              <a:picLocks noChangeAspect="1" noChangeArrowheads="1"/>
            </p:cNvPicPr>
            <p:nvPr/>
          </p:nvPicPr>
          <p:blipFill>
            <a:blip r:embed="rId1" cstate="email"/>
            <a:srcRect/>
            <a:stretch>
              <a:fillRect/>
            </a:stretch>
          </p:blipFill>
          <p:spPr bwMode="auto">
            <a:xfrm>
              <a:off x="1586130" y="3406371"/>
              <a:ext cx="4332326" cy="2596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3504788" y="2821596"/>
              <a:ext cx="2014862" cy="636072"/>
            </a:xfrm>
            <a:prstGeom prst="rect">
              <a:avLst/>
            </a:prstGeom>
          </p:spPr>
          <p:txBody>
            <a:bodyPr wrap="square">
              <a:spAutoFit/>
            </a:bodyPr>
            <a:lstStyle/>
            <a:p>
              <a:r>
                <a:rPr lang="en-US" altLang="zh-CN" dirty="0"/>
                <a:t> </a:t>
              </a:r>
              <a:r>
                <a:rPr lang="en-US" altLang="zh-CN" sz="1100" dirty="0"/>
                <a:t>——</a:t>
              </a:r>
              <a:r>
                <a:rPr lang="zh-CN" altLang="zh-CN" sz="1100" dirty="0"/>
                <a:t>厂</a:t>
              </a:r>
              <a:r>
                <a:rPr lang="zh-CN" altLang="zh-CN" sz="1100" dirty="0"/>
                <a:t>甸庙会</a:t>
              </a:r>
              <a:endParaRPr lang="zh-CN" altLang="zh-CN" sz="1100" dirty="0"/>
            </a:p>
            <a:p>
              <a:r>
                <a:rPr lang="en-US" altLang="zh-CN" sz="1100" dirty="0"/>
                <a:t> </a:t>
              </a:r>
              <a:r>
                <a:rPr lang="zh-CN" altLang="zh-CN" sz="1100" dirty="0"/>
                <a:t>……</a:t>
              </a:r>
              <a:r>
                <a:rPr lang="en-US" altLang="zh-CN" sz="1100" dirty="0"/>
                <a:t> </a:t>
              </a:r>
              <a:r>
                <a:rPr lang="zh-CN" altLang="zh-CN" sz="1100" dirty="0"/>
                <a:t>龙潭</a:t>
              </a:r>
              <a:r>
                <a:rPr lang="zh-CN" altLang="zh-CN" sz="1100" dirty="0"/>
                <a:t>湖庙会</a:t>
              </a:r>
              <a:r>
                <a:rPr lang="en-US" altLang="zh-CN" sz="1100" dirty="0"/>
                <a:t>   </a:t>
              </a:r>
              <a:endParaRPr lang="zh-CN" altLang="en-US" sz="1100" dirty="0"/>
            </a:p>
          </p:txBody>
        </p:sp>
      </p:grpSp>
      <p:sp>
        <p:nvSpPr>
          <p:cNvPr id="21" name="矩形 20"/>
          <p:cNvSpPr/>
          <p:nvPr/>
        </p:nvSpPr>
        <p:spPr>
          <a:xfrm>
            <a:off x="4594706" y="1748334"/>
            <a:ext cx="4314460" cy="2439129"/>
          </a:xfrm>
          <a:prstGeom prst="rect">
            <a:avLst/>
          </a:prstGeom>
        </p:spPr>
        <p:txBody>
          <a:bodyPr wrap="square" lIns="68580" tIns="34290" rIns="68580" bIns="34290">
            <a:spAutoFit/>
          </a:bodyPr>
          <a:lstStyle/>
          <a:p>
            <a:r>
              <a:rPr lang="zh-CN" altLang="zh-CN" dirty="0">
                <a:latin typeface="微软雅黑" panose="020B0503020204020204" pitchFamily="34" charset="-122"/>
                <a:ea typeface="微软雅黑" panose="020B0503020204020204" pitchFamily="34" charset="-122"/>
              </a:rPr>
              <a:t>根据上面的统计图，回答问题。</a:t>
            </a:r>
            <a:endParaRPr lang="zh-CN" altLang="zh-CN" dirty="0">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）游览两个庙会的人数分别在哪一天到达峰值，</a:t>
            </a:r>
            <a:r>
              <a:rPr lang="zh-CN" altLang="zh-CN" dirty="0" smtClean="0">
                <a:latin typeface="微软雅黑" panose="020B0503020204020204" pitchFamily="34" charset="-122"/>
                <a:ea typeface="微软雅黑" panose="020B0503020204020204" pitchFamily="34" charset="-122"/>
              </a:rPr>
              <a:t>然后</a:t>
            </a:r>
            <a:r>
              <a:rPr lang="zh-CN" altLang="zh-CN" dirty="0">
                <a:latin typeface="微软雅黑" panose="020B0503020204020204" pitchFamily="34" charset="-122"/>
                <a:ea typeface="微软雅黑" panose="020B0503020204020204" pitchFamily="34" charset="-122"/>
              </a:rPr>
              <a:t>开始下降</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endParaRPr lang="zh-CN" altLang="zh-CN" dirty="0">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）哪个庙会的游览人数上升得快，下降得也快</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endParaRPr lang="en-US" altLang="zh-CN" dirty="0" smtClean="0">
              <a:latin typeface="微软雅黑" panose="020B0503020204020204" pitchFamily="34" charset="-122"/>
              <a:ea typeface="微软雅黑" panose="020B0503020204020204" pitchFamily="34" charset="-122"/>
            </a:endParaRPr>
          </a:p>
          <a:p>
            <a:endParaRPr lang="zh-CN" altLang="zh-CN" dirty="0">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）假如明年要游览庙会，你认为哪天比较好</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endParaRPr lang="zh-CN" altLang="zh-CN" dirty="0">
              <a:latin typeface="微软雅黑" panose="020B0503020204020204" pitchFamily="34" charset="-122"/>
              <a:ea typeface="微软雅黑" panose="020B0503020204020204" pitchFamily="34" charset="-122"/>
            </a:endParaRPr>
          </a:p>
        </p:txBody>
      </p:sp>
      <p:sp>
        <p:nvSpPr>
          <p:cNvPr id="23" name="矩形 22"/>
          <p:cNvSpPr/>
          <p:nvPr/>
        </p:nvSpPr>
        <p:spPr>
          <a:xfrm>
            <a:off x="5119077" y="2435028"/>
            <a:ext cx="709570" cy="346249"/>
          </a:xfrm>
          <a:prstGeom prst="rect">
            <a:avLst/>
          </a:prstGeom>
        </p:spPr>
        <p:txBody>
          <a:bodyPr wrap="none" lIns="68580" tIns="34290" rIns="68580" bIns="34290">
            <a:spAutoFit/>
          </a:bodyPr>
          <a:lstStyle/>
          <a:p>
            <a:r>
              <a:rPr lang="en-US" altLang="zh-CN" sz="1800" dirty="0">
                <a:solidFill>
                  <a:srgbClr val="FF0000"/>
                </a:solidFill>
                <a:latin typeface="微软雅黑" panose="020B0503020204020204" pitchFamily="34" charset="-122"/>
                <a:ea typeface="微软雅黑" panose="020B0503020204020204" pitchFamily="34" charset="-122"/>
              </a:rPr>
              <a:t>11</a:t>
            </a:r>
            <a:r>
              <a:rPr lang="zh-CN" altLang="zh-CN" sz="1800" dirty="0">
                <a:solidFill>
                  <a:srgbClr val="FF0000"/>
                </a:solidFill>
                <a:latin typeface="微软雅黑" panose="020B0503020204020204" pitchFamily="34" charset="-122"/>
                <a:ea typeface="微软雅黑" panose="020B0503020204020204" pitchFamily="34" charset="-122"/>
              </a:rPr>
              <a:t>日</a:t>
            </a:r>
            <a:r>
              <a:rPr lang="en-US" altLang="zh-CN" sz="1800" dirty="0">
                <a:solidFill>
                  <a:srgbClr val="FF0000"/>
                </a:solidFill>
                <a:latin typeface="微软雅黑" panose="020B0503020204020204" pitchFamily="34" charset="-122"/>
                <a:ea typeface="微软雅黑" panose="020B0503020204020204" pitchFamily="34" charset="-122"/>
              </a:rPr>
              <a:t> </a:t>
            </a:r>
            <a:endParaRPr lang="zh-CN" altLang="en-US" sz="1800" dirty="0">
              <a:solidFill>
                <a:srgbClr val="FF0000"/>
              </a:solidFill>
              <a:latin typeface="微软雅黑" panose="020B0503020204020204" pitchFamily="34" charset="-122"/>
              <a:ea typeface="微软雅黑" panose="020B0503020204020204" pitchFamily="34" charset="-122"/>
            </a:endParaRPr>
          </a:p>
        </p:txBody>
      </p:sp>
      <p:sp>
        <p:nvSpPr>
          <p:cNvPr id="24" name="矩形 23"/>
          <p:cNvSpPr/>
          <p:nvPr/>
        </p:nvSpPr>
        <p:spPr>
          <a:xfrm>
            <a:off x="5119077" y="3062938"/>
            <a:ext cx="1130358" cy="346249"/>
          </a:xfrm>
          <a:prstGeom prst="rect">
            <a:avLst/>
          </a:prstGeom>
        </p:spPr>
        <p:txBody>
          <a:bodyPr wrap="none" lIns="68580" tIns="34290" rIns="68580" bIns="34290">
            <a:spAutoFit/>
          </a:bodyPr>
          <a:lstStyle/>
          <a:p>
            <a:r>
              <a:rPr lang="zh-CN" altLang="zh-CN" sz="1800" dirty="0">
                <a:solidFill>
                  <a:srgbClr val="FF0000"/>
                </a:solidFill>
                <a:latin typeface="微软雅黑" panose="020B0503020204020204" pitchFamily="34" charset="-122"/>
                <a:ea typeface="微软雅黑" panose="020B0503020204020204" pitchFamily="34" charset="-122"/>
              </a:rPr>
              <a:t>厂甸庙会</a:t>
            </a:r>
            <a:r>
              <a:rPr lang="en-US" altLang="zh-CN" sz="1800" dirty="0">
                <a:solidFill>
                  <a:srgbClr val="FF0000"/>
                </a:solidFill>
                <a:latin typeface="微软雅黑" panose="020B0503020204020204" pitchFamily="34" charset="-122"/>
                <a:ea typeface="微软雅黑" panose="020B0503020204020204" pitchFamily="34" charset="-122"/>
              </a:rPr>
              <a:t> </a:t>
            </a:r>
            <a:endParaRPr lang="zh-CN" altLang="en-US" sz="1800" dirty="0">
              <a:solidFill>
                <a:srgbClr val="FF0000"/>
              </a:solidFill>
              <a:latin typeface="微软雅黑" panose="020B0503020204020204" pitchFamily="34" charset="-122"/>
              <a:ea typeface="微软雅黑" panose="020B0503020204020204" pitchFamily="34" charset="-122"/>
            </a:endParaRPr>
          </a:p>
        </p:txBody>
      </p:sp>
      <p:sp>
        <p:nvSpPr>
          <p:cNvPr id="25" name="矩形 24"/>
          <p:cNvSpPr/>
          <p:nvPr/>
        </p:nvSpPr>
        <p:spPr>
          <a:xfrm>
            <a:off x="5119077" y="3748740"/>
            <a:ext cx="1076256" cy="346249"/>
          </a:xfrm>
          <a:prstGeom prst="rect">
            <a:avLst/>
          </a:prstGeom>
        </p:spPr>
        <p:txBody>
          <a:bodyPr wrap="none" lIns="68580" tIns="34290" rIns="68580" bIns="34290">
            <a:spAutoFit/>
          </a:bodyPr>
          <a:lstStyle/>
          <a:p>
            <a:r>
              <a:rPr lang="en-US" altLang="zh-CN" sz="1800" dirty="0">
                <a:solidFill>
                  <a:srgbClr val="FF0000"/>
                </a:solidFill>
                <a:latin typeface="微软雅黑" panose="020B0503020204020204" pitchFamily="34" charset="-122"/>
                <a:ea typeface="微软雅黑" panose="020B0503020204020204" pitchFamily="34" charset="-122"/>
              </a:rPr>
              <a:t>2</a:t>
            </a:r>
            <a:r>
              <a:rPr lang="zh-CN" altLang="zh-CN" sz="1800" dirty="0">
                <a:solidFill>
                  <a:srgbClr val="FF0000"/>
                </a:solidFill>
                <a:latin typeface="微软雅黑" panose="020B0503020204020204" pitchFamily="34" charset="-122"/>
                <a:ea typeface="微软雅黑" panose="020B0503020204020204" pitchFamily="34" charset="-122"/>
              </a:rPr>
              <a:t>月</a:t>
            </a:r>
            <a:r>
              <a:rPr lang="en-US" altLang="zh-CN" sz="1800" dirty="0">
                <a:solidFill>
                  <a:srgbClr val="FF0000"/>
                </a:solidFill>
                <a:latin typeface="微软雅黑" panose="020B0503020204020204" pitchFamily="34" charset="-122"/>
                <a:ea typeface="微软雅黑" panose="020B0503020204020204" pitchFamily="34" charset="-122"/>
              </a:rPr>
              <a:t>15</a:t>
            </a:r>
            <a:r>
              <a:rPr lang="zh-CN" altLang="zh-CN" sz="1800" dirty="0">
                <a:solidFill>
                  <a:srgbClr val="FF0000"/>
                </a:solidFill>
                <a:latin typeface="微软雅黑" panose="020B0503020204020204" pitchFamily="34" charset="-122"/>
                <a:ea typeface="微软雅黑" panose="020B0503020204020204" pitchFamily="34" charset="-122"/>
              </a:rPr>
              <a:t>日</a:t>
            </a:r>
            <a:r>
              <a:rPr lang="en-US" altLang="zh-CN" sz="1800" dirty="0">
                <a:solidFill>
                  <a:srgbClr val="FF0000"/>
                </a:solidFill>
                <a:latin typeface="微软雅黑" panose="020B0503020204020204" pitchFamily="34" charset="-122"/>
                <a:ea typeface="微软雅黑" panose="020B0503020204020204" pitchFamily="34" charset="-122"/>
              </a:rPr>
              <a:t> </a:t>
            </a:r>
            <a:endParaRPr lang="zh-CN" altLang="en-US" sz="18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1" y="376238"/>
            <a:ext cx="1938974"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sp>
        <p:nvSpPr>
          <p:cNvPr id="3" name="TextBox 2"/>
          <p:cNvSpPr txBox="1"/>
          <p:nvPr/>
        </p:nvSpPr>
        <p:spPr>
          <a:xfrm>
            <a:off x="673022" y="965568"/>
            <a:ext cx="7681269" cy="2331407"/>
          </a:xfrm>
          <a:prstGeom prst="rect">
            <a:avLst/>
          </a:prstGeom>
          <a:noFill/>
        </p:spPr>
        <p:txBody>
          <a:bodyPr wrap="squar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  4</a:t>
            </a:r>
            <a:r>
              <a:rPr lang="zh-CN" altLang="en-US" sz="2100" dirty="0">
                <a:latin typeface="微软雅黑" panose="020B0503020204020204" pitchFamily="34" charset="-122"/>
                <a:ea typeface="微软雅黑" panose="020B0503020204020204" pitchFamily="34" charset="-122"/>
              </a:rPr>
              <a:t>．</a:t>
            </a:r>
            <a:r>
              <a:rPr lang="zh-CN" altLang="zh-CN" sz="2100" dirty="0"/>
              <a:t>看</a:t>
            </a:r>
            <a:r>
              <a:rPr lang="zh-CN" altLang="zh-CN" sz="2100" dirty="0"/>
              <a:t>图回答问题：</a:t>
            </a:r>
            <a:endParaRPr lang="zh-CN" altLang="zh-CN" sz="2100" dirty="0"/>
          </a:p>
          <a:p>
            <a:r>
              <a:rPr lang="en-US" altLang="zh-CN" sz="2100" dirty="0"/>
              <a:t>     </a:t>
            </a:r>
            <a:r>
              <a:rPr lang="zh-CN" altLang="zh-CN" sz="2100" dirty="0"/>
              <a:t>（</a:t>
            </a:r>
            <a:r>
              <a:rPr lang="en-US" altLang="zh-CN" sz="2100" dirty="0"/>
              <a:t>1</a:t>
            </a:r>
            <a:r>
              <a:rPr lang="zh-CN" altLang="zh-CN" sz="2100" dirty="0"/>
              <a:t>）小刚跑完全程用</a:t>
            </a:r>
            <a:r>
              <a:rPr lang="en-US" altLang="zh-CN" sz="2100" dirty="0"/>
              <a:t>_____</a:t>
            </a:r>
            <a:r>
              <a:rPr lang="zh-CN" altLang="zh-CN" sz="2100" dirty="0"/>
              <a:t>分。</a:t>
            </a:r>
            <a:endParaRPr lang="zh-CN" altLang="zh-CN" sz="2100" dirty="0"/>
          </a:p>
          <a:p>
            <a:r>
              <a:rPr lang="en-US" altLang="zh-CN" sz="2100" dirty="0"/>
              <a:t>     </a:t>
            </a:r>
            <a:r>
              <a:rPr lang="zh-CN" altLang="zh-CN" sz="2100" dirty="0"/>
              <a:t>（</a:t>
            </a:r>
            <a:r>
              <a:rPr lang="en-US" altLang="zh-CN" sz="2100" dirty="0"/>
              <a:t>2</a:t>
            </a:r>
            <a:r>
              <a:rPr lang="zh-CN" altLang="zh-CN" sz="2100" dirty="0"/>
              <a:t>）小刚到终点后，小文距离终点</a:t>
            </a:r>
            <a:r>
              <a:rPr lang="en-US" altLang="zh-CN" sz="2100" dirty="0"/>
              <a:t>_____</a:t>
            </a:r>
            <a:r>
              <a:rPr lang="zh-CN" altLang="zh-CN" sz="2100" dirty="0"/>
              <a:t>米。</a:t>
            </a:r>
            <a:endParaRPr lang="zh-CN" altLang="zh-CN" sz="2100" dirty="0"/>
          </a:p>
          <a:p>
            <a:r>
              <a:rPr lang="en-US" altLang="zh-CN" sz="2100" dirty="0"/>
              <a:t>     </a:t>
            </a:r>
            <a:r>
              <a:rPr lang="zh-CN" altLang="zh-CN" sz="2100" dirty="0"/>
              <a:t>（</a:t>
            </a:r>
            <a:r>
              <a:rPr lang="en-US" altLang="zh-CN" sz="2100" dirty="0"/>
              <a:t>3</a:t>
            </a:r>
            <a:r>
              <a:rPr lang="zh-CN" altLang="zh-CN" sz="2100" dirty="0"/>
              <a:t>）小刚的平均速度是</a:t>
            </a:r>
            <a:r>
              <a:rPr lang="en-US" altLang="zh-CN" sz="2100" dirty="0"/>
              <a:t>_____</a:t>
            </a:r>
            <a:r>
              <a:rPr lang="zh-CN" altLang="zh-CN" sz="2100" dirty="0"/>
              <a:t>米</a:t>
            </a:r>
            <a:r>
              <a:rPr lang="en-US" altLang="zh-CN" sz="2100" dirty="0"/>
              <a:t>/</a:t>
            </a:r>
            <a:r>
              <a:rPr lang="zh-CN" altLang="zh-CN" sz="2100" dirty="0"/>
              <a:t>分</a:t>
            </a:r>
            <a:r>
              <a:rPr lang="zh-CN" altLang="zh-CN" sz="2100" dirty="0"/>
              <a:t>，</a:t>
            </a:r>
            <a:endParaRPr lang="en-US" altLang="zh-CN" sz="2100" dirty="0"/>
          </a:p>
          <a:p>
            <a:r>
              <a:rPr lang="en-US" altLang="zh-CN" sz="2100" dirty="0"/>
              <a:t>	</a:t>
            </a:r>
            <a:r>
              <a:rPr lang="en-US" altLang="zh-CN" sz="2100" dirty="0"/>
              <a:t>     </a:t>
            </a:r>
            <a:r>
              <a:rPr lang="zh-CN" altLang="zh-CN" sz="2100" dirty="0"/>
              <a:t>小</a:t>
            </a:r>
            <a:r>
              <a:rPr lang="zh-CN" altLang="zh-CN" sz="2100" dirty="0"/>
              <a:t>文的平均速度是</a:t>
            </a:r>
            <a:r>
              <a:rPr lang="en-US" altLang="zh-CN" sz="2100" dirty="0"/>
              <a:t>_____</a:t>
            </a:r>
            <a:r>
              <a:rPr lang="zh-CN" altLang="zh-CN" sz="2100" dirty="0"/>
              <a:t>米</a:t>
            </a:r>
            <a:r>
              <a:rPr lang="en-US" altLang="zh-CN" sz="2100" dirty="0"/>
              <a:t>/</a:t>
            </a:r>
            <a:r>
              <a:rPr lang="zh-CN" altLang="zh-CN" sz="2100" dirty="0"/>
              <a:t>分。</a:t>
            </a:r>
            <a:endParaRPr lang="zh-CN" altLang="zh-CN" sz="2100" dirty="0"/>
          </a:p>
          <a:p>
            <a:r>
              <a:rPr lang="en-US" altLang="zh-CN" sz="2100" dirty="0"/>
              <a:t>     </a:t>
            </a:r>
            <a:r>
              <a:rPr lang="zh-CN" altLang="zh-CN" sz="2100" dirty="0"/>
              <a:t>（</a:t>
            </a:r>
            <a:r>
              <a:rPr lang="en-US" altLang="zh-CN" sz="2100" dirty="0"/>
              <a:t>4</a:t>
            </a:r>
            <a:r>
              <a:rPr lang="zh-CN" altLang="zh-CN" sz="2100" dirty="0"/>
              <a:t>）从出发到终点，先慢后快的人是</a:t>
            </a:r>
            <a:r>
              <a:rPr lang="en-US" altLang="zh-CN" sz="2100" dirty="0"/>
              <a:t>_____</a:t>
            </a:r>
            <a:r>
              <a:rPr lang="zh-CN" altLang="zh-CN" sz="2100" dirty="0"/>
              <a:t>。</a:t>
            </a:r>
            <a:endParaRPr lang="zh-CN" altLang="zh-CN" sz="2100" dirty="0"/>
          </a:p>
          <a:p>
            <a:endParaRPr lang="zh-CN" altLang="zh-CN" sz="2100" dirty="0">
              <a:latin typeface="微软雅黑" panose="020B0503020204020204" pitchFamily="34" charset="-122"/>
              <a:ea typeface="微软雅黑" panose="020B0503020204020204" pitchFamily="34" charset="-122"/>
            </a:endParaRPr>
          </a:p>
        </p:txBody>
      </p:sp>
      <p:pic>
        <p:nvPicPr>
          <p:cNvPr id="9218" name="Picture 26" descr="14111452247711015"/>
          <p:cNvPicPr>
            <a:picLocks noChangeAspect="1" noChangeArrowheads="1"/>
          </p:cNvPicPr>
          <p:nvPr/>
        </p:nvPicPr>
        <p:blipFill>
          <a:blip r:embed="rId1" cstate="email"/>
          <a:srcRect/>
          <a:stretch>
            <a:fillRect/>
          </a:stretch>
        </p:blipFill>
        <p:spPr bwMode="auto">
          <a:xfrm>
            <a:off x="1733202" y="3067396"/>
            <a:ext cx="2369419" cy="1770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653101" y="1311032"/>
            <a:ext cx="656270" cy="284693"/>
          </a:xfrm>
          <a:prstGeom prst="rect">
            <a:avLst/>
          </a:prstGeom>
        </p:spPr>
        <p:txBody>
          <a:bodyPr wrap="none" lIns="68580" tIns="34290" rIns="68580" bIns="34290">
            <a:spAutoFit/>
          </a:bodyPr>
          <a:lstStyle/>
          <a:p>
            <a:r>
              <a:rPr lang="en-US" altLang="zh-CN" dirty="0">
                <a:solidFill>
                  <a:srgbClr val="FF0000"/>
                </a:solidFill>
                <a:latin typeface="微软雅黑" panose="020B0503020204020204" pitchFamily="34" charset="-122"/>
                <a:ea typeface="微软雅黑" panose="020B0503020204020204" pitchFamily="34" charset="-122"/>
              </a:rPr>
              <a:t>7</a:t>
            </a:r>
            <a:r>
              <a:rPr lang="zh-CN" altLang="zh-CN" dirty="0">
                <a:solidFill>
                  <a:srgbClr val="FF0000"/>
                </a:solidFill>
                <a:latin typeface="微软雅黑" panose="020B0503020204020204" pitchFamily="34" charset="-122"/>
                <a:ea typeface="微软雅黑" panose="020B0503020204020204" pitchFamily="34" charset="-122"/>
              </a:rPr>
              <a:t>分钟 </a:t>
            </a:r>
            <a:endParaRPr lang="zh-CN" altLang="en-US" dirty="0"/>
          </a:p>
        </p:txBody>
      </p:sp>
      <p:sp>
        <p:nvSpPr>
          <p:cNvPr id="6" name="矩形 5"/>
          <p:cNvSpPr/>
          <p:nvPr/>
        </p:nvSpPr>
        <p:spPr>
          <a:xfrm>
            <a:off x="5237294" y="1666401"/>
            <a:ext cx="635430" cy="284693"/>
          </a:xfrm>
          <a:prstGeom prst="rect">
            <a:avLst/>
          </a:prstGeom>
        </p:spPr>
        <p:txBody>
          <a:bodyPr wrap="none" lIns="68580" tIns="34290" rIns="68580" bIns="34290">
            <a:spAutoFit/>
          </a:bodyPr>
          <a:lstStyle/>
          <a:p>
            <a:r>
              <a:rPr lang="en-US" altLang="zh-CN" dirty="0">
                <a:solidFill>
                  <a:srgbClr val="FF0000"/>
                </a:solidFill>
                <a:latin typeface="微软雅黑" panose="020B0503020204020204" pitchFamily="34" charset="-122"/>
                <a:ea typeface="微软雅黑" panose="020B0503020204020204" pitchFamily="34" charset="-122"/>
              </a:rPr>
              <a:t>600</a:t>
            </a:r>
            <a:r>
              <a:rPr lang="zh-CN" altLang="zh-CN" dirty="0">
                <a:solidFill>
                  <a:srgbClr val="FF0000"/>
                </a:solidFill>
                <a:latin typeface="微软雅黑" panose="020B0503020204020204" pitchFamily="34" charset="-122"/>
                <a:ea typeface="微软雅黑" panose="020B0503020204020204" pitchFamily="34" charset="-122"/>
              </a:rPr>
              <a:t>米</a:t>
            </a:r>
            <a:endParaRPr lang="zh-CN" altLang="en-US" dirty="0"/>
          </a:p>
        </p:txBody>
      </p:sp>
      <p:sp>
        <p:nvSpPr>
          <p:cNvPr id="8" name="矩形 7"/>
          <p:cNvSpPr/>
          <p:nvPr/>
        </p:nvSpPr>
        <p:spPr>
          <a:xfrm>
            <a:off x="3990368" y="1957647"/>
            <a:ext cx="455894" cy="284693"/>
          </a:xfrm>
          <a:prstGeom prst="rect">
            <a:avLst/>
          </a:prstGeom>
        </p:spPr>
        <p:txBody>
          <a:bodyPr wrap="none" lIns="68580" tIns="34290" rIns="68580" bIns="34290">
            <a:spAutoFit/>
          </a:bodyPr>
          <a:lstStyle/>
          <a:p>
            <a:r>
              <a:rPr lang="en-US" altLang="zh-CN" dirty="0">
                <a:solidFill>
                  <a:srgbClr val="FF0000"/>
                </a:solidFill>
                <a:latin typeface="微软雅黑" panose="020B0503020204020204" pitchFamily="34" charset="-122"/>
                <a:ea typeface="微软雅黑" panose="020B0503020204020204" pitchFamily="34" charset="-122"/>
              </a:rPr>
              <a:t>345</a:t>
            </a:r>
            <a:endParaRPr lang="zh-CN" altLang="en-US" dirty="0"/>
          </a:p>
        </p:txBody>
      </p:sp>
      <p:sp>
        <p:nvSpPr>
          <p:cNvPr id="9" name="矩形 8"/>
          <p:cNvSpPr/>
          <p:nvPr/>
        </p:nvSpPr>
        <p:spPr>
          <a:xfrm>
            <a:off x="3995676" y="2308998"/>
            <a:ext cx="455894" cy="284693"/>
          </a:xfrm>
          <a:prstGeom prst="rect">
            <a:avLst/>
          </a:prstGeom>
        </p:spPr>
        <p:txBody>
          <a:bodyPr wrap="none" lIns="68580" tIns="34290" rIns="68580" bIns="34290">
            <a:spAutoFit/>
          </a:bodyPr>
          <a:lstStyle/>
          <a:p>
            <a:r>
              <a:rPr lang="en-US" altLang="zh-CN" dirty="0">
                <a:solidFill>
                  <a:srgbClr val="FF0000"/>
                </a:solidFill>
                <a:latin typeface="微软雅黑" panose="020B0503020204020204" pitchFamily="34" charset="-122"/>
                <a:ea typeface="微软雅黑" panose="020B0503020204020204" pitchFamily="34" charset="-122"/>
              </a:rPr>
              <a:t>300</a:t>
            </a:r>
            <a:endParaRPr lang="zh-CN" altLang="en-US" dirty="0"/>
          </a:p>
        </p:txBody>
      </p:sp>
      <p:sp>
        <p:nvSpPr>
          <p:cNvPr id="10" name="矩形 9"/>
          <p:cNvSpPr/>
          <p:nvPr/>
        </p:nvSpPr>
        <p:spPr>
          <a:xfrm>
            <a:off x="5544589" y="2598466"/>
            <a:ext cx="497572" cy="284693"/>
          </a:xfrm>
          <a:prstGeom prst="rect">
            <a:avLst/>
          </a:prstGeom>
        </p:spPr>
        <p:txBody>
          <a:bodyPr wrap="none" lIns="68580" tIns="34290" rIns="68580" bIns="34290">
            <a:spAutoFit/>
          </a:bodyPr>
          <a:lstStyle/>
          <a:p>
            <a:r>
              <a:rPr lang="zh-CN" altLang="zh-CN" dirty="0">
                <a:solidFill>
                  <a:srgbClr val="FF0000"/>
                </a:solidFill>
                <a:latin typeface="微软雅黑" panose="020B0503020204020204" pitchFamily="34" charset="-122"/>
                <a:ea typeface="微软雅黑" panose="020B0503020204020204" pitchFamily="34" charset="-122"/>
              </a:rPr>
              <a:t>小刚</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fade">
                                      <p:cBhvr>
                                        <p:cTn id="11" dur="500"/>
                                        <p:tgtEl>
                                          <p:spTgt spid="921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683739" y="1148080"/>
            <a:ext cx="7349919" cy="1569661"/>
          </a:xfrm>
          <a:prstGeom prst="rect">
            <a:avLst/>
          </a:prstGeom>
          <a:noFill/>
        </p:spPr>
        <p:txBody>
          <a:bodyPr wrap="squar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   1</a:t>
            </a:r>
            <a:r>
              <a:rPr lang="zh-CN" altLang="en-US"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我国现在是世界第一人口大国。上个世纪</a:t>
            </a:r>
            <a:r>
              <a:rPr lang="en-US" altLang="zh-CN" sz="2100" dirty="0">
                <a:latin typeface="微软雅黑" panose="020B0503020204020204" pitchFamily="34" charset="-122"/>
                <a:ea typeface="微软雅黑" panose="020B0503020204020204" pitchFamily="34" charset="-122"/>
              </a:rPr>
              <a:t>70</a:t>
            </a:r>
            <a:r>
              <a:rPr lang="zh-CN" altLang="zh-CN" sz="2100" dirty="0">
                <a:latin typeface="微软雅黑" panose="020B0503020204020204" pitchFamily="34" charset="-122"/>
                <a:ea typeface="微软雅黑" panose="020B0503020204020204" pitchFamily="34" charset="-122"/>
              </a:rPr>
              <a:t>年代，</a:t>
            </a:r>
            <a:r>
              <a:rPr lang="zh-CN" altLang="zh-CN" sz="2100" dirty="0">
                <a:latin typeface="微软雅黑" panose="020B0503020204020204" pitchFamily="34" charset="-122"/>
                <a:ea typeface="微软雅黑" panose="020B0503020204020204" pitchFamily="34" charset="-122"/>
              </a:rPr>
              <a:t>我国</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就</a:t>
            </a:r>
            <a:r>
              <a:rPr lang="zh-CN" altLang="zh-CN" sz="2100" dirty="0">
                <a:latin typeface="微软雅黑" panose="020B0503020204020204" pitchFamily="34" charset="-122"/>
                <a:ea typeface="微软雅黑" panose="020B0503020204020204" pitchFamily="34" charset="-122"/>
              </a:rPr>
              <a:t>开始进入老龄化时代，这</a:t>
            </a:r>
            <a:r>
              <a:rPr lang="zh-CN" altLang="zh-CN" sz="2100" dirty="0">
                <a:latin typeface="微软雅黑" panose="020B0503020204020204" pitchFamily="34" charset="-122"/>
                <a:ea typeface="微软雅黑" panose="020B0503020204020204" pitchFamily="34" charset="-122"/>
              </a:rPr>
              <a:t>其中出生人口和</a:t>
            </a:r>
            <a:r>
              <a:rPr lang="zh-CN" altLang="zh-CN" sz="2100" dirty="0">
                <a:latin typeface="微软雅黑" panose="020B0503020204020204" pitchFamily="34" charset="-122"/>
                <a:ea typeface="微软雅黑" panose="020B0503020204020204" pitchFamily="34" charset="-122"/>
              </a:rPr>
              <a:t>死亡人口</a:t>
            </a:r>
            <a:r>
              <a:rPr lang="zh-CN" altLang="zh-CN" sz="2100" dirty="0">
                <a:latin typeface="微软雅黑" panose="020B0503020204020204" pitchFamily="34" charset="-122"/>
                <a:ea typeface="微软雅黑" panose="020B0503020204020204" pitchFamily="34" charset="-122"/>
              </a:rPr>
              <a:t>就</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能</a:t>
            </a:r>
            <a:r>
              <a:rPr lang="zh-CN" altLang="zh-CN" sz="2100" dirty="0">
                <a:latin typeface="微软雅黑" panose="020B0503020204020204" pitchFamily="34" charset="-122"/>
                <a:ea typeface="微软雅黑" panose="020B0503020204020204" pitchFamily="34" charset="-122"/>
              </a:rPr>
              <a:t>说明问题。</a:t>
            </a:r>
            <a:r>
              <a:rPr lang="zh-CN" altLang="zh-CN" sz="2100" dirty="0">
                <a:latin typeface="微软雅黑" panose="020B0503020204020204" pitchFamily="34" charset="-122"/>
                <a:ea typeface="微软雅黑" panose="020B0503020204020204" pitchFamily="34" charset="-122"/>
              </a:rPr>
              <a:t>调查</a:t>
            </a:r>
            <a:r>
              <a:rPr lang="zh-CN" altLang="zh-CN" sz="2100" dirty="0">
                <a:latin typeface="微软雅黑" panose="020B0503020204020204" pitchFamily="34" charset="-122"/>
                <a:ea typeface="微软雅黑" panose="020B0503020204020204" pitchFamily="34" charset="-122"/>
              </a:rPr>
              <a:t>几年出生人口数和死亡人口数</a:t>
            </a:r>
            <a:r>
              <a:rPr lang="zh-CN" altLang="zh-CN" sz="2100" dirty="0">
                <a:latin typeface="微软雅黑" panose="020B0503020204020204" pitchFamily="34" charset="-122"/>
                <a:ea typeface="微软雅黑" panose="020B0503020204020204" pitchFamily="34" charset="-122"/>
              </a:rPr>
              <a:t>，观察</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变化趋势，你</a:t>
            </a:r>
            <a:r>
              <a:rPr lang="zh-CN" altLang="zh-CN" sz="2100" dirty="0">
                <a:latin typeface="微软雅黑" panose="020B0503020204020204" pitchFamily="34" charset="-122"/>
                <a:ea typeface="微软雅黑" panose="020B0503020204020204" pitchFamily="34" charset="-122"/>
              </a:rPr>
              <a:t>认为应该制作成什么统计图？</a:t>
            </a:r>
            <a:endParaRPr lang="zh-CN" altLang="zh-CN" sz="2100" dirty="0">
              <a:latin typeface="微软雅黑" panose="020B0503020204020204" pitchFamily="34" charset="-122"/>
              <a:ea typeface="微软雅黑" panose="020B0503020204020204" pitchFamily="34" charset="-122"/>
            </a:endParaRPr>
          </a:p>
          <a:p>
            <a:endParaRPr lang="zh-CN" altLang="en-US" dirty="0"/>
          </a:p>
        </p:txBody>
      </p:sp>
      <p:sp>
        <p:nvSpPr>
          <p:cNvPr id="3" name="五边形 7"/>
          <p:cNvSpPr>
            <a:spLocks noChangeArrowheads="1"/>
          </p:cNvSpPr>
          <p:nvPr/>
        </p:nvSpPr>
        <p:spPr bwMode="auto">
          <a:xfrm>
            <a:off x="1" y="376238"/>
            <a:ext cx="1959428"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课题引入</a:t>
            </a:r>
            <a:endParaRPr lang="zh-CN" altLang="en-US" sz="2400" dirty="0">
              <a:solidFill>
                <a:srgbClr val="FFFFFF"/>
              </a:solidFill>
              <a:latin typeface="微软雅黑" panose="020B0503020204020204" pitchFamily="34" charset="-122"/>
            </a:endParaRPr>
          </a:p>
        </p:txBody>
      </p:sp>
      <p:sp>
        <p:nvSpPr>
          <p:cNvPr id="80" name="TextBox 79"/>
          <p:cNvSpPr txBox="1"/>
          <p:nvPr/>
        </p:nvSpPr>
        <p:spPr>
          <a:xfrm>
            <a:off x="998418" y="3250264"/>
            <a:ext cx="3873674" cy="607859"/>
          </a:xfrm>
          <a:prstGeom prst="rect">
            <a:avLst/>
          </a:prstGeom>
          <a:noFill/>
        </p:spPr>
        <p:txBody>
          <a:bodyPr wrap="squar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．说出</a:t>
            </a:r>
            <a:r>
              <a:rPr lang="zh-CN" altLang="zh-CN" sz="2100" dirty="0">
                <a:latin typeface="微软雅黑" panose="020B0503020204020204" pitchFamily="34" charset="-122"/>
                <a:ea typeface="微软雅黑" panose="020B0503020204020204" pitchFamily="34" charset="-122"/>
              </a:rPr>
              <a:t>复式折线统计图的</a:t>
            </a:r>
            <a:r>
              <a:rPr lang="zh-CN" altLang="zh-CN" sz="2100" dirty="0">
                <a:latin typeface="微软雅黑" panose="020B0503020204020204" pitchFamily="34" charset="-122"/>
                <a:ea typeface="微软雅黑" panose="020B0503020204020204" pitchFamily="34" charset="-122"/>
              </a:rPr>
              <a:t>特点</a:t>
            </a:r>
            <a:r>
              <a:rPr lang="zh-CN" altLang="en-US"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endParaRPr lang="zh-CN" altLang="en-US" dirty="0"/>
          </a:p>
        </p:txBody>
      </p:sp>
      <p:sp>
        <p:nvSpPr>
          <p:cNvPr id="96" name="TextBox 9"/>
          <p:cNvSpPr txBox="1"/>
          <p:nvPr/>
        </p:nvSpPr>
        <p:spPr>
          <a:xfrm>
            <a:off x="1434512" y="3755584"/>
            <a:ext cx="7325024" cy="1038746"/>
          </a:xfrm>
          <a:prstGeom prst="rect">
            <a:avLst/>
          </a:prstGeom>
          <a:noFill/>
        </p:spPr>
        <p:txBody>
          <a:bodyPr wrap="square" lIns="68580" tIns="34290" rIns="68580" bIns="34290" rtlCol="0">
            <a:spAutoFit/>
          </a:bodyPr>
          <a:lstStyle/>
          <a:p>
            <a:r>
              <a:rPr lang="zh-CN" altLang="zh-CN" sz="2100" dirty="0">
                <a:solidFill>
                  <a:srgbClr val="FF0000"/>
                </a:solidFill>
                <a:latin typeface="楷体" panose="02010609060101010101" pitchFamily="49" charset="-122"/>
                <a:ea typeface="楷体" panose="02010609060101010101" pitchFamily="49" charset="-122"/>
              </a:rPr>
              <a:t>复式</a:t>
            </a:r>
            <a:r>
              <a:rPr lang="zh-CN" altLang="zh-CN" sz="2100" dirty="0">
                <a:solidFill>
                  <a:srgbClr val="FF0000"/>
                </a:solidFill>
                <a:latin typeface="楷体" panose="02010609060101010101" pitchFamily="49" charset="-122"/>
                <a:ea typeface="楷体" panose="02010609060101010101" pitchFamily="49" charset="-122"/>
              </a:rPr>
              <a:t>折线统计图可以方便的分析两个数量增减变化的情况</a:t>
            </a:r>
            <a:r>
              <a:rPr lang="zh-CN" altLang="zh-CN" sz="2100" dirty="0">
                <a:solidFill>
                  <a:srgbClr val="FF0000"/>
                </a:solidFill>
                <a:latin typeface="楷体" panose="02010609060101010101" pitchFamily="49" charset="-122"/>
                <a:ea typeface="楷体" panose="02010609060101010101" pitchFamily="49" charset="-122"/>
              </a:rPr>
              <a:t>，</a:t>
            </a:r>
            <a:endParaRPr lang="en-US" altLang="zh-CN" sz="2100" dirty="0">
              <a:solidFill>
                <a:srgbClr val="FF0000"/>
              </a:solidFill>
              <a:latin typeface="楷体" panose="02010609060101010101" pitchFamily="49" charset="-122"/>
              <a:ea typeface="楷体" panose="02010609060101010101" pitchFamily="49" charset="-122"/>
            </a:endParaRPr>
          </a:p>
          <a:p>
            <a:r>
              <a:rPr lang="zh-CN" altLang="zh-CN" sz="2100" dirty="0">
                <a:solidFill>
                  <a:srgbClr val="FF0000"/>
                </a:solidFill>
                <a:latin typeface="楷体" panose="02010609060101010101" pitchFamily="49" charset="-122"/>
                <a:ea typeface="楷体" panose="02010609060101010101" pitchFamily="49" charset="-122"/>
              </a:rPr>
              <a:t>从</a:t>
            </a:r>
            <a:r>
              <a:rPr lang="zh-CN" altLang="zh-CN" sz="2100" dirty="0">
                <a:solidFill>
                  <a:srgbClr val="FF0000"/>
                </a:solidFill>
                <a:latin typeface="楷体" panose="02010609060101010101" pitchFamily="49" charset="-122"/>
                <a:ea typeface="楷体" panose="02010609060101010101" pitchFamily="49" charset="-122"/>
              </a:rPr>
              <a:t>复式折线统计图中，不仅能看出数量增、减变化的情况</a:t>
            </a:r>
            <a:r>
              <a:rPr lang="zh-CN" altLang="zh-CN" sz="2100" dirty="0">
                <a:solidFill>
                  <a:srgbClr val="FF0000"/>
                </a:solidFill>
                <a:latin typeface="楷体" panose="02010609060101010101" pitchFamily="49" charset="-122"/>
                <a:ea typeface="楷体" panose="02010609060101010101" pitchFamily="49" charset="-122"/>
              </a:rPr>
              <a:t>，</a:t>
            </a:r>
            <a:endParaRPr lang="en-US" altLang="zh-CN" sz="2100" dirty="0">
              <a:solidFill>
                <a:srgbClr val="FF0000"/>
              </a:solidFill>
              <a:latin typeface="楷体" panose="02010609060101010101" pitchFamily="49" charset="-122"/>
              <a:ea typeface="楷体" panose="02010609060101010101" pitchFamily="49" charset="-122"/>
            </a:endParaRPr>
          </a:p>
          <a:p>
            <a:r>
              <a:rPr lang="zh-CN" altLang="zh-CN" sz="2100" dirty="0">
                <a:solidFill>
                  <a:srgbClr val="FF0000"/>
                </a:solidFill>
                <a:latin typeface="楷体" panose="02010609060101010101" pitchFamily="49" charset="-122"/>
                <a:ea typeface="楷体" panose="02010609060101010101" pitchFamily="49" charset="-122"/>
              </a:rPr>
              <a:t>而且</a:t>
            </a:r>
            <a:r>
              <a:rPr lang="zh-CN" altLang="zh-CN" sz="2100" dirty="0">
                <a:solidFill>
                  <a:srgbClr val="FF0000"/>
                </a:solidFill>
                <a:latin typeface="楷体" panose="02010609060101010101" pitchFamily="49" charset="-122"/>
                <a:ea typeface="楷体" panose="02010609060101010101" pitchFamily="49" charset="-122"/>
              </a:rPr>
              <a:t>便于对两组相关数据进行比较</a:t>
            </a:r>
            <a:r>
              <a:rPr lang="zh-CN" altLang="zh-CN" sz="2100" dirty="0">
                <a:solidFill>
                  <a:srgbClr val="FF0000"/>
                </a:solidFill>
                <a:latin typeface="楷体" panose="02010609060101010101" pitchFamily="49" charset="-122"/>
                <a:ea typeface="楷体" panose="02010609060101010101" pitchFamily="49" charset="-122"/>
              </a:rPr>
              <a:t>。</a:t>
            </a:r>
            <a:endParaRPr lang="zh-CN" altLang="zh-CN" sz="2100" dirty="0">
              <a:solidFill>
                <a:srgbClr val="FF0000"/>
              </a:solidFill>
              <a:latin typeface="楷体" panose="02010609060101010101" pitchFamily="49" charset="-122"/>
              <a:ea typeface="楷体" panose="02010609060101010101" pitchFamily="49" charset="-122"/>
            </a:endParaRPr>
          </a:p>
        </p:txBody>
      </p:sp>
      <p:sp>
        <p:nvSpPr>
          <p:cNvPr id="2" name="TextBox 1"/>
          <p:cNvSpPr txBox="1"/>
          <p:nvPr/>
        </p:nvSpPr>
        <p:spPr>
          <a:xfrm>
            <a:off x="2250671" y="2624744"/>
            <a:ext cx="1720735" cy="392415"/>
          </a:xfrm>
          <a:prstGeom prst="rect">
            <a:avLst/>
          </a:prstGeom>
          <a:noFill/>
        </p:spPr>
        <p:txBody>
          <a:bodyPr wrap="square" lIns="68580" tIns="34290" rIns="68580" bIns="34290" rtlCol="0">
            <a:spAutoFit/>
          </a:bodyPr>
          <a:lstStyle/>
          <a:p>
            <a:r>
              <a:rPr lang="zh-CN" altLang="en-US" sz="2100" dirty="0">
                <a:solidFill>
                  <a:srgbClr val="FF0000"/>
                </a:solidFill>
                <a:latin typeface="微软雅黑" panose="020B0503020204020204" pitchFamily="34" charset="-122"/>
                <a:ea typeface="微软雅黑" panose="020B0503020204020204" pitchFamily="34" charset="-122"/>
              </a:rPr>
              <a:t>折线统计图</a:t>
            </a:r>
            <a:endParaRPr lang="zh-CN" altLang="en-US" sz="21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wipe(left)">
                                      <p:cBhvr>
                                        <p:cTn id="18" dur="500"/>
                                        <p:tgtEl>
                                          <p:spTgt spid="8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96"/>
                                        </p:tgtEl>
                                        <p:attrNameLst>
                                          <p:attrName>style.visibility</p:attrName>
                                        </p:attrNameLst>
                                      </p:cBhvr>
                                      <p:to>
                                        <p:strVal val="visible"/>
                                      </p:to>
                                    </p:set>
                                    <p:animEffect transition="in" filter="randombar(horizontal)">
                                      <p:cBhvr>
                                        <p:cTn id="23"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80" grpId="0"/>
      <p:bldP spid="96"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92670" y="1035476"/>
            <a:ext cx="7814160" cy="3754235"/>
          </a:xfrm>
          <a:prstGeom prst="rect">
            <a:avLst/>
          </a:prstGeom>
        </p:spPr>
      </p:pic>
      <p:sp>
        <p:nvSpPr>
          <p:cNvPr id="2" name="五边形 7"/>
          <p:cNvSpPr>
            <a:spLocks noChangeArrowheads="1"/>
          </p:cNvSpPr>
          <p:nvPr/>
        </p:nvSpPr>
        <p:spPr bwMode="auto">
          <a:xfrm>
            <a:off x="0" y="376238"/>
            <a:ext cx="1926772"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知识要点</a:t>
            </a:r>
            <a:endParaRPr lang="zh-CN" altLang="en-US" sz="2400" dirty="0">
              <a:solidFill>
                <a:srgbClr val="FFFFFF"/>
              </a:solidFill>
              <a:latin typeface="微软雅黑" panose="020B0503020204020204" pitchFamily="34" charset="-122"/>
            </a:endParaRPr>
          </a:p>
        </p:txBody>
      </p:sp>
      <p:sp>
        <p:nvSpPr>
          <p:cNvPr id="23" name="TextBox 22"/>
          <p:cNvSpPr txBox="1"/>
          <p:nvPr/>
        </p:nvSpPr>
        <p:spPr>
          <a:xfrm>
            <a:off x="1346512" y="2902607"/>
            <a:ext cx="6197282" cy="900246"/>
          </a:xfrm>
          <a:prstGeom prst="rect">
            <a:avLst/>
          </a:prstGeom>
          <a:noFill/>
        </p:spPr>
        <p:txBody>
          <a:bodyPr wrap="square" lIns="68580" tIns="34290" rIns="68580" bIns="34290" rtlCol="0">
            <a:spAutoFit/>
          </a:bodyPr>
          <a:lstStyle/>
          <a:p>
            <a:pPr>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2</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zh-CN" sz="1800" dirty="0">
                <a:solidFill>
                  <a:schemeClr val="bg1"/>
                </a:solidFill>
                <a:latin typeface="微软雅黑" panose="020B0503020204020204" pitchFamily="34" charset="-122"/>
                <a:ea typeface="微软雅黑" panose="020B0503020204020204" pitchFamily="34" charset="-122"/>
              </a:rPr>
              <a:t>特点：不仅能看出数量增、减变化的情况，而且便于对两组相关数据进行比较。</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346511" y="1725295"/>
            <a:ext cx="6197282" cy="1223412"/>
          </a:xfrm>
          <a:prstGeom prst="rect">
            <a:avLst/>
          </a:prstGeom>
          <a:noFill/>
        </p:spPr>
        <p:txBody>
          <a:bodyPr wrap="square" lIns="68580" tIns="34290" rIns="68580" bIns="34290" rtlCol="0">
            <a:spAutoFit/>
          </a:bodyPr>
          <a:lstStyle/>
          <a:p>
            <a:pPr>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1.</a:t>
            </a:r>
            <a:r>
              <a:rPr lang="zh-CN" altLang="zh-CN" sz="1800" dirty="0">
                <a:solidFill>
                  <a:schemeClr val="bg1"/>
                </a:solidFill>
                <a:latin typeface="微软雅黑" panose="020B0503020204020204" pitchFamily="34" charset="-122"/>
                <a:ea typeface="微软雅黑" panose="020B0503020204020204" pitchFamily="34" charset="-122"/>
              </a:rPr>
              <a:t>复式折线</a:t>
            </a:r>
            <a:r>
              <a:rPr lang="zh-CN" altLang="zh-CN" sz="1800" dirty="0">
                <a:solidFill>
                  <a:schemeClr val="bg1"/>
                </a:solidFill>
                <a:latin typeface="微软雅黑" panose="020B0503020204020204" pitchFamily="34" charset="-122"/>
                <a:ea typeface="微软雅黑" panose="020B0503020204020204" pitchFamily="34" charset="-122"/>
              </a:rPr>
              <a:t>统计图</a:t>
            </a:r>
            <a:r>
              <a:rPr lang="zh-CN" altLang="zh-CN" sz="1800" dirty="0">
                <a:solidFill>
                  <a:schemeClr val="bg1"/>
                </a:solidFill>
                <a:latin typeface="微软雅黑" panose="020B0503020204020204" pitchFamily="34" charset="-122"/>
                <a:ea typeface="微软雅黑" panose="020B0503020204020204" pitchFamily="34" charset="-122"/>
              </a:rPr>
              <a:t>组成：标题、时间、图例、横轴、纵轴、点和连接的线段。</a:t>
            </a:r>
            <a:endParaRPr lang="zh-CN" altLang="zh-CN" sz="21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254" y="1446587"/>
            <a:ext cx="4110229" cy="392415"/>
          </a:xfrm>
          <a:prstGeom prst="rect">
            <a:avLst/>
          </a:prstGeom>
          <a:noFill/>
        </p:spPr>
        <p:txBody>
          <a:bodyPr wrap="square" lIns="68580" tIns="34290" rIns="68580" bIns="34290" rtlCol="0">
            <a:spAutoFit/>
          </a:bodyPr>
          <a:lstStyle/>
          <a:p>
            <a:r>
              <a:rPr lang="zh-CN" altLang="en-US" sz="2100" b="1" dirty="0">
                <a:latin typeface="微软雅黑" panose="020B0503020204020204" pitchFamily="34" charset="-122"/>
                <a:ea typeface="微软雅黑" panose="020B0503020204020204" pitchFamily="34" charset="-122"/>
              </a:rPr>
              <a:t>知识点</a:t>
            </a:r>
            <a:r>
              <a:rPr lang="en-US" altLang="zh-CN" sz="2100" b="1" dirty="0">
                <a:latin typeface="微软雅黑" panose="020B0503020204020204" pitchFamily="34" charset="-122"/>
                <a:ea typeface="微软雅黑" panose="020B0503020204020204" pitchFamily="34" charset="-122"/>
              </a:rPr>
              <a:t>1</a:t>
            </a:r>
            <a:r>
              <a:rPr lang="zh-CN" altLang="en-US" sz="2100" b="1"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复式折线统计图的特点。</a:t>
            </a:r>
            <a:endParaRPr lang="zh-CN" altLang="en-US" sz="2100" dirty="0">
              <a:latin typeface="微软雅黑" panose="020B0503020204020204" pitchFamily="34" charset="-122"/>
              <a:ea typeface="微软雅黑" panose="020B0503020204020204" pitchFamily="34" charset="-122"/>
            </a:endParaRPr>
          </a:p>
        </p:txBody>
      </p:sp>
      <p:sp>
        <p:nvSpPr>
          <p:cNvPr id="3" name="五边形 7"/>
          <p:cNvSpPr>
            <a:spLocks noChangeArrowheads="1"/>
          </p:cNvSpPr>
          <p:nvPr/>
        </p:nvSpPr>
        <p:spPr bwMode="auto">
          <a:xfrm>
            <a:off x="1" y="376238"/>
            <a:ext cx="204280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sp>
        <p:nvSpPr>
          <p:cNvPr id="14" name="TextBox 13"/>
          <p:cNvSpPr txBox="1"/>
          <p:nvPr/>
        </p:nvSpPr>
        <p:spPr>
          <a:xfrm>
            <a:off x="1736170" y="2033266"/>
            <a:ext cx="6032075" cy="1685077"/>
          </a:xfrm>
          <a:prstGeom prst="rect">
            <a:avLst/>
          </a:prstGeom>
          <a:noFill/>
        </p:spPr>
        <p:txBody>
          <a:bodyPr wrap="square" lIns="68580" tIns="34290" rIns="68580" bIns="34290" rtlCol="0">
            <a:spAutoFit/>
          </a:bodyPr>
          <a:lstStyle/>
          <a:p>
            <a:r>
              <a:rPr lang="zh-CN" altLang="zh-CN" sz="2100" dirty="0">
                <a:solidFill>
                  <a:schemeClr val="accent1">
                    <a:lumMod val="50000"/>
                  </a:schemeClr>
                </a:solidFill>
              </a:rPr>
              <a:t>复式折线统计图不仅能看出数量的多少及数量增、减变化的情况，而且便于对两组相关数据进行比较。折线统计图部分组成：标题、时间、图例、横轴、纵轴、点和连接的线段。我们可以运用统计图解决生活问题</a:t>
            </a:r>
            <a:r>
              <a:rPr lang="zh-CN" altLang="zh-CN" sz="2100" dirty="0"/>
              <a:t>。</a:t>
            </a:r>
            <a:endParaRPr lang="zh-CN" altLang="en-US" sz="2100" dirty="0">
              <a:solidFill>
                <a:schemeClr val="accent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0" y="376238"/>
            <a:ext cx="1924114"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sp>
        <p:nvSpPr>
          <p:cNvPr id="12" name="TextBox 11"/>
          <p:cNvSpPr txBox="1"/>
          <p:nvPr/>
        </p:nvSpPr>
        <p:spPr>
          <a:xfrm>
            <a:off x="511628" y="1039057"/>
            <a:ext cx="7761515" cy="1869743"/>
          </a:xfrm>
          <a:prstGeom prst="rect">
            <a:avLst/>
          </a:prstGeom>
          <a:noFill/>
        </p:spPr>
        <p:txBody>
          <a:bodyPr wrap="square" lIns="68580" tIns="34290" rIns="68580" bIns="34290" rtlCol="0">
            <a:spAutoFit/>
          </a:bodyPr>
          <a:lstStyle/>
          <a:p>
            <a:pPr marL="740410" indent="-740410">
              <a:lnSpc>
                <a:spcPct val="150000"/>
              </a:lnSpc>
            </a:pPr>
            <a:r>
              <a:rPr lang="zh-CN" altLang="en-US" sz="2100" dirty="0">
                <a:latin typeface="微软雅黑" panose="020B0503020204020204" pitchFamily="34" charset="-122"/>
                <a:ea typeface="微软雅黑" panose="020B0503020204020204" pitchFamily="34" charset="-122"/>
              </a:rPr>
              <a:t>例 </a:t>
            </a: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a:t>
            </a:r>
            <a:r>
              <a:rPr lang="zh-CN" altLang="zh-CN" sz="1800" dirty="0">
                <a:latin typeface="微软雅黑" panose="020B0503020204020204" pitchFamily="34" charset="-122"/>
                <a:ea typeface="微软雅黑" panose="020B0503020204020204" pitchFamily="34" charset="-122"/>
              </a:rPr>
              <a:t>下面是李欣和刘云为了参加学校运动会</a:t>
            </a:r>
            <a:r>
              <a:rPr lang="en-US" altLang="zh-CN" sz="1800" dirty="0">
                <a:latin typeface="微软雅黑" panose="020B0503020204020204" pitchFamily="34" charset="-122"/>
                <a:ea typeface="微软雅黑" panose="020B0503020204020204" pitchFamily="34" charset="-122"/>
              </a:rPr>
              <a:t>1</a:t>
            </a:r>
            <a:r>
              <a:rPr lang="zh-CN" altLang="zh-CN" sz="1800" dirty="0">
                <a:latin typeface="微软雅黑" panose="020B0503020204020204" pitchFamily="34" charset="-122"/>
                <a:ea typeface="微软雅黑" panose="020B0503020204020204" pitchFamily="34" charset="-122"/>
              </a:rPr>
              <a:t>分钟跳绳比赛，提前</a:t>
            </a:r>
            <a:r>
              <a:rPr lang="en-US" altLang="zh-CN" sz="1800" dirty="0">
                <a:latin typeface="微软雅黑" panose="020B0503020204020204" pitchFamily="34" charset="-122"/>
                <a:ea typeface="微软雅黑" panose="020B0503020204020204" pitchFamily="34" charset="-122"/>
              </a:rPr>
              <a:t>10</a:t>
            </a:r>
            <a:r>
              <a:rPr lang="zh-CN" altLang="zh-CN" sz="1800" dirty="0">
                <a:latin typeface="微软雅黑" panose="020B0503020204020204" pitchFamily="34" charset="-122"/>
                <a:ea typeface="微软雅黑" panose="020B0503020204020204" pitchFamily="34" charset="-122"/>
              </a:rPr>
              <a:t>天训练，每天测试成绩如下：选用什么统计图合适？并画出统计图。根据统计图回答问题。</a:t>
            </a:r>
            <a:endParaRPr lang="zh-CN" altLang="zh-CN" sz="1800" dirty="0">
              <a:latin typeface="微软雅黑" panose="020B0503020204020204" pitchFamily="34" charset="-122"/>
              <a:ea typeface="微软雅黑" panose="020B0503020204020204" pitchFamily="34" charset="-122"/>
            </a:endParaRPr>
          </a:p>
          <a:p>
            <a:pPr marL="740410" indent="-740410">
              <a:lnSpc>
                <a:spcPct val="150000"/>
              </a:lnSpc>
            </a:pPr>
            <a:endParaRPr lang="en-US" altLang="zh-CN" sz="2100" dirty="0">
              <a:latin typeface="微软雅黑" panose="020B0503020204020204" pitchFamily="34" charset="-122"/>
              <a:ea typeface="微软雅黑" panose="020B0503020204020204" pitchFamily="34" charset="-122"/>
            </a:endParaRPr>
          </a:p>
        </p:txBody>
      </p:sp>
      <p:pic>
        <p:nvPicPr>
          <p:cNvPr id="1026" name="Picture 16"/>
          <p:cNvPicPr>
            <a:picLocks noChangeAspect="1" noChangeArrowheads="1"/>
          </p:cNvPicPr>
          <p:nvPr/>
        </p:nvPicPr>
        <p:blipFill>
          <a:blip r:embed="rId1" cstate="email"/>
          <a:srcRect/>
          <a:stretch>
            <a:fillRect/>
          </a:stretch>
        </p:blipFill>
        <p:spPr bwMode="auto">
          <a:xfrm>
            <a:off x="1271847" y="2339511"/>
            <a:ext cx="5000106" cy="11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271847" y="3572267"/>
            <a:ext cx="7232074" cy="1454244"/>
          </a:xfrm>
          <a:prstGeom prst="rect">
            <a:avLst/>
          </a:prstGeom>
        </p:spPr>
        <p:txBody>
          <a:bodyPr wrap="square" lIns="68580" tIns="34290" rIns="68580" bIns="34290">
            <a:spAutoFit/>
          </a:bodyPr>
          <a:lstStyle/>
          <a:p>
            <a:r>
              <a:rPr lang="zh-CN" altLang="zh-CN" sz="1800" dirty="0">
                <a:latin typeface="微软雅黑" panose="020B0503020204020204" pitchFamily="34" charset="-122"/>
                <a:ea typeface="微软雅黑" panose="020B0503020204020204" pitchFamily="34" charset="-122"/>
              </a:rPr>
              <a:t>根据统计图回答问题</a:t>
            </a:r>
            <a:r>
              <a:rPr lang="zh-CN" altLang="zh-CN" sz="1800" b="1" dirty="0">
                <a:latin typeface="微软雅黑" panose="020B0503020204020204" pitchFamily="34" charset="-122"/>
                <a:ea typeface="微软雅黑" panose="020B0503020204020204" pitchFamily="34" charset="-122"/>
              </a:rPr>
              <a:t>。</a:t>
            </a:r>
            <a:endParaRPr lang="zh-CN" altLang="zh-CN" sz="1800" dirty="0">
              <a:latin typeface="微软雅黑" panose="020B0503020204020204" pitchFamily="34" charset="-122"/>
              <a:ea typeface="微软雅黑" panose="020B0503020204020204" pitchFamily="34" charset="-122"/>
            </a:endParaRPr>
          </a:p>
          <a:p>
            <a:r>
              <a:rPr lang="en-US" altLang="zh-CN" sz="1800" dirty="0">
                <a:latin typeface="微软雅黑" panose="020B0503020204020204" pitchFamily="34" charset="-122"/>
                <a:ea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1</a:t>
            </a:r>
            <a:r>
              <a:rPr lang="zh-CN" altLang="en-US" sz="1800" dirty="0">
                <a:latin typeface="微软雅黑" panose="020B0503020204020204" pitchFamily="34" charset="-122"/>
                <a:ea typeface="微软雅黑" panose="020B0503020204020204" pitchFamily="34" charset="-122"/>
              </a:rPr>
              <a:t>）</a:t>
            </a:r>
            <a:r>
              <a:rPr lang="zh-CN" altLang="zh-CN" sz="1800" dirty="0">
                <a:latin typeface="微软雅黑" panose="020B0503020204020204" pitchFamily="34" charset="-122"/>
                <a:ea typeface="微软雅黑" panose="020B0503020204020204" pitchFamily="34" charset="-122"/>
              </a:rPr>
              <a:t>李</a:t>
            </a:r>
            <a:r>
              <a:rPr lang="zh-CN" altLang="zh-CN" sz="1800" dirty="0">
                <a:latin typeface="微软雅黑" panose="020B0503020204020204" pitchFamily="34" charset="-122"/>
                <a:ea typeface="微软雅黑" panose="020B0503020204020204" pitchFamily="34" charset="-122"/>
              </a:rPr>
              <a:t>欣和刘云第一天的成绩相差多少？第</a:t>
            </a:r>
            <a:r>
              <a:rPr lang="en-US" altLang="zh-CN" sz="1800" dirty="0">
                <a:latin typeface="微软雅黑" panose="020B0503020204020204" pitchFamily="34" charset="-122"/>
                <a:ea typeface="微软雅黑" panose="020B0503020204020204" pitchFamily="34" charset="-122"/>
              </a:rPr>
              <a:t>10</a:t>
            </a:r>
            <a:r>
              <a:rPr lang="zh-CN" altLang="zh-CN" sz="1800" dirty="0">
                <a:latin typeface="微软雅黑" panose="020B0503020204020204" pitchFamily="34" charset="-122"/>
                <a:ea typeface="微软雅黑" panose="020B0503020204020204" pitchFamily="34" charset="-122"/>
              </a:rPr>
              <a:t>天呢？</a:t>
            </a:r>
            <a:endParaRPr lang="zh-CN" altLang="zh-CN" sz="1800" dirty="0">
              <a:latin typeface="微软雅黑" panose="020B0503020204020204" pitchFamily="34" charset="-122"/>
              <a:ea typeface="微软雅黑" panose="020B0503020204020204" pitchFamily="34" charset="-122"/>
            </a:endParaRPr>
          </a:p>
          <a:p>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2</a:t>
            </a:r>
            <a:r>
              <a:rPr lang="zh-CN" altLang="zh-CN" sz="1800" dirty="0">
                <a:latin typeface="微软雅黑" panose="020B0503020204020204" pitchFamily="34" charset="-122"/>
                <a:ea typeface="微软雅黑" panose="020B0503020204020204" pitchFamily="34" charset="-122"/>
              </a:rPr>
              <a:t>）李欣和刘云的跳绳成绩呈现什么变化趋势？谁的进步幅度大？</a:t>
            </a:r>
            <a:endParaRPr lang="zh-CN" altLang="zh-CN" sz="1800" dirty="0">
              <a:latin typeface="微软雅黑" panose="020B0503020204020204" pitchFamily="34" charset="-122"/>
              <a:ea typeface="微软雅黑" panose="020B0503020204020204" pitchFamily="34" charset="-122"/>
            </a:endParaRPr>
          </a:p>
          <a:p>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3</a:t>
            </a:r>
            <a:r>
              <a:rPr lang="zh-CN" altLang="zh-CN" sz="1800" dirty="0">
                <a:latin typeface="微软雅黑" panose="020B0503020204020204" pitchFamily="34" charset="-122"/>
                <a:ea typeface="微软雅黑" panose="020B0503020204020204" pitchFamily="34" charset="-122"/>
              </a:rPr>
              <a:t>）你能预测两个人的成绩吗？</a:t>
            </a:r>
            <a:endParaRPr lang="zh-CN" altLang="zh-CN" sz="1800" dirty="0">
              <a:latin typeface="微软雅黑" panose="020B0503020204020204" pitchFamily="34" charset="-122"/>
              <a:ea typeface="微软雅黑" panose="020B0503020204020204" pitchFamily="34" charset="-122"/>
            </a:endParaRPr>
          </a:p>
          <a:p>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4</a:t>
            </a:r>
            <a:r>
              <a:rPr lang="zh-CN" altLang="zh-CN" sz="1800" dirty="0">
                <a:latin typeface="微软雅黑" panose="020B0503020204020204" pitchFamily="34" charset="-122"/>
                <a:ea typeface="微软雅黑" panose="020B0503020204020204" pitchFamily="34" charset="-122"/>
              </a:rPr>
              <a:t>）你还能发现什么？</a:t>
            </a:r>
            <a:endParaRPr lang="zh-CN" altLang="zh-CN" sz="1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0" y="376238"/>
            <a:ext cx="1924114"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sp>
        <p:nvSpPr>
          <p:cNvPr id="3" name="矩形 2"/>
          <p:cNvSpPr/>
          <p:nvPr/>
        </p:nvSpPr>
        <p:spPr>
          <a:xfrm>
            <a:off x="1673247" y="3305338"/>
            <a:ext cx="1933863" cy="284693"/>
          </a:xfrm>
          <a:prstGeom prst="rect">
            <a:avLst/>
          </a:prstGeom>
        </p:spPr>
        <p:txBody>
          <a:bodyPr wrap="none" lIns="68580" tIns="34290" rIns="68580" bIns="34290">
            <a:spAutoFit/>
          </a:bodyPr>
          <a:lstStyle/>
          <a:p>
            <a:r>
              <a:rPr lang="zh-CN" altLang="zh-CN" dirty="0"/>
              <a:t>李欣和刘云跳绳统计图</a:t>
            </a:r>
            <a:endParaRPr lang="zh-CN" altLang="zh-CN" dirty="0"/>
          </a:p>
        </p:txBody>
      </p:sp>
      <p:pic>
        <p:nvPicPr>
          <p:cNvPr id="2050" name="Picture 17"/>
          <p:cNvPicPr>
            <a:picLocks noChangeAspect="1" noChangeArrowheads="1"/>
          </p:cNvPicPr>
          <p:nvPr/>
        </p:nvPicPr>
        <p:blipFill>
          <a:blip r:embed="rId1" cstate="email"/>
          <a:srcRect/>
          <a:stretch>
            <a:fillRect/>
          </a:stretch>
        </p:blipFill>
        <p:spPr bwMode="auto">
          <a:xfrm>
            <a:off x="1184564" y="1390304"/>
            <a:ext cx="3004671" cy="179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572000" y="1683200"/>
            <a:ext cx="3813464" cy="1577355"/>
          </a:xfrm>
          <a:prstGeom prst="rect">
            <a:avLst/>
          </a:prstGeom>
        </p:spPr>
        <p:txBody>
          <a:bodyPr wrap="square" lIns="68580" tIns="34290" rIns="68580" bIns="34290">
            <a:spAutoFit/>
          </a:bodyPr>
          <a:lstStyle/>
          <a:p>
            <a:r>
              <a:rPr lang="zh-CN" altLang="zh-CN" dirty="0">
                <a:solidFill>
                  <a:schemeClr val="accent1">
                    <a:lumMod val="50000"/>
                  </a:schemeClr>
                </a:solidFill>
              </a:rPr>
              <a:t>从复式折线统计表中我们会发现第一天相差</a:t>
            </a:r>
            <a:r>
              <a:rPr lang="en-US" altLang="zh-CN" dirty="0">
                <a:solidFill>
                  <a:schemeClr val="accent1">
                    <a:lumMod val="50000"/>
                  </a:schemeClr>
                </a:solidFill>
              </a:rPr>
              <a:t>1</a:t>
            </a:r>
            <a:r>
              <a:rPr lang="zh-CN" altLang="zh-CN" dirty="0">
                <a:solidFill>
                  <a:schemeClr val="accent1">
                    <a:lumMod val="50000"/>
                  </a:schemeClr>
                </a:solidFill>
              </a:rPr>
              <a:t>次，第</a:t>
            </a:r>
            <a:r>
              <a:rPr lang="en-US" altLang="zh-CN" dirty="0">
                <a:solidFill>
                  <a:schemeClr val="accent1">
                    <a:lumMod val="50000"/>
                  </a:schemeClr>
                </a:solidFill>
              </a:rPr>
              <a:t>10</a:t>
            </a:r>
            <a:r>
              <a:rPr lang="zh-CN" altLang="zh-CN" dirty="0">
                <a:solidFill>
                  <a:schemeClr val="accent1">
                    <a:lumMod val="50000"/>
                  </a:schemeClr>
                </a:solidFill>
              </a:rPr>
              <a:t>天相差</a:t>
            </a:r>
            <a:r>
              <a:rPr lang="en-US" altLang="zh-CN" dirty="0">
                <a:solidFill>
                  <a:schemeClr val="accent1">
                    <a:lumMod val="50000"/>
                  </a:schemeClr>
                </a:solidFill>
              </a:rPr>
              <a:t>2</a:t>
            </a:r>
            <a:r>
              <a:rPr lang="zh-CN" altLang="zh-CN" dirty="0">
                <a:solidFill>
                  <a:schemeClr val="accent1">
                    <a:lumMod val="50000"/>
                  </a:schemeClr>
                </a:solidFill>
              </a:rPr>
              <a:t>次。两人的成绩虽然都有起伏波动，但是整体都呈逐步上升的趋势，但上升的情况不同。李欣比刘云要稳定一些。关于跳绳的预测，有些人会认为一直会保持这样的上升趋势，按照图可以这样推测，但是人体跳绳有一个极限，一般上升到一定程度以后就难以再提高了。</a:t>
            </a:r>
            <a:endParaRPr lang="zh-CN" altLang="en-US" dirty="0">
              <a:solidFill>
                <a:schemeClr val="accent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email"/>
          <a:stretch>
            <a:fillRect/>
          </a:stretch>
        </p:blipFill>
        <p:spPr>
          <a:xfrm>
            <a:off x="6192671" y="2280755"/>
            <a:ext cx="2422071" cy="2818541"/>
          </a:xfrm>
          <a:prstGeom prst="rect">
            <a:avLst/>
          </a:prstGeom>
        </p:spPr>
      </p:pic>
      <p:sp>
        <p:nvSpPr>
          <p:cNvPr id="2" name="五边形 7"/>
          <p:cNvSpPr>
            <a:spLocks noChangeArrowheads="1"/>
          </p:cNvSpPr>
          <p:nvPr/>
        </p:nvSpPr>
        <p:spPr bwMode="auto">
          <a:xfrm>
            <a:off x="1" y="376238"/>
            <a:ext cx="1856840"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sp>
        <p:nvSpPr>
          <p:cNvPr id="4" name="TextBox 3"/>
          <p:cNvSpPr txBox="1"/>
          <p:nvPr/>
        </p:nvSpPr>
        <p:spPr>
          <a:xfrm>
            <a:off x="594829" y="1108710"/>
            <a:ext cx="8019913" cy="553998"/>
          </a:xfrm>
          <a:prstGeom prst="rect">
            <a:avLst/>
          </a:prstGeom>
          <a:noFill/>
        </p:spPr>
        <p:txBody>
          <a:bodyPr wrap="square" lIns="68580" tIns="34290" rIns="68580" bIns="34290" rtlCol="0">
            <a:spAutoFit/>
          </a:bodyPr>
          <a:lstStyle/>
          <a:p>
            <a:pPr marL="740410" indent="-740410">
              <a:lnSpc>
                <a:spcPct val="150000"/>
              </a:lnSpc>
            </a:pPr>
            <a:r>
              <a:rPr lang="zh-CN" altLang="en-US" sz="2100" b="1" dirty="0">
                <a:latin typeface="微软雅黑" panose="020B0503020204020204" pitchFamily="34" charset="-122"/>
                <a:ea typeface="微软雅黑" panose="020B0503020204020204" pitchFamily="34" charset="-122"/>
              </a:rPr>
              <a:t>例 </a:t>
            </a:r>
            <a:r>
              <a:rPr lang="en-US" altLang="zh-CN" sz="2100" b="1" dirty="0">
                <a:latin typeface="微软雅黑" panose="020B0503020204020204" pitchFamily="34" charset="-122"/>
                <a:ea typeface="微软雅黑" panose="020B0503020204020204" pitchFamily="34" charset="-122"/>
              </a:rPr>
              <a:t>2</a:t>
            </a:r>
            <a:r>
              <a:rPr lang="zh-CN" altLang="en-US" sz="2100" b="1" dirty="0">
                <a:latin typeface="微软雅黑" panose="020B0503020204020204" pitchFamily="34" charset="-122"/>
                <a:ea typeface="微软雅黑" panose="020B0503020204020204" pitchFamily="34" charset="-122"/>
              </a:rPr>
              <a:t>：</a:t>
            </a:r>
            <a:r>
              <a:rPr lang="zh-CN" altLang="zh-CN" sz="1800" dirty="0">
                <a:latin typeface="微软雅黑" panose="020B0503020204020204" pitchFamily="34" charset="-122"/>
                <a:ea typeface="微软雅黑" panose="020B0503020204020204" pitchFamily="34" charset="-122"/>
              </a:rPr>
              <a:t>下面是航模小组制作的两家模型飞机在一次飞行中飞行时间和高度记录。</a:t>
            </a:r>
            <a:endParaRPr lang="en-US" altLang="zh-CN" sz="18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380971" y="3564504"/>
            <a:ext cx="6412211" cy="1517379"/>
            <a:chOff x="1841296" y="4752674"/>
            <a:chExt cx="5085248" cy="1799386"/>
          </a:xfrm>
        </p:grpSpPr>
        <p:pic>
          <p:nvPicPr>
            <p:cNvPr id="24" name="图片 23"/>
            <p:cNvPicPr>
              <a:picLocks noChangeAspect="1"/>
            </p:cNvPicPr>
            <p:nvPr/>
          </p:nvPicPr>
          <p:blipFill>
            <a:blip r:embed="rId2"/>
            <a:stretch>
              <a:fillRect/>
            </a:stretch>
          </p:blipFill>
          <p:spPr>
            <a:xfrm>
              <a:off x="1851457" y="4752674"/>
              <a:ext cx="5075086" cy="1799386"/>
            </a:xfrm>
            <a:prstGeom prst="rect">
              <a:avLst/>
            </a:prstGeom>
          </p:spPr>
        </p:pic>
        <p:sp>
          <p:nvSpPr>
            <p:cNvPr id="25" name="TextBox 9"/>
            <p:cNvSpPr txBox="1"/>
            <p:nvPr/>
          </p:nvSpPr>
          <p:spPr>
            <a:xfrm>
              <a:off x="1841296" y="4752674"/>
              <a:ext cx="5085248" cy="1751891"/>
            </a:xfrm>
            <a:prstGeom prst="rect">
              <a:avLst/>
            </a:prstGeom>
            <a:noFill/>
          </p:spPr>
          <p:txBody>
            <a:bodyPr wrap="square" rtlCol="0">
              <a:spAutoFit/>
            </a:bodyPr>
            <a:lstStyle/>
            <a:p>
              <a:r>
                <a:rPr lang="en-US" altLang="zh-CN" sz="1800" dirty="0">
                  <a:solidFill>
                    <a:schemeClr val="bg1"/>
                  </a:solidFill>
                  <a:latin typeface="楷体" panose="02010609060101010101" pitchFamily="49" charset="-122"/>
                  <a:ea typeface="楷体" panose="02010609060101010101" pitchFamily="49" charset="-122"/>
                </a:rPr>
                <a:t>【</a:t>
              </a:r>
              <a:r>
                <a:rPr lang="zh-CN" altLang="en-US" sz="1800" dirty="0">
                  <a:solidFill>
                    <a:schemeClr val="bg1"/>
                  </a:solidFill>
                  <a:latin typeface="楷体" panose="02010609060101010101" pitchFamily="49" charset="-122"/>
                  <a:ea typeface="楷体" panose="02010609060101010101" pitchFamily="49" charset="-122"/>
                </a:rPr>
                <a:t>解析</a:t>
              </a:r>
              <a:r>
                <a:rPr lang="en-US" altLang="zh-CN" sz="1800" dirty="0">
                  <a:solidFill>
                    <a:schemeClr val="bg1"/>
                  </a:solidFill>
                  <a:latin typeface="楷体" panose="02010609060101010101" pitchFamily="49" charset="-122"/>
                  <a:ea typeface="楷体" panose="02010609060101010101" pitchFamily="49" charset="-122"/>
                </a:rPr>
                <a:t>】</a:t>
              </a:r>
              <a:r>
                <a:rPr lang="zh-CN" altLang="zh-CN" sz="1800" dirty="0">
                  <a:solidFill>
                    <a:schemeClr val="bg1"/>
                  </a:solidFill>
                </a:rPr>
                <a:t>（</a:t>
              </a:r>
              <a:r>
                <a:rPr lang="en-US" altLang="zh-CN" sz="1800" dirty="0">
                  <a:solidFill>
                    <a:schemeClr val="bg1"/>
                  </a:solidFill>
                  <a:latin typeface="楷体" panose="02010609060101010101" pitchFamily="49" charset="-122"/>
                  <a:ea typeface="楷体" panose="02010609060101010101" pitchFamily="49" charset="-122"/>
                </a:rPr>
                <a:t>1</a:t>
              </a:r>
              <a:r>
                <a:rPr lang="zh-CN" altLang="zh-CN" sz="1800" dirty="0">
                  <a:solidFill>
                    <a:schemeClr val="bg1"/>
                  </a:solidFill>
                  <a:latin typeface="楷体" panose="02010609060101010101" pitchFamily="49" charset="-122"/>
                  <a:ea typeface="楷体" panose="02010609060101010101" pitchFamily="49" charset="-122"/>
                </a:rPr>
                <a:t>）甲飞机飞行了</a:t>
              </a:r>
              <a:r>
                <a:rPr lang="en-US" altLang="zh-CN" sz="1800" dirty="0">
                  <a:solidFill>
                    <a:schemeClr val="bg1"/>
                  </a:solidFill>
                  <a:latin typeface="楷体" panose="02010609060101010101" pitchFamily="49" charset="-122"/>
                  <a:ea typeface="楷体" panose="02010609060101010101" pitchFamily="49" charset="-122"/>
                </a:rPr>
                <a:t>40</a:t>
              </a:r>
              <a:r>
                <a:rPr lang="zh-CN" altLang="zh-CN" sz="1800" dirty="0">
                  <a:solidFill>
                    <a:schemeClr val="bg1"/>
                  </a:solidFill>
                  <a:latin typeface="楷体" panose="02010609060101010101" pitchFamily="49" charset="-122"/>
                  <a:ea typeface="楷体" panose="02010609060101010101" pitchFamily="49" charset="-122"/>
                </a:rPr>
                <a:t>秒，乙飞机飞行了</a:t>
              </a:r>
              <a:r>
                <a:rPr lang="en-US" altLang="zh-CN" sz="1800" dirty="0">
                  <a:solidFill>
                    <a:schemeClr val="bg1"/>
                  </a:solidFill>
                  <a:latin typeface="楷体" panose="02010609060101010101" pitchFamily="49" charset="-122"/>
                  <a:ea typeface="楷体" panose="02010609060101010101" pitchFamily="49" charset="-122"/>
                </a:rPr>
                <a:t>35</a:t>
              </a:r>
              <a:r>
                <a:rPr lang="zh-CN" altLang="zh-CN" sz="1800" dirty="0">
                  <a:solidFill>
                    <a:schemeClr val="bg1"/>
                  </a:solidFill>
                  <a:latin typeface="楷体" panose="02010609060101010101" pitchFamily="49" charset="-122"/>
                  <a:ea typeface="楷体" panose="02010609060101010101" pitchFamily="49" charset="-122"/>
                </a:rPr>
                <a:t>秒。甲飞机飞行的时间长。</a:t>
              </a:r>
              <a:endParaRPr lang="zh-CN" altLang="zh-CN" sz="1800" dirty="0">
                <a:solidFill>
                  <a:schemeClr val="bg1"/>
                </a:solidFill>
                <a:latin typeface="楷体" panose="02010609060101010101" pitchFamily="49" charset="-122"/>
                <a:ea typeface="楷体" panose="02010609060101010101" pitchFamily="49" charset="-122"/>
              </a:endParaRPr>
            </a:p>
            <a:p>
              <a:r>
                <a:rPr lang="en-US" altLang="zh-CN" sz="1800" dirty="0">
                  <a:solidFill>
                    <a:schemeClr val="bg1"/>
                  </a:solidFill>
                  <a:latin typeface="楷体" panose="02010609060101010101" pitchFamily="49" charset="-122"/>
                  <a:ea typeface="楷体" panose="02010609060101010101" pitchFamily="49" charset="-122"/>
                </a:rPr>
                <a:t>    </a:t>
              </a:r>
              <a:r>
                <a:rPr lang="zh-CN" altLang="zh-CN" sz="1800" dirty="0">
                  <a:solidFill>
                    <a:schemeClr val="bg1"/>
                  </a:solidFill>
                  <a:latin typeface="楷体" panose="02010609060101010101" pitchFamily="49" charset="-122"/>
                  <a:ea typeface="楷体" panose="02010609060101010101" pitchFamily="49" charset="-122"/>
                </a:rPr>
                <a:t>（</a:t>
              </a:r>
              <a:r>
                <a:rPr lang="en-US" altLang="zh-CN" sz="1800" dirty="0">
                  <a:solidFill>
                    <a:schemeClr val="bg1"/>
                  </a:solidFill>
                  <a:latin typeface="楷体" panose="02010609060101010101" pitchFamily="49" charset="-122"/>
                  <a:ea typeface="楷体" panose="02010609060101010101" pitchFamily="49" charset="-122"/>
                </a:rPr>
                <a:t>2</a:t>
              </a:r>
              <a:r>
                <a:rPr lang="zh-CN" altLang="zh-CN" sz="1800" dirty="0">
                  <a:solidFill>
                    <a:schemeClr val="bg1"/>
                  </a:solidFill>
                  <a:latin typeface="楷体" panose="02010609060101010101" pitchFamily="49" charset="-122"/>
                  <a:ea typeface="楷体" panose="02010609060101010101" pitchFamily="49" charset="-122"/>
                </a:rPr>
                <a:t>）甲的高度是</a:t>
              </a:r>
              <a:r>
                <a:rPr lang="en-US" altLang="zh-CN" sz="1800" dirty="0">
                  <a:solidFill>
                    <a:schemeClr val="bg1"/>
                  </a:solidFill>
                  <a:latin typeface="楷体" panose="02010609060101010101" pitchFamily="49" charset="-122"/>
                  <a:ea typeface="楷体" panose="02010609060101010101" pitchFamily="49" charset="-122"/>
                </a:rPr>
                <a:t>16</a:t>
              </a:r>
              <a:r>
                <a:rPr lang="zh-CN" altLang="zh-CN" sz="1800" dirty="0">
                  <a:solidFill>
                    <a:schemeClr val="bg1"/>
                  </a:solidFill>
                  <a:latin typeface="楷体" panose="02010609060101010101" pitchFamily="49" charset="-122"/>
                  <a:ea typeface="楷体" panose="02010609060101010101" pitchFamily="49" charset="-122"/>
                </a:rPr>
                <a:t>米，乙的高度是</a:t>
              </a:r>
              <a:r>
                <a:rPr lang="en-US" altLang="zh-CN" sz="1800" dirty="0">
                  <a:solidFill>
                    <a:schemeClr val="bg1"/>
                  </a:solidFill>
                  <a:latin typeface="楷体" panose="02010609060101010101" pitchFamily="49" charset="-122"/>
                  <a:ea typeface="楷体" panose="02010609060101010101" pitchFamily="49" charset="-122"/>
                </a:rPr>
                <a:t>20</a:t>
              </a:r>
              <a:r>
                <a:rPr lang="zh-CN" altLang="zh-CN" sz="1800" dirty="0">
                  <a:solidFill>
                    <a:schemeClr val="bg1"/>
                  </a:solidFill>
                  <a:latin typeface="楷体" panose="02010609060101010101" pitchFamily="49" charset="-122"/>
                  <a:ea typeface="楷体" panose="02010609060101010101" pitchFamily="49" charset="-122"/>
                </a:rPr>
                <a:t>米。起飞</a:t>
              </a:r>
              <a:r>
                <a:rPr lang="en-US" altLang="zh-CN" sz="1800" dirty="0">
                  <a:solidFill>
                    <a:schemeClr val="bg1"/>
                  </a:solidFill>
                  <a:latin typeface="楷体" panose="02010609060101010101" pitchFamily="49" charset="-122"/>
                  <a:ea typeface="楷体" panose="02010609060101010101" pitchFamily="49" charset="-122"/>
                </a:rPr>
                <a:t>15</a:t>
              </a:r>
              <a:r>
                <a:rPr lang="zh-CN" altLang="zh-CN" sz="1800" dirty="0">
                  <a:solidFill>
                    <a:schemeClr val="bg1"/>
                  </a:solidFill>
                  <a:latin typeface="楷体" panose="02010609060101010101" pitchFamily="49" charset="-122"/>
                  <a:ea typeface="楷体" panose="02010609060101010101" pitchFamily="49" charset="-122"/>
                </a:rPr>
                <a:t>秒时两架飞机处于同一高度。起飞</a:t>
              </a:r>
              <a:r>
                <a:rPr lang="en-US" altLang="zh-CN" sz="1800" dirty="0">
                  <a:solidFill>
                    <a:schemeClr val="bg1"/>
                  </a:solidFill>
                  <a:latin typeface="楷体" panose="02010609060101010101" pitchFamily="49" charset="-122"/>
                  <a:ea typeface="楷体" panose="02010609060101010101" pitchFamily="49" charset="-122"/>
                </a:rPr>
                <a:t>30</a:t>
              </a:r>
              <a:r>
                <a:rPr lang="zh-CN" altLang="zh-CN" sz="1800" dirty="0">
                  <a:solidFill>
                    <a:schemeClr val="bg1"/>
                  </a:solidFill>
                  <a:latin typeface="楷体" panose="02010609060101010101" pitchFamily="49" charset="-122"/>
                  <a:ea typeface="楷体" panose="02010609060101010101" pitchFamily="49" charset="-122"/>
                </a:rPr>
                <a:t>秒时两架飞机的高度相差最低。</a:t>
              </a:r>
              <a:endParaRPr lang="zh-CN" altLang="zh-CN" sz="1800" dirty="0">
                <a:solidFill>
                  <a:schemeClr val="bg1"/>
                </a:solidFill>
                <a:latin typeface="楷体" panose="02010609060101010101" pitchFamily="49" charset="-122"/>
                <a:ea typeface="楷体" panose="02010609060101010101" pitchFamily="49" charset="-122"/>
              </a:endParaRPr>
            </a:p>
            <a:p>
              <a:r>
                <a:rPr lang="en-US" altLang="zh-CN" sz="1800" dirty="0">
                  <a:solidFill>
                    <a:schemeClr val="bg1"/>
                  </a:solidFill>
                  <a:latin typeface="楷体" panose="02010609060101010101" pitchFamily="49" charset="-122"/>
                  <a:ea typeface="楷体" panose="02010609060101010101" pitchFamily="49" charset="-122"/>
                </a:rPr>
                <a:t>    </a:t>
              </a:r>
              <a:r>
                <a:rPr lang="zh-CN" altLang="zh-CN" sz="1800" dirty="0">
                  <a:solidFill>
                    <a:schemeClr val="bg1"/>
                  </a:solidFill>
                  <a:latin typeface="楷体" panose="02010609060101010101" pitchFamily="49" charset="-122"/>
                  <a:ea typeface="楷体" panose="02010609060101010101" pitchFamily="49" charset="-122"/>
                </a:rPr>
                <a:t>（</a:t>
              </a:r>
              <a:r>
                <a:rPr lang="en-US" altLang="zh-CN" sz="1800" dirty="0">
                  <a:solidFill>
                    <a:schemeClr val="bg1"/>
                  </a:solidFill>
                  <a:latin typeface="楷体" panose="02010609060101010101" pitchFamily="49" charset="-122"/>
                  <a:ea typeface="楷体" panose="02010609060101010101" pitchFamily="49" charset="-122"/>
                </a:rPr>
                <a:t>3</a:t>
              </a:r>
              <a:r>
                <a:rPr lang="zh-CN" altLang="zh-CN" sz="1800" dirty="0">
                  <a:solidFill>
                    <a:schemeClr val="bg1"/>
                  </a:solidFill>
                  <a:latin typeface="楷体" panose="02010609060101010101" pitchFamily="49" charset="-122"/>
                  <a:ea typeface="楷体" panose="02010609060101010101" pitchFamily="49" charset="-122"/>
                </a:rPr>
                <a:t>）乙飞机飞行高度不变</a:t>
              </a:r>
              <a:r>
                <a:rPr lang="zh-CN" altLang="zh-CN" sz="1800" dirty="0">
                  <a:solidFill>
                    <a:schemeClr val="bg1"/>
                  </a:solidFill>
                  <a:latin typeface="楷体" panose="02010609060101010101" pitchFamily="49" charset="-122"/>
                  <a:ea typeface="楷体" panose="02010609060101010101" pitchFamily="49" charset="-122"/>
                </a:rPr>
                <a:t>。</a:t>
              </a:r>
              <a:endParaRPr lang="zh-CN" altLang="zh-CN" sz="1800" dirty="0">
                <a:solidFill>
                  <a:schemeClr val="bg1"/>
                </a:solidFill>
                <a:latin typeface="楷体" panose="02010609060101010101" pitchFamily="49" charset="-122"/>
                <a:ea typeface="楷体" panose="02010609060101010101" pitchFamily="49" charset="-122"/>
              </a:endParaRPr>
            </a:p>
          </p:txBody>
        </p:sp>
      </p:grpSp>
      <p:pic>
        <p:nvPicPr>
          <p:cNvPr id="3074" name="Picture 18"/>
          <p:cNvPicPr>
            <a:picLocks noChangeAspect="1" noChangeArrowheads="1"/>
          </p:cNvPicPr>
          <p:nvPr/>
        </p:nvPicPr>
        <p:blipFill>
          <a:blip r:embed="rId3" cstate="email"/>
          <a:srcRect/>
          <a:stretch>
            <a:fillRect/>
          </a:stretch>
        </p:blipFill>
        <p:spPr bwMode="auto">
          <a:xfrm>
            <a:off x="1388593" y="1677092"/>
            <a:ext cx="3283856" cy="1677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572000" y="1813997"/>
            <a:ext cx="4042742" cy="1792798"/>
          </a:xfrm>
          <a:prstGeom prst="rect">
            <a:avLst/>
          </a:prstGeom>
        </p:spPr>
        <p:txBody>
          <a:bodyPr wrap="square" lIns="68580" tIns="34290" rIns="68580" bIns="34290">
            <a:spAutoFit/>
          </a:bodyPr>
          <a:lstStyle/>
          <a:p>
            <a:r>
              <a:rPr lang="zh-CN" altLang="zh-CN" dirty="0"/>
              <a:t>（</a:t>
            </a:r>
            <a:r>
              <a:rPr lang="en-US" altLang="zh-CN" dirty="0"/>
              <a:t>1</a:t>
            </a:r>
            <a:r>
              <a:rPr lang="zh-CN" altLang="zh-CN" dirty="0"/>
              <a:t>）这两架飞机各飞行了多少秒？那一架的飞行时间长一些？</a:t>
            </a:r>
            <a:endParaRPr lang="zh-CN" altLang="zh-CN" dirty="0"/>
          </a:p>
          <a:p>
            <a:r>
              <a:rPr lang="en-US" altLang="zh-CN" dirty="0"/>
              <a:t>    </a:t>
            </a:r>
            <a:r>
              <a:rPr lang="zh-CN" altLang="zh-CN" dirty="0"/>
              <a:t>（</a:t>
            </a:r>
            <a:r>
              <a:rPr lang="en-US" altLang="zh-CN" dirty="0"/>
              <a:t>2</a:t>
            </a:r>
            <a:r>
              <a:rPr lang="zh-CN" altLang="zh-CN" dirty="0"/>
              <a:t>）从图上看，起飞后第</a:t>
            </a:r>
            <a:r>
              <a:rPr lang="en-US" altLang="zh-CN" dirty="0"/>
              <a:t>10</a:t>
            </a:r>
            <a:r>
              <a:rPr lang="zh-CN" altLang="zh-CN" dirty="0"/>
              <a:t>秒甲飞机的高度是多少米？乙飞机呢？起飞后第几秒两架飞机处于同一高度？起飞后大约多少秒两架飞机的高度相差最大？</a:t>
            </a:r>
            <a:endParaRPr lang="zh-CN" altLang="zh-CN" dirty="0"/>
          </a:p>
          <a:p>
            <a:r>
              <a:rPr lang="en-US" altLang="zh-CN" dirty="0"/>
              <a:t>    </a:t>
            </a:r>
            <a:r>
              <a:rPr lang="zh-CN" altLang="zh-CN" dirty="0"/>
              <a:t>（</a:t>
            </a:r>
            <a:r>
              <a:rPr lang="en-US" altLang="zh-CN" dirty="0"/>
              <a:t>3</a:t>
            </a:r>
            <a:r>
              <a:rPr lang="zh-CN" altLang="zh-CN" dirty="0"/>
              <a:t>）说说起飞后第</a:t>
            </a:r>
            <a:r>
              <a:rPr lang="en-US" altLang="zh-CN" dirty="0"/>
              <a:t>15</a:t>
            </a:r>
            <a:r>
              <a:rPr lang="zh-CN" altLang="zh-CN" dirty="0"/>
              <a:t>秒至第</a:t>
            </a:r>
            <a:r>
              <a:rPr lang="en-US" altLang="zh-CN" dirty="0"/>
              <a:t>20</a:t>
            </a:r>
            <a:r>
              <a:rPr lang="zh-CN" altLang="zh-CN" dirty="0"/>
              <a:t>秒乙飞机的飞行状态。</a:t>
            </a:r>
            <a:endParaRPr lang="zh-CN"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6967" y="1030881"/>
            <a:ext cx="8460262" cy="715580"/>
          </a:xfrm>
          <a:prstGeom prst="rect">
            <a:avLst/>
          </a:prstGeom>
          <a:noFill/>
        </p:spPr>
        <p:txBody>
          <a:bodyPr wrap="squar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     1.</a:t>
            </a:r>
            <a:r>
              <a:rPr lang="zh-CN" altLang="zh-CN" sz="2100" dirty="0">
                <a:latin typeface="微软雅黑" panose="020B0503020204020204" pitchFamily="34" charset="-122"/>
                <a:ea typeface="微软雅黑" panose="020B0503020204020204" pitchFamily="34" charset="-122"/>
              </a:rPr>
              <a:t>下面是爱国者电脑公司第一、第二两个门市部上缴利润统计图</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请你根据</a:t>
            </a:r>
            <a:r>
              <a:rPr lang="zh-CN" altLang="zh-CN" sz="2100" dirty="0">
                <a:latin typeface="微软雅黑" panose="020B0503020204020204" pitchFamily="34" charset="-122"/>
                <a:ea typeface="微软雅黑" panose="020B0503020204020204" pitchFamily="34" charset="-122"/>
              </a:rPr>
              <a:t>图中提供的信息，完成下列各</a:t>
            </a:r>
            <a:r>
              <a:rPr lang="zh-CN" altLang="zh-CN" sz="2100" dirty="0">
                <a:latin typeface="微软雅黑" panose="020B0503020204020204" pitchFamily="34" charset="-122"/>
                <a:ea typeface="微软雅黑" panose="020B0503020204020204" pitchFamily="34" charset="-122"/>
              </a:rPr>
              <a:t>题</a:t>
            </a:r>
            <a:r>
              <a:rPr lang="zh-CN" altLang="en-US"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3"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pic>
        <p:nvPicPr>
          <p:cNvPr id="33" name="图片 32"/>
          <p:cNvPicPr>
            <a:picLocks noChangeAspect="1"/>
          </p:cNvPicPr>
          <p:nvPr/>
        </p:nvPicPr>
        <p:blipFill>
          <a:blip r:embed="rId1" cstate="email"/>
          <a:stretch>
            <a:fillRect/>
          </a:stretch>
        </p:blipFill>
        <p:spPr>
          <a:xfrm>
            <a:off x="6711904" y="2649983"/>
            <a:ext cx="1958756" cy="1305837"/>
          </a:xfrm>
          <a:prstGeom prst="rect">
            <a:avLst/>
          </a:prstGeom>
        </p:spPr>
      </p:pic>
      <p:pic>
        <p:nvPicPr>
          <p:cNvPr id="4098" name="Picture 45"/>
          <p:cNvPicPr>
            <a:picLocks noChangeAspect="1" noChangeArrowheads="1"/>
          </p:cNvPicPr>
          <p:nvPr/>
        </p:nvPicPr>
        <p:blipFill>
          <a:blip r:embed="rId2" cstate="email"/>
          <a:srcRect/>
          <a:stretch>
            <a:fillRect/>
          </a:stretch>
        </p:blipFill>
        <p:spPr bwMode="auto">
          <a:xfrm>
            <a:off x="988938" y="1891457"/>
            <a:ext cx="3687977"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988938" y="3678151"/>
            <a:ext cx="5806717" cy="1315745"/>
          </a:xfrm>
          <a:prstGeom prst="rect">
            <a:avLst/>
          </a:prstGeom>
        </p:spPr>
        <p:txBody>
          <a:bodyPr wrap="square" lIns="68580" tIns="34290" rIns="68580" bIns="34290">
            <a:spAutoFit/>
          </a:bodyPr>
          <a:lstStyle/>
          <a:p>
            <a:pPr>
              <a:lnSpc>
                <a:spcPct val="150000"/>
              </a:lnSpc>
            </a:pPr>
            <a:r>
              <a:rPr lang="zh-CN" altLang="zh-CN" sz="1800" dirty="0"/>
              <a:t>（</a:t>
            </a:r>
            <a:r>
              <a:rPr lang="en-US" altLang="zh-CN" sz="1800" dirty="0"/>
              <a:t>1</a:t>
            </a:r>
            <a:r>
              <a:rPr lang="zh-CN" altLang="zh-CN" sz="1800" dirty="0"/>
              <a:t>）第（</a:t>
            </a:r>
            <a:r>
              <a:rPr lang="en-US" altLang="zh-CN" sz="1800" dirty="0"/>
              <a:t>      </a:t>
            </a:r>
            <a:r>
              <a:rPr lang="zh-CN" altLang="zh-CN" sz="1800" dirty="0"/>
              <a:t>）门市部上缴利润的数量最快。 </a:t>
            </a:r>
            <a:endParaRPr lang="en-US" altLang="zh-CN" sz="1800" dirty="0"/>
          </a:p>
          <a:p>
            <a:pPr>
              <a:lnSpc>
                <a:spcPct val="150000"/>
              </a:lnSpc>
            </a:pPr>
            <a:r>
              <a:rPr lang="zh-CN" altLang="zh-CN" sz="1800" dirty="0"/>
              <a:t>（</a:t>
            </a:r>
            <a:r>
              <a:rPr lang="en-US" altLang="zh-CN" sz="1800" dirty="0"/>
              <a:t>2</a:t>
            </a:r>
            <a:r>
              <a:rPr lang="zh-CN" altLang="zh-CN" sz="1800" dirty="0"/>
              <a:t>）（</a:t>
            </a:r>
            <a:r>
              <a:rPr lang="en-US" altLang="zh-CN" sz="1800" dirty="0"/>
              <a:t>     </a:t>
            </a:r>
            <a:r>
              <a:rPr lang="zh-CN" altLang="zh-CN" sz="1800" dirty="0"/>
              <a:t>）年两个门市部上缴利润的数量最接近。</a:t>
            </a:r>
            <a:endParaRPr lang="zh-CN" altLang="zh-CN" sz="1800" dirty="0"/>
          </a:p>
          <a:p>
            <a:pPr>
              <a:lnSpc>
                <a:spcPct val="150000"/>
              </a:lnSpc>
            </a:pPr>
            <a:r>
              <a:rPr lang="zh-CN" altLang="zh-CN" sz="1800" dirty="0"/>
              <a:t>（</a:t>
            </a:r>
            <a:r>
              <a:rPr lang="en-US" altLang="zh-CN" sz="1800" dirty="0"/>
              <a:t>3</a:t>
            </a:r>
            <a:r>
              <a:rPr lang="zh-CN" altLang="zh-CN" sz="1800" dirty="0"/>
              <a:t>）从图中还可以看出其他信息吗？请写出两条来。</a:t>
            </a:r>
            <a:endParaRPr lang="zh-CN" altLang="zh-CN" sz="1800" dirty="0"/>
          </a:p>
        </p:txBody>
      </p:sp>
      <p:sp>
        <p:nvSpPr>
          <p:cNvPr id="5" name="矩形 4"/>
          <p:cNvSpPr/>
          <p:nvPr/>
        </p:nvSpPr>
        <p:spPr>
          <a:xfrm>
            <a:off x="2090703" y="3817320"/>
            <a:ext cx="318036" cy="284693"/>
          </a:xfrm>
          <a:prstGeom prst="rect">
            <a:avLst/>
          </a:prstGeom>
        </p:spPr>
        <p:txBody>
          <a:bodyPr wrap="none" lIns="68580" tIns="34290" rIns="68580" bIns="34290">
            <a:spAutoFit/>
          </a:bodyPr>
          <a:lstStyle/>
          <a:p>
            <a:r>
              <a:rPr lang="zh-CN" altLang="zh-CN" dirty="0">
                <a:solidFill>
                  <a:srgbClr val="FF0000"/>
                </a:solidFill>
              </a:rPr>
              <a:t>二</a:t>
            </a:r>
            <a:endParaRPr lang="zh-CN" altLang="en-US" dirty="0">
              <a:solidFill>
                <a:srgbClr val="FF0000"/>
              </a:solidFill>
            </a:endParaRPr>
          </a:p>
        </p:txBody>
      </p:sp>
      <p:sp>
        <p:nvSpPr>
          <p:cNvPr id="9" name="矩形 8"/>
          <p:cNvSpPr/>
          <p:nvPr/>
        </p:nvSpPr>
        <p:spPr>
          <a:xfrm>
            <a:off x="1756958" y="4185839"/>
            <a:ext cx="503984" cy="284693"/>
          </a:xfrm>
          <a:prstGeom prst="rect">
            <a:avLst/>
          </a:prstGeom>
        </p:spPr>
        <p:txBody>
          <a:bodyPr wrap="none" lIns="68580" tIns="34290" rIns="68580" bIns="34290">
            <a:spAutoFit/>
          </a:bodyPr>
          <a:lstStyle/>
          <a:p>
            <a:r>
              <a:rPr lang="en-US" altLang="zh-CN" dirty="0">
                <a:solidFill>
                  <a:srgbClr val="FF0000"/>
                </a:solidFill>
              </a:rPr>
              <a:t>2005</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wipe(left)">
                                      <p:cBhvr>
                                        <p:cTn id="11" dur="500"/>
                                        <p:tgtEl>
                                          <p:spTgt spid="409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3739" y="1180736"/>
            <a:ext cx="7796233" cy="392415"/>
          </a:xfrm>
          <a:prstGeom prst="rect">
            <a:avLst/>
          </a:prstGeom>
          <a:noFill/>
        </p:spPr>
        <p:txBody>
          <a:bodyPr wrap="squar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下表是新华书店和读者书城上半年销售教育类图书的统计表。</a:t>
            </a:r>
            <a:endParaRPr lang="zh-CN" altLang="en-US" sz="2100" dirty="0">
              <a:latin typeface="微软雅黑" panose="020B0503020204020204" pitchFamily="34" charset="-122"/>
              <a:ea typeface="微软雅黑" panose="020B0503020204020204" pitchFamily="34" charset="-122"/>
            </a:endParaRPr>
          </a:p>
        </p:txBody>
      </p:sp>
      <p:sp>
        <p:nvSpPr>
          <p:cNvPr id="3" name="五边形 7"/>
          <p:cNvSpPr>
            <a:spLocks noChangeArrowheads="1"/>
          </p:cNvSpPr>
          <p:nvPr/>
        </p:nvSpPr>
        <p:spPr bwMode="auto">
          <a:xfrm>
            <a:off x="1" y="376238"/>
            <a:ext cx="1929711"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graphicFrame>
        <p:nvGraphicFramePr>
          <p:cNvPr id="2" name="表格 1"/>
          <p:cNvGraphicFramePr>
            <a:graphicFrameLocks noGrp="1"/>
          </p:cNvGraphicFramePr>
          <p:nvPr/>
        </p:nvGraphicFramePr>
        <p:xfrm>
          <a:off x="1256803" y="1674971"/>
          <a:ext cx="3949542" cy="1339216"/>
        </p:xfrm>
        <a:graphic>
          <a:graphicData uri="http://schemas.openxmlformats.org/drawingml/2006/table">
            <a:tbl>
              <a:tblPr>
                <a:tableStyleId>{5C22544A-7EE6-4342-B048-85BDC9FD1C3A}</a:tableStyleId>
              </a:tblPr>
              <a:tblGrid>
                <a:gridCol w="785336"/>
                <a:gridCol w="528161"/>
                <a:gridCol w="527209"/>
                <a:gridCol w="527209"/>
                <a:gridCol w="527209"/>
                <a:gridCol w="527209"/>
                <a:gridCol w="527209"/>
              </a:tblGrid>
              <a:tr h="714375">
                <a:tc>
                  <a:txBody>
                    <a:bodyPr/>
                    <a:lstStyle/>
                    <a:p>
                      <a:pPr algn="ctr">
                        <a:spcAft>
                          <a:spcPts val="0"/>
                        </a:spcAft>
                      </a:pPr>
                      <a:r>
                        <a:rPr lang="zh-CN" sz="800" kern="100" dirty="0">
                          <a:effectLst/>
                        </a:rPr>
                        <a:t>     月份</a:t>
                      </a:r>
                      <a:endParaRPr lang="zh-CN" sz="800" kern="100" dirty="0">
                        <a:effectLst/>
                      </a:endParaRPr>
                    </a:p>
                    <a:p>
                      <a:pPr algn="ctr">
                        <a:spcAft>
                          <a:spcPts val="0"/>
                        </a:spcAft>
                      </a:pPr>
                      <a:r>
                        <a:rPr lang="zh-CN" sz="800" kern="100" dirty="0">
                          <a:effectLst/>
                        </a:rPr>
                        <a:t> </a:t>
                      </a:r>
                      <a:endParaRPr lang="zh-CN" sz="800" kern="100" dirty="0">
                        <a:effectLst/>
                      </a:endParaRPr>
                    </a:p>
                    <a:p>
                      <a:pPr algn="just">
                        <a:spcAft>
                          <a:spcPts val="0"/>
                        </a:spcAft>
                      </a:pPr>
                      <a:r>
                        <a:rPr lang="zh-CN" sz="800" kern="100" dirty="0">
                          <a:effectLst/>
                        </a:rPr>
                        <a:t>数量/本</a:t>
                      </a:r>
                      <a:endParaRPr lang="zh-CN" sz="800" kern="100" dirty="0">
                        <a:effectLst/>
                      </a:endParaRPr>
                    </a:p>
                    <a:p>
                      <a:pPr algn="ctr">
                        <a:spcAft>
                          <a:spcPts val="0"/>
                        </a:spcAft>
                      </a:pPr>
                      <a:r>
                        <a:rPr lang="en-US" sz="800" kern="100" dirty="0">
                          <a:effectLst/>
                        </a:rPr>
                        <a:t> </a:t>
                      </a:r>
                      <a:endParaRPr lang="zh-CN" sz="800" kern="100" dirty="0">
                        <a:effectLst/>
                      </a:endParaRPr>
                    </a:p>
                    <a:p>
                      <a:pPr algn="just">
                        <a:spcAft>
                          <a:spcPts val="0"/>
                        </a:spcAft>
                      </a:pPr>
                      <a:br>
                        <a:rPr lang="zh-CN" sz="800" dirty="0">
                          <a:effectLst/>
                        </a:rPr>
                      </a:br>
                      <a:r>
                        <a:rPr lang="zh-CN" sz="800" kern="100" dirty="0">
                          <a:effectLst/>
                        </a:rPr>
                        <a:t>店名</a:t>
                      </a:r>
                      <a:endParaRPr lang="zh-CN" sz="800" kern="100" dirty="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3</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4</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5</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6</a:t>
                      </a:r>
                      <a:endParaRPr lang="zh-CN" sz="800" kern="100">
                        <a:effectLst/>
                        <a:latin typeface="Times New Roman" panose="02020603050405020304"/>
                        <a:ea typeface="宋体" panose="02010600030101010101" pitchFamily="2" charset="-122"/>
                      </a:endParaRPr>
                    </a:p>
                  </a:txBody>
                  <a:tcPr marL="51435" marR="51435" marT="0" marB="0" anchor="ctr"/>
                </a:tc>
              </a:tr>
              <a:tr h="301943">
                <a:tc>
                  <a:txBody>
                    <a:bodyPr/>
                    <a:lstStyle/>
                    <a:p>
                      <a:pPr algn="ctr">
                        <a:spcAft>
                          <a:spcPts val="0"/>
                        </a:spcAft>
                      </a:pPr>
                      <a:r>
                        <a:rPr lang="zh-CN" sz="800" kern="100">
                          <a:effectLst/>
                        </a:rPr>
                        <a:t>新华书店</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120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160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250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280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140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100</a:t>
                      </a:r>
                      <a:endParaRPr lang="zh-CN" sz="800" kern="100">
                        <a:effectLst/>
                      </a:endParaRPr>
                    </a:p>
                    <a:p>
                      <a:pPr algn="ctr">
                        <a:spcAft>
                          <a:spcPts val="0"/>
                        </a:spcAft>
                      </a:pPr>
                      <a:r>
                        <a:rPr lang="en-US" sz="800" kern="100">
                          <a:effectLst/>
                        </a:rPr>
                        <a:t> </a:t>
                      </a:r>
                      <a:endParaRPr lang="zh-CN" sz="800" kern="100">
                        <a:effectLst/>
                        <a:latin typeface="Times New Roman" panose="02020603050405020304"/>
                        <a:ea typeface="宋体" panose="02010600030101010101" pitchFamily="2" charset="-122"/>
                      </a:endParaRPr>
                    </a:p>
                  </a:txBody>
                  <a:tcPr marL="51435" marR="51435" marT="0" marB="0" anchor="ctr"/>
                </a:tc>
              </a:tr>
              <a:tr h="305753">
                <a:tc>
                  <a:txBody>
                    <a:bodyPr/>
                    <a:lstStyle/>
                    <a:p>
                      <a:pPr algn="ctr">
                        <a:spcAft>
                          <a:spcPts val="0"/>
                        </a:spcAft>
                      </a:pPr>
                      <a:r>
                        <a:rPr lang="zh-CN" sz="800" kern="100">
                          <a:effectLst/>
                        </a:rPr>
                        <a:t>读者书城</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140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180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200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250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190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dirty="0">
                          <a:effectLst/>
                        </a:rPr>
                        <a:t>180</a:t>
                      </a:r>
                      <a:endParaRPr lang="zh-CN" sz="800" kern="100" dirty="0">
                        <a:effectLst/>
                        <a:latin typeface="Times New Roman" panose="02020603050405020304"/>
                        <a:ea typeface="宋体" panose="02010600030101010101" pitchFamily="2" charset="-122"/>
                      </a:endParaRPr>
                    </a:p>
                  </a:txBody>
                  <a:tcPr marL="51435" marR="51435" marT="0" marB="0" anchor="ctr"/>
                </a:tc>
              </a:tr>
            </a:tbl>
          </a:graphicData>
        </a:graphic>
      </p:graphicFrame>
      <p:sp>
        <p:nvSpPr>
          <p:cNvPr id="4" name="Line 15"/>
          <p:cNvSpPr>
            <a:spLocks noChangeShapeType="1"/>
          </p:cNvSpPr>
          <p:nvPr/>
        </p:nvSpPr>
        <p:spPr bwMode="auto">
          <a:xfrm>
            <a:off x="1408727" y="1665089"/>
            <a:ext cx="428625" cy="74295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sp>
        <p:nvSpPr>
          <p:cNvPr id="6" name="Line 16"/>
          <p:cNvSpPr>
            <a:spLocks noChangeShapeType="1"/>
          </p:cNvSpPr>
          <p:nvPr/>
        </p:nvSpPr>
        <p:spPr bwMode="auto">
          <a:xfrm>
            <a:off x="1230133" y="1671043"/>
            <a:ext cx="585788" cy="30837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graphicFrame>
        <p:nvGraphicFramePr>
          <p:cNvPr id="7" name="表格 6"/>
          <p:cNvGraphicFramePr>
            <a:graphicFrameLocks noGrp="1"/>
          </p:cNvGraphicFramePr>
          <p:nvPr/>
        </p:nvGraphicFramePr>
        <p:xfrm>
          <a:off x="1256803" y="1674971"/>
          <a:ext cx="3986452" cy="1367487"/>
        </p:xfrm>
        <a:graphic>
          <a:graphicData uri="http://schemas.openxmlformats.org/drawingml/2006/table">
            <a:tbl>
              <a:tblPr>
                <a:tableStyleId>{5C22544A-7EE6-4342-B048-85BDC9FD1C3A}</a:tableStyleId>
              </a:tblPr>
              <a:tblGrid>
                <a:gridCol w="792676"/>
                <a:gridCol w="493658"/>
                <a:gridCol w="571574"/>
                <a:gridCol w="532136"/>
                <a:gridCol w="532136"/>
                <a:gridCol w="532136"/>
                <a:gridCol w="532136"/>
              </a:tblGrid>
              <a:tr h="634358">
                <a:tc>
                  <a:txBody>
                    <a:bodyPr/>
                    <a:lstStyle/>
                    <a:p>
                      <a:pPr algn="ctr">
                        <a:spcAft>
                          <a:spcPts val="0"/>
                        </a:spcAft>
                      </a:pPr>
                      <a:r>
                        <a:rPr lang="zh-CN" sz="800" kern="100" dirty="0">
                          <a:effectLst/>
                        </a:rPr>
                        <a:t>     </a:t>
                      </a:r>
                      <a:r>
                        <a:rPr lang="en-US" altLang="zh-CN" sz="800" kern="100" dirty="0" smtClean="0">
                          <a:effectLst/>
                        </a:rPr>
                        <a:t>             </a:t>
                      </a:r>
                      <a:r>
                        <a:rPr lang="zh-CN" sz="800" kern="100" dirty="0" smtClean="0">
                          <a:effectLst/>
                        </a:rPr>
                        <a:t>月份</a:t>
                      </a:r>
                      <a:endParaRPr lang="zh-CN" sz="800" kern="100" dirty="0" smtClean="0">
                        <a:effectLst/>
                      </a:endParaRPr>
                    </a:p>
                    <a:p>
                      <a:pPr algn="ctr">
                        <a:spcAft>
                          <a:spcPts val="0"/>
                        </a:spcAft>
                      </a:pPr>
                      <a:r>
                        <a:rPr lang="zh-CN" sz="800" kern="100" dirty="0" smtClean="0">
                          <a:effectLst/>
                        </a:rPr>
                        <a:t> 数量/本</a:t>
                      </a:r>
                      <a:endParaRPr lang="zh-CN" sz="800" kern="100" dirty="0" smtClean="0">
                        <a:effectLst/>
                      </a:endParaRPr>
                    </a:p>
                    <a:p>
                      <a:pPr algn="ctr">
                        <a:spcAft>
                          <a:spcPts val="0"/>
                        </a:spcAft>
                      </a:pPr>
                      <a:r>
                        <a:rPr lang="en-US" sz="800" kern="100" dirty="0">
                          <a:effectLst/>
                        </a:rPr>
                        <a:t> </a:t>
                      </a:r>
                      <a:br>
                        <a:rPr lang="zh-CN" sz="800" dirty="0">
                          <a:effectLst/>
                        </a:rPr>
                      </a:br>
                      <a:r>
                        <a:rPr lang="zh-CN" sz="800" kern="100" dirty="0">
                          <a:effectLst/>
                        </a:rPr>
                        <a:t>店名</a:t>
                      </a:r>
                      <a:endParaRPr lang="zh-CN" sz="800" kern="100" dirty="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3</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4</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5</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6</a:t>
                      </a:r>
                      <a:endParaRPr lang="zh-CN" sz="800" kern="100">
                        <a:effectLst/>
                        <a:latin typeface="Times New Roman" panose="02020603050405020304"/>
                        <a:ea typeface="宋体" panose="02010600030101010101" pitchFamily="2" charset="-122"/>
                      </a:endParaRPr>
                    </a:p>
                  </a:txBody>
                  <a:tcPr marL="51435" marR="51435" marT="0" marB="0" anchor="ctr"/>
                </a:tc>
              </a:tr>
              <a:tr h="364266">
                <a:tc>
                  <a:txBody>
                    <a:bodyPr/>
                    <a:lstStyle/>
                    <a:p>
                      <a:pPr algn="ctr">
                        <a:spcAft>
                          <a:spcPts val="0"/>
                        </a:spcAft>
                      </a:pPr>
                      <a:r>
                        <a:rPr lang="zh-CN" sz="800" kern="100">
                          <a:effectLst/>
                        </a:rPr>
                        <a:t>新华书店</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120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160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250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280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140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100</a:t>
                      </a:r>
                      <a:endParaRPr lang="zh-CN" sz="800" kern="100">
                        <a:effectLst/>
                      </a:endParaRPr>
                    </a:p>
                    <a:p>
                      <a:pPr algn="ctr">
                        <a:spcAft>
                          <a:spcPts val="0"/>
                        </a:spcAft>
                      </a:pPr>
                      <a:r>
                        <a:rPr lang="en-US" sz="800" kern="100">
                          <a:effectLst/>
                        </a:rPr>
                        <a:t> </a:t>
                      </a:r>
                      <a:endParaRPr lang="zh-CN" sz="800" kern="100">
                        <a:effectLst/>
                        <a:latin typeface="Times New Roman" panose="02020603050405020304"/>
                        <a:ea typeface="宋体" panose="02010600030101010101" pitchFamily="2" charset="-122"/>
                      </a:endParaRPr>
                    </a:p>
                  </a:txBody>
                  <a:tcPr marL="51435" marR="51435" marT="0" marB="0" anchor="ctr"/>
                </a:tc>
              </a:tr>
              <a:tr h="368863">
                <a:tc>
                  <a:txBody>
                    <a:bodyPr/>
                    <a:lstStyle/>
                    <a:p>
                      <a:pPr algn="ctr">
                        <a:spcAft>
                          <a:spcPts val="0"/>
                        </a:spcAft>
                      </a:pPr>
                      <a:r>
                        <a:rPr lang="zh-CN" sz="800" kern="100">
                          <a:effectLst/>
                        </a:rPr>
                        <a:t>读者书城</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140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180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200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250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a:effectLst/>
                        </a:rPr>
                        <a:t>190</a:t>
                      </a:r>
                      <a:endParaRPr lang="zh-CN" sz="800" kern="100">
                        <a:effectLst/>
                        <a:latin typeface="Times New Roman" panose="02020603050405020304"/>
                        <a:ea typeface="宋体" panose="02010600030101010101" pitchFamily="2" charset="-122"/>
                      </a:endParaRPr>
                    </a:p>
                  </a:txBody>
                  <a:tcPr marL="51435" marR="51435" marT="0" marB="0" anchor="ctr"/>
                </a:tc>
                <a:tc>
                  <a:txBody>
                    <a:bodyPr/>
                    <a:lstStyle/>
                    <a:p>
                      <a:pPr algn="ctr">
                        <a:spcAft>
                          <a:spcPts val="0"/>
                        </a:spcAft>
                      </a:pPr>
                      <a:r>
                        <a:rPr lang="en-US" sz="800" kern="100" dirty="0">
                          <a:effectLst/>
                        </a:rPr>
                        <a:t>180</a:t>
                      </a:r>
                      <a:endParaRPr lang="zh-CN" sz="800" kern="100" dirty="0">
                        <a:effectLst/>
                        <a:latin typeface="Times New Roman" panose="02020603050405020304"/>
                        <a:ea typeface="宋体" panose="02010600030101010101" pitchFamily="2" charset="-122"/>
                      </a:endParaRPr>
                    </a:p>
                  </a:txBody>
                  <a:tcPr marL="51435" marR="51435" marT="0" marB="0" anchor="ctr"/>
                </a:tc>
              </a:tr>
            </a:tbl>
          </a:graphicData>
        </a:graphic>
      </p:graphicFrame>
      <p:sp>
        <p:nvSpPr>
          <p:cNvPr id="8" name="Line 15"/>
          <p:cNvSpPr>
            <a:spLocks noChangeShapeType="1"/>
          </p:cNvSpPr>
          <p:nvPr/>
        </p:nvSpPr>
        <p:spPr bwMode="auto">
          <a:xfrm>
            <a:off x="1683327" y="1671042"/>
            <a:ext cx="346906" cy="61080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sp>
        <p:nvSpPr>
          <p:cNvPr id="10" name="Line 16"/>
          <p:cNvSpPr>
            <a:spLocks noChangeShapeType="1"/>
          </p:cNvSpPr>
          <p:nvPr/>
        </p:nvSpPr>
        <p:spPr bwMode="auto">
          <a:xfrm>
            <a:off x="1284317" y="1870364"/>
            <a:ext cx="745916" cy="41148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sp>
        <p:nvSpPr>
          <p:cNvPr id="81" name="矩形 80"/>
          <p:cNvSpPr/>
          <p:nvPr/>
        </p:nvSpPr>
        <p:spPr>
          <a:xfrm>
            <a:off x="1097274" y="3193599"/>
            <a:ext cx="4891003" cy="346249"/>
          </a:xfrm>
          <a:prstGeom prst="rect">
            <a:avLst/>
          </a:prstGeom>
        </p:spPr>
        <p:txBody>
          <a:bodyPr wrap="none" lIns="68580" tIns="34290" rIns="68580" bIns="34290">
            <a:spAutoFit/>
          </a:bodyPr>
          <a:lstStyle/>
          <a:p>
            <a:r>
              <a:rPr lang="zh-CN" altLang="zh-CN"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1</a:t>
            </a:r>
            <a:r>
              <a:rPr lang="zh-CN" altLang="zh-CN" sz="1800" dirty="0">
                <a:latin typeface="微软雅黑" panose="020B0503020204020204" pitchFamily="34" charset="-122"/>
                <a:ea typeface="微软雅黑" panose="020B0503020204020204" pitchFamily="34" charset="-122"/>
              </a:rPr>
              <a:t>）请你根据这两组数据画一幅折线统计图。</a:t>
            </a:r>
            <a:endParaRPr lang="zh-CN" altLang="zh-CN" sz="1800" dirty="0">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1699523" y="3654804"/>
            <a:ext cx="4341750" cy="1348772"/>
            <a:chOff x="2266030" y="4873070"/>
            <a:chExt cx="5789000" cy="1798362"/>
          </a:xfrm>
        </p:grpSpPr>
        <p:grpSp>
          <p:nvGrpSpPr>
            <p:cNvPr id="11" name="Group 17"/>
            <p:cNvGrpSpPr/>
            <p:nvPr/>
          </p:nvGrpSpPr>
          <p:grpSpPr bwMode="auto">
            <a:xfrm>
              <a:off x="2527223" y="4873070"/>
              <a:ext cx="3200400" cy="1479550"/>
              <a:chOff x="0" y="0"/>
              <a:chExt cx="4500" cy="3759"/>
            </a:xfrm>
          </p:grpSpPr>
          <p:sp>
            <p:nvSpPr>
              <p:cNvPr id="12" name="Line 18"/>
              <p:cNvSpPr>
                <a:spLocks noChangeShapeType="1"/>
              </p:cNvSpPr>
              <p:nvPr/>
            </p:nvSpPr>
            <p:spPr bwMode="auto">
              <a:xfrm>
                <a:off x="0" y="675"/>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 name="Line 19"/>
              <p:cNvSpPr>
                <a:spLocks noChangeShapeType="1"/>
              </p:cNvSpPr>
              <p:nvPr/>
            </p:nvSpPr>
            <p:spPr bwMode="auto">
              <a:xfrm>
                <a:off x="0" y="3483"/>
                <a:ext cx="3780" cy="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20"/>
              <p:cNvSpPr>
                <a:spLocks noChangeShapeType="1"/>
              </p:cNvSpPr>
              <p:nvPr/>
            </p:nvSpPr>
            <p:spPr bwMode="auto">
              <a:xfrm>
                <a:off x="0" y="3171"/>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 name="Line 21"/>
              <p:cNvSpPr>
                <a:spLocks noChangeShapeType="1"/>
              </p:cNvSpPr>
              <p:nvPr/>
            </p:nvSpPr>
            <p:spPr bwMode="auto">
              <a:xfrm>
                <a:off x="0" y="2859"/>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3" name="Line 22"/>
              <p:cNvSpPr>
                <a:spLocks noChangeShapeType="1"/>
              </p:cNvSpPr>
              <p:nvPr/>
            </p:nvSpPr>
            <p:spPr bwMode="auto">
              <a:xfrm>
                <a:off x="0" y="2547"/>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8" name="Line 23"/>
              <p:cNvSpPr>
                <a:spLocks noChangeShapeType="1"/>
              </p:cNvSpPr>
              <p:nvPr/>
            </p:nvSpPr>
            <p:spPr bwMode="auto">
              <a:xfrm>
                <a:off x="0" y="2235"/>
                <a:ext cx="3780" cy="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2" name="Line 24"/>
              <p:cNvSpPr>
                <a:spLocks noChangeShapeType="1"/>
              </p:cNvSpPr>
              <p:nvPr/>
            </p:nvSpPr>
            <p:spPr bwMode="auto">
              <a:xfrm>
                <a:off x="0" y="1923"/>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Line 25"/>
              <p:cNvSpPr>
                <a:spLocks noChangeShapeType="1"/>
              </p:cNvSpPr>
              <p:nvPr/>
            </p:nvSpPr>
            <p:spPr bwMode="auto">
              <a:xfrm>
                <a:off x="0" y="1611"/>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2" name="Line 26"/>
              <p:cNvSpPr>
                <a:spLocks noChangeShapeType="1"/>
              </p:cNvSpPr>
              <p:nvPr/>
            </p:nvSpPr>
            <p:spPr bwMode="auto">
              <a:xfrm>
                <a:off x="0" y="1298"/>
                <a:ext cx="3780" cy="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 name="Line 27"/>
              <p:cNvSpPr>
                <a:spLocks noChangeShapeType="1"/>
              </p:cNvSpPr>
              <p:nvPr/>
            </p:nvSpPr>
            <p:spPr bwMode="auto">
              <a:xfrm>
                <a:off x="0" y="987"/>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1" name="Line 28"/>
              <p:cNvSpPr>
                <a:spLocks noChangeShapeType="1"/>
              </p:cNvSpPr>
              <p:nvPr/>
            </p:nvSpPr>
            <p:spPr bwMode="auto">
              <a:xfrm>
                <a:off x="0" y="363"/>
                <a:ext cx="3780" cy="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2" name="Line 29"/>
              <p:cNvSpPr>
                <a:spLocks noChangeShapeType="1"/>
              </p:cNvSpPr>
              <p:nvPr/>
            </p:nvSpPr>
            <p:spPr bwMode="auto">
              <a:xfrm flipV="1">
                <a:off x="0" y="0"/>
                <a:ext cx="1" cy="3745"/>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3" name="Line 30"/>
              <p:cNvSpPr>
                <a:spLocks noChangeShapeType="1"/>
              </p:cNvSpPr>
              <p:nvPr/>
            </p:nvSpPr>
            <p:spPr bwMode="auto">
              <a:xfrm>
                <a:off x="0" y="3745"/>
                <a:ext cx="4500" cy="1"/>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4" name="Line 31"/>
              <p:cNvSpPr>
                <a:spLocks noChangeShapeType="1"/>
              </p:cNvSpPr>
              <p:nvPr/>
            </p:nvSpPr>
            <p:spPr bwMode="auto">
              <a:xfrm>
                <a:off x="540" y="354"/>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5" name="Line 32"/>
              <p:cNvSpPr>
                <a:spLocks noChangeShapeType="1"/>
              </p:cNvSpPr>
              <p:nvPr/>
            </p:nvSpPr>
            <p:spPr bwMode="auto">
              <a:xfrm>
                <a:off x="108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6" name="Line 33"/>
              <p:cNvSpPr>
                <a:spLocks noChangeShapeType="1"/>
              </p:cNvSpPr>
              <p:nvPr/>
            </p:nvSpPr>
            <p:spPr bwMode="auto">
              <a:xfrm>
                <a:off x="162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Line 34"/>
              <p:cNvSpPr>
                <a:spLocks noChangeShapeType="1"/>
              </p:cNvSpPr>
              <p:nvPr/>
            </p:nvSpPr>
            <p:spPr bwMode="auto">
              <a:xfrm>
                <a:off x="216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8" name="Line 35"/>
              <p:cNvSpPr>
                <a:spLocks noChangeShapeType="1"/>
              </p:cNvSpPr>
              <p:nvPr/>
            </p:nvSpPr>
            <p:spPr bwMode="auto">
              <a:xfrm>
                <a:off x="270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9" name="Line 36"/>
              <p:cNvSpPr>
                <a:spLocks noChangeShapeType="1"/>
              </p:cNvSpPr>
              <p:nvPr/>
            </p:nvSpPr>
            <p:spPr bwMode="auto">
              <a:xfrm>
                <a:off x="3240" y="372"/>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0" name="Line 37"/>
              <p:cNvSpPr>
                <a:spLocks noChangeShapeType="1"/>
              </p:cNvSpPr>
              <p:nvPr/>
            </p:nvSpPr>
            <p:spPr bwMode="auto">
              <a:xfrm>
                <a:off x="3780" y="363"/>
                <a:ext cx="1" cy="338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82" name="TextBox 81"/>
            <p:cNvSpPr txBox="1"/>
            <p:nvPr/>
          </p:nvSpPr>
          <p:spPr>
            <a:xfrm>
              <a:off x="2650279" y="6384173"/>
              <a:ext cx="3442956" cy="287259"/>
            </a:xfrm>
            <a:prstGeom prst="rect">
              <a:avLst/>
            </a:prstGeom>
            <a:noFill/>
          </p:spPr>
          <p:txBody>
            <a:bodyPr wrap="square" rtlCol="0">
              <a:spAutoFit/>
            </a:bodyPr>
            <a:lstStyle/>
            <a:p>
              <a:r>
                <a:rPr lang="zh-CN" altLang="en-US" sz="800" dirty="0"/>
                <a:t>一月      二月     三月    四月     五月     六月</a:t>
              </a:r>
              <a:endParaRPr lang="zh-CN" altLang="en-US" sz="800" dirty="0"/>
            </a:p>
          </p:txBody>
        </p:sp>
        <p:sp>
          <p:nvSpPr>
            <p:cNvPr id="85" name="TextBox 84"/>
            <p:cNvSpPr txBox="1"/>
            <p:nvPr/>
          </p:nvSpPr>
          <p:spPr>
            <a:xfrm>
              <a:off x="2266030" y="5043105"/>
              <a:ext cx="571500" cy="1477327"/>
            </a:xfrm>
            <a:prstGeom prst="rect">
              <a:avLst/>
            </a:prstGeom>
            <a:noFill/>
          </p:spPr>
          <p:txBody>
            <a:bodyPr wrap="square" rtlCol="0">
              <a:spAutoFit/>
            </a:bodyPr>
            <a:lstStyle/>
            <a:p>
              <a:r>
                <a:rPr lang="en-US" altLang="zh-CN" sz="600" dirty="0"/>
                <a:t>300</a:t>
              </a:r>
              <a:endParaRPr lang="en-US" altLang="zh-CN" sz="600" dirty="0"/>
            </a:p>
            <a:p>
              <a:endParaRPr lang="en-US" altLang="zh-CN" sz="600" dirty="0"/>
            </a:p>
            <a:p>
              <a:r>
                <a:rPr lang="en-US" altLang="zh-CN" sz="600" dirty="0"/>
                <a:t>240</a:t>
              </a:r>
              <a:endParaRPr lang="en-US" altLang="zh-CN" sz="600" dirty="0"/>
            </a:p>
            <a:p>
              <a:endParaRPr lang="en-US" altLang="zh-CN" sz="600" dirty="0"/>
            </a:p>
            <a:p>
              <a:r>
                <a:rPr lang="en-US" altLang="zh-CN" sz="600" dirty="0"/>
                <a:t>180</a:t>
              </a:r>
              <a:endParaRPr lang="en-US" altLang="zh-CN" sz="600" dirty="0"/>
            </a:p>
            <a:p>
              <a:endParaRPr lang="en-US" altLang="zh-CN" sz="600" dirty="0"/>
            </a:p>
            <a:p>
              <a:r>
                <a:rPr lang="en-US" altLang="zh-CN" sz="600" dirty="0"/>
                <a:t>120</a:t>
              </a:r>
              <a:endParaRPr lang="en-US" altLang="zh-CN" sz="600" dirty="0"/>
            </a:p>
            <a:p>
              <a:endParaRPr lang="en-US" altLang="zh-CN" sz="600" dirty="0"/>
            </a:p>
            <a:p>
              <a:r>
                <a:rPr lang="en-US" altLang="zh-CN" sz="600" dirty="0"/>
                <a:t>60</a:t>
              </a:r>
              <a:endParaRPr lang="en-US" altLang="zh-CN" sz="600" dirty="0"/>
            </a:p>
            <a:p>
              <a:endParaRPr lang="en-US" altLang="zh-CN" sz="600" dirty="0"/>
            </a:p>
            <a:p>
              <a:r>
                <a:rPr lang="en-US" altLang="zh-CN" sz="600" dirty="0"/>
                <a:t>0</a:t>
              </a:r>
              <a:endParaRPr lang="en-US" altLang="zh-CN" sz="600" dirty="0"/>
            </a:p>
          </p:txBody>
        </p:sp>
        <p:grpSp>
          <p:nvGrpSpPr>
            <p:cNvPr id="109" name="组合 108"/>
            <p:cNvGrpSpPr/>
            <p:nvPr/>
          </p:nvGrpSpPr>
          <p:grpSpPr>
            <a:xfrm>
              <a:off x="2527934" y="5217479"/>
              <a:ext cx="2303577" cy="1135141"/>
              <a:chOff x="2527934" y="5217479"/>
              <a:chExt cx="2303577" cy="1135141"/>
            </a:xfrm>
          </p:grpSpPr>
          <p:cxnSp>
            <p:nvCxnSpPr>
              <p:cNvPr id="94" name="直接连接符 93"/>
              <p:cNvCxnSpPr/>
              <p:nvPr/>
            </p:nvCxnSpPr>
            <p:spPr>
              <a:xfrm flipV="1">
                <a:off x="2527934" y="5875968"/>
                <a:ext cx="383337" cy="476652"/>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2912693" y="5686055"/>
                <a:ext cx="382626" cy="189913"/>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3296741" y="5320145"/>
                <a:ext cx="382626" cy="3636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3679367" y="5219990"/>
                <a:ext cx="384759" cy="1001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4077545" y="5217479"/>
                <a:ext cx="369918" cy="5635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4447463" y="5752771"/>
                <a:ext cx="384048" cy="16476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11" name="直接连接符 110"/>
            <p:cNvCxnSpPr/>
            <p:nvPr/>
          </p:nvCxnSpPr>
          <p:spPr>
            <a:xfrm flipV="1">
              <a:off x="2566324" y="5781011"/>
              <a:ext cx="344947" cy="5645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2896843" y="5629967"/>
              <a:ext cx="398476" cy="1598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V="1">
              <a:off x="3295319" y="5557435"/>
              <a:ext cx="384048" cy="729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3680078" y="5320145"/>
              <a:ext cx="383337" cy="2545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4063415" y="5320146"/>
              <a:ext cx="383337" cy="273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4459573" y="5593898"/>
              <a:ext cx="371938" cy="360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5917470" y="5138751"/>
              <a:ext cx="632959" cy="3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917470" y="5383965"/>
              <a:ext cx="632959" cy="787"/>
            </a:xfrm>
            <a:prstGeom prst="line">
              <a:avLst/>
            </a:prstGeom>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6783183" y="5019490"/>
              <a:ext cx="1271847" cy="492442"/>
            </a:xfrm>
            <a:prstGeom prst="rect">
              <a:avLst/>
            </a:prstGeom>
            <a:noFill/>
          </p:spPr>
          <p:txBody>
            <a:bodyPr wrap="square" rtlCol="0">
              <a:spAutoFit/>
            </a:bodyPr>
            <a:lstStyle/>
            <a:p>
              <a:r>
                <a:rPr lang="zh-CN" altLang="en-US" sz="900" dirty="0"/>
                <a:t>读者书城</a:t>
              </a:r>
              <a:endParaRPr lang="en-US" altLang="zh-CN" sz="900" dirty="0"/>
            </a:p>
            <a:p>
              <a:r>
                <a:rPr lang="zh-CN" altLang="en-US" sz="900" dirty="0"/>
                <a:t>新华书店</a:t>
              </a:r>
              <a:endParaRPr lang="zh-CN" altLang="en-US" sz="9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wipe(left)">
                                      <p:cBhvr>
                                        <p:cTn id="15" dur="500"/>
                                        <p:tgtEl>
                                          <p:spTgt spid="81"/>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30"/>
                                        </p:tgtEl>
                                        <p:attrNameLst>
                                          <p:attrName>style.visibility</p:attrName>
                                        </p:attrNameLst>
                                      </p:cBhvr>
                                      <p:to>
                                        <p:strVal val="visible"/>
                                      </p:to>
                                    </p:set>
                                    <p:anim calcmode="lin" valueType="num">
                                      <p:cBhvr additive="base">
                                        <p:cTn id="20" dur="500" fill="hold"/>
                                        <p:tgtEl>
                                          <p:spTgt spid="130"/>
                                        </p:tgtEl>
                                        <p:attrNameLst>
                                          <p:attrName>ppt_x</p:attrName>
                                        </p:attrNameLst>
                                      </p:cBhvr>
                                      <p:tavLst>
                                        <p:tav tm="0">
                                          <p:val>
                                            <p:strVal val="#ppt_x"/>
                                          </p:val>
                                        </p:tav>
                                        <p:tav tm="100000">
                                          <p:val>
                                            <p:strVal val="#ppt_x"/>
                                          </p:val>
                                        </p:tav>
                                      </p:tavLst>
                                    </p:anim>
                                    <p:anim calcmode="lin" valueType="num">
                                      <p:cBhvr additive="base">
                                        <p:cTn id="21" dur="500" fill="hold"/>
                                        <p:tgtEl>
                                          <p:spTgt spid="1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1" grpId="0"/>
    </p:bldLst>
  </p:timing>
</p:sld>
</file>

<file path=ppt/tags/tag1.xml><?xml version="1.0" encoding="utf-8"?>
<p:tagLst xmlns:p="http://schemas.openxmlformats.org/presentationml/2006/main">
  <p:tag name="KSO_WPP_MARK_KEY" val="b5666bfa-4847-4b0a-bc8d-0d1d3a116117"/>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2236</Words>
  <Application>WPS 演示</Application>
  <PresentationFormat>全屏显示(16:9)</PresentationFormat>
  <Paragraphs>293</Paragraphs>
  <Slides>14</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14</vt:i4>
      </vt:variant>
    </vt:vector>
  </HeadingPairs>
  <TitlesOfParts>
    <vt:vector size="25" baseType="lpstr">
      <vt:lpstr>Arial</vt:lpstr>
      <vt:lpstr>宋体</vt:lpstr>
      <vt:lpstr>Wingdings</vt:lpstr>
      <vt:lpstr>微软雅黑</vt:lpstr>
      <vt:lpstr>楷体</vt:lpstr>
      <vt:lpstr>Times New Roman</vt:lpstr>
      <vt:lpstr>Arial</vt:lpstr>
      <vt:lpstr>Arial Unicode MS</vt:lpstr>
      <vt:lpstr>Calibri Light</vt:lpstr>
      <vt:lpstr>Calibri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576</cp:revision>
  <dcterms:created xsi:type="dcterms:W3CDTF">2016-05-27T03:58:00Z</dcterms:created>
  <dcterms:modified xsi:type="dcterms:W3CDTF">2023-02-10T05:29:52Z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28C594F6FF8E46F6BD53F7643B3966A5</vt:lpwstr>
  </property>
</Properties>
</file>