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handoutMasterIdLst>
    <p:handoutMasterId r:id="rId19"/>
  </p:handoutMasterIdLst>
  <p:sldIdLst>
    <p:sldId id="526" r:id="rId3"/>
    <p:sldId id="510" r:id="rId4"/>
    <p:sldId id="524" r:id="rId5"/>
    <p:sldId id="472" r:id="rId7"/>
    <p:sldId id="511" r:id="rId8"/>
    <p:sldId id="512" r:id="rId9"/>
    <p:sldId id="514" r:id="rId10"/>
    <p:sldId id="516" r:id="rId11"/>
    <p:sldId id="518" r:id="rId12"/>
    <p:sldId id="502" r:id="rId13"/>
    <p:sldId id="497" r:id="rId14"/>
    <p:sldId id="521" r:id="rId15"/>
    <p:sldId id="525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Calibri" panose="020F0502020204030204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幼圆" panose="02010509060101010101" pitchFamily="49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楷体_GB2312" panose="02010609030101010101" charset="-122"/>
      <p:regular r:id="rId35"/>
    </p:embeddedFont>
    <p:embeddedFont>
      <p:font typeface="Microsoft JhengHei" panose="020B0604030504040204" pitchFamily="34" charset="-120"/>
      <p:regular r:id="rId36"/>
    </p:embeddedFont>
  </p:embeddedFontLst>
  <p:custDataLst>
    <p:tags r:id="rId37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FF22A"/>
    <a:srgbClr val="009900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font" Target="fonts/font14.fntdata"/><Relationship Id="rId35" Type="http://schemas.openxmlformats.org/officeDocument/2006/relationships/font" Target="fonts/font13.fntdata"/><Relationship Id="rId34" Type="http://schemas.openxmlformats.org/officeDocument/2006/relationships/font" Target="fonts/font12.fntdata"/><Relationship Id="rId33" Type="http://schemas.openxmlformats.org/officeDocument/2006/relationships/font" Target="fonts/font11.fntdata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08F23E-A2F1-44B2-9997-39A42D65EB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CA115-FFA1-4527-8AF6-1C487DF8CF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4E0CF9-D8C9-4A7C-BB21-5B636C65E8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E11B41-EFA3-4B42-B615-E5824596BF6C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3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简易方程 等式、方程的含义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slide" Target="slide9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9.png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3.jpeg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3.jpeg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7.jpe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64710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64710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295283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1" y="1435157"/>
            <a:ext cx="9141493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等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式</a:t>
            </a:r>
            <a:r>
              <a:rPr lang="zh-CN" altLang="en-US" sz="4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与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方程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87963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85978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57658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57658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5968" y="598680"/>
            <a:ext cx="1779974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简易方程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85978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19704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7" name="TextBox 11"/>
          <p:cNvSpPr txBox="1">
            <a:spLocks noChangeArrowheads="1"/>
          </p:cNvSpPr>
          <p:nvPr/>
        </p:nvSpPr>
        <p:spPr bwMode="auto">
          <a:xfrm>
            <a:off x="1692275" y="700560"/>
            <a:ext cx="172878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 +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14</a:t>
            </a:r>
            <a:r>
              <a:rPr lang="zh-CN" altLang="en-US" sz="2400" b="1" dirty="0">
                <a:sym typeface="宋体" panose="02010600030101010101" pitchFamily="2" charset="-122"/>
              </a:rPr>
              <a:t>、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46108" name="TextBox 11"/>
          <p:cNvSpPr txBox="1">
            <a:spLocks noChangeArrowheads="1"/>
          </p:cNvSpPr>
          <p:nvPr/>
        </p:nvSpPr>
        <p:spPr bwMode="auto">
          <a:xfrm>
            <a:off x="1692279" y="1203798"/>
            <a:ext cx="2232025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36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7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29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3319463" y="3050655"/>
            <a:ext cx="26924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60 + 23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70</a:t>
            </a:r>
            <a:r>
              <a:rPr lang="zh-CN" altLang="en-US" sz="2400" b="1" dirty="0">
                <a:sym typeface="宋体" panose="02010600030101010101" pitchFamily="2" charset="-122"/>
              </a:rPr>
              <a:t>、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3924300" y="1179984"/>
            <a:ext cx="269081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+ 20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11" name="TextBox 11"/>
          <p:cNvSpPr txBox="1">
            <a:spLocks noChangeArrowheads="1"/>
          </p:cNvSpPr>
          <p:nvPr/>
        </p:nvSpPr>
        <p:spPr bwMode="auto">
          <a:xfrm>
            <a:off x="5624515" y="3050655"/>
            <a:ext cx="233203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+ 4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12" name="TextBox 11"/>
          <p:cNvSpPr txBox="1">
            <a:spLocks noChangeArrowheads="1"/>
          </p:cNvSpPr>
          <p:nvPr/>
        </p:nvSpPr>
        <p:spPr bwMode="auto">
          <a:xfrm>
            <a:off x="3492504" y="700560"/>
            <a:ext cx="208756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y </a:t>
            </a:r>
            <a:r>
              <a:rPr lang="zh-CN" altLang="en-US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28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35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5508629" y="675160"/>
            <a:ext cx="143986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= 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14" name="TextBox 22"/>
          <p:cNvSpPr txBox="1">
            <a:spLocks noChangeArrowheads="1"/>
          </p:cNvSpPr>
          <p:nvPr/>
        </p:nvSpPr>
        <p:spPr bwMode="auto">
          <a:xfrm>
            <a:off x="684213" y="627535"/>
            <a:ext cx="1079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：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sym typeface="宋体" panose="02010600030101010101" pitchFamily="2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684213" y="1730699"/>
            <a:ext cx="167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方程</a:t>
            </a: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：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sym typeface="宋体" panose="02010600030101010101" pitchFamily="2" charset="-122"/>
            </a:endParaRPr>
          </a:p>
        </p:txBody>
      </p:sp>
      <p:sp>
        <p:nvSpPr>
          <p:cNvPr id="46119" name="TextBox 22"/>
          <p:cNvSpPr txBox="1">
            <a:spLocks noChangeArrowheads="1"/>
          </p:cNvSpPr>
          <p:nvPr/>
        </p:nvSpPr>
        <p:spPr bwMode="auto">
          <a:xfrm>
            <a:off x="671662" y="2978647"/>
            <a:ext cx="2951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不是等式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不是方程：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6121" name="TextBox 11"/>
          <p:cNvSpPr txBox="1">
            <a:spLocks noChangeArrowheads="1"/>
          </p:cNvSpPr>
          <p:nvPr/>
        </p:nvSpPr>
        <p:spPr bwMode="auto">
          <a:xfrm>
            <a:off x="1692275" y="1827535"/>
            <a:ext cx="172878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 + 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14</a:t>
            </a:r>
            <a:r>
              <a:rPr lang="zh-CN" altLang="en-US" sz="2400" b="1" dirty="0">
                <a:sym typeface="宋体" panose="02010600030101010101" pitchFamily="2" charset="-122"/>
              </a:rPr>
              <a:t>、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46122" name="TextBox 11"/>
          <p:cNvSpPr txBox="1">
            <a:spLocks noChangeArrowheads="1"/>
          </p:cNvSpPr>
          <p:nvPr/>
        </p:nvSpPr>
        <p:spPr bwMode="auto">
          <a:xfrm>
            <a:off x="3563938" y="1803724"/>
            <a:ext cx="208756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y </a:t>
            </a:r>
            <a:r>
              <a:rPr lang="zh-CN" altLang="en-US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28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35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5580063" y="1803724"/>
            <a:ext cx="143986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y 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24" name="Text Box 44"/>
          <p:cNvSpPr txBox="1">
            <a:spLocks noChangeArrowheads="1"/>
          </p:cNvSpPr>
          <p:nvPr/>
        </p:nvSpPr>
        <p:spPr bwMode="auto">
          <a:xfrm>
            <a:off x="719931" y="2330575"/>
            <a:ext cx="6408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等式可能是方程，可能不是方程。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25" name="Text Box 45"/>
          <p:cNvSpPr txBox="1">
            <a:spLocks noChangeArrowheads="1"/>
          </p:cNvSpPr>
          <p:nvPr/>
        </p:nvSpPr>
        <p:spPr bwMode="auto">
          <a:xfrm>
            <a:off x="2484591" y="3723878"/>
            <a:ext cx="3780631" cy="510778"/>
          </a:xfrm>
          <a:prstGeom prst="roundRect">
            <a:avLst/>
          </a:prstGeom>
          <a:solidFill>
            <a:srgbClr val="AFF22A"/>
          </a:solidFill>
          <a:ln>
            <a:noFill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不是等式就一定不是方程。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07" grpId="1"/>
      <p:bldP spid="46108" grpId="1"/>
      <p:bldP spid="11" grpId="0"/>
      <p:bldP spid="14" grpId="1"/>
      <p:bldP spid="46111" grpId="0"/>
      <p:bldP spid="46112" grpId="1"/>
      <p:bldP spid="17" grpId="1"/>
      <p:bldP spid="46114" grpId="0"/>
      <p:bldP spid="20" grpId="0"/>
      <p:bldP spid="46119" grpId="0"/>
      <p:bldP spid="46121" grpId="0"/>
      <p:bldP spid="46122" grpId="0"/>
      <p:bldP spid="2" grpId="0"/>
      <p:bldP spid="46124" grpId="0"/>
      <p:bldP spid="461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90"/>
            <a:ext cx="11049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22668" y="542925"/>
            <a:ext cx="78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将每个算式中用图形表示的未知数改写成字母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528236" y="1707655"/>
            <a:ext cx="269081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 + 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▲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3172644" y="1707655"/>
            <a:ext cx="26924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■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6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48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5865048" y="1707655"/>
            <a:ext cx="269081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240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●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467544" y="2839542"/>
            <a:ext cx="26924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 + 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299644" y="2839542"/>
            <a:ext cx="26924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6 = 48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5919019" y="2839542"/>
            <a:ext cx="26924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240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88" name="Text Box 36"/>
          <p:cNvSpPr txBox="1">
            <a:spLocks noChangeArrowheads="1"/>
          </p:cNvSpPr>
          <p:nvPr/>
        </p:nvSpPr>
        <p:spPr bwMode="auto">
          <a:xfrm>
            <a:off x="828452" y="3698728"/>
            <a:ext cx="61198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也可以用其他字母来表示未知数，如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49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0" grpId="0"/>
      <p:bldP spid="5" grpId="0"/>
      <p:bldP spid="6" grpId="0"/>
      <p:bldP spid="7" grpId="0"/>
      <p:bldP spid="8" grpId="0"/>
      <p:bldP spid="9" grpId="0"/>
      <p:bldP spid="491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90"/>
            <a:ext cx="11049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5305" name="Picture 9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323854" y="1682152"/>
            <a:ext cx="4176713" cy="110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8" name="Picture 12"/>
          <p:cNvPicPr>
            <a:picLocks noChangeAspect="1" noChangeArrowheads="1"/>
          </p:cNvPicPr>
          <p:nvPr/>
        </p:nvPicPr>
        <p:blipFill rotWithShape="1">
          <a:blip r:embed="rId2" cstate="email"/>
          <a:srcRect t="-2" r="-4977"/>
          <a:stretch>
            <a:fillRect/>
          </a:stretch>
        </p:blipFill>
        <p:spPr bwMode="auto">
          <a:xfrm>
            <a:off x="4643438" y="915990"/>
            <a:ext cx="3960812" cy="18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450" y="3344674"/>
            <a:ext cx="3168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+ 22 = 27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3954" y="3291830"/>
            <a:ext cx="3168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48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0192" y="269660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95736" y="269660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9437" y="685158"/>
            <a:ext cx="3782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根据线段图列方程。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3" grpId="0"/>
      <p:bldP spid="16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90"/>
            <a:ext cx="11049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6333" name="Picture 13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899592" y="1144431"/>
            <a:ext cx="1781332" cy="113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34" name="Picture 14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131840" y="1050536"/>
            <a:ext cx="2584276" cy="1368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37" name="Picture 17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6100275" y="1203598"/>
            <a:ext cx="2454013" cy="203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33388" y="555527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用方程表示下面的数量关系。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5838" y="2427734"/>
            <a:ext cx="1966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原价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：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优惠：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现价：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988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85838" y="3753039"/>
            <a:ext cx="2053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- 112 =988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7944" y="3766271"/>
            <a:ext cx="2053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 480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23928" y="2476040"/>
            <a:ext cx="1333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1290" y="3766271"/>
            <a:ext cx="2053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+6.4=7.3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4719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2139704"/>
            <a:ext cx="490572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未知数的等式是方程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043608" y="2795589"/>
            <a:ext cx="648072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一定是等式，且必须含有未知数。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116513" y="3488548"/>
            <a:ext cx="4319587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不一定是方程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51209" name="矩形 4"/>
          <p:cNvSpPr>
            <a:spLocks noChangeArrowheads="1"/>
          </p:cNvSpPr>
          <p:nvPr/>
        </p:nvSpPr>
        <p:spPr bwMode="auto">
          <a:xfrm>
            <a:off x="3563888" y="1745255"/>
            <a:ext cx="187220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童晓芳\个人专业成长\各类撰稿\20180605路编1-6下册《课件》\课件专用人物图\7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51721" y="2499743"/>
            <a:ext cx="2484779" cy="1985193"/>
          </a:xfrm>
          <a:prstGeom prst="rect">
            <a:avLst/>
          </a:prstGeom>
          <a:noFill/>
        </p:spPr>
      </p:pic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 cstate="email"/>
          <a:srcRect l="3464" t="4139" r="9238" b="6462"/>
          <a:stretch>
            <a:fillRect/>
          </a:stretch>
        </p:blipFill>
        <p:spPr bwMode="auto">
          <a:xfrm>
            <a:off x="165303" y="1803609"/>
            <a:ext cx="1598389" cy="1311216"/>
          </a:xfrm>
          <a:prstGeom prst="rect">
            <a:avLst/>
          </a:prstGeom>
          <a:noFill/>
        </p:spPr>
      </p:pic>
      <p:pic>
        <p:nvPicPr>
          <p:cNvPr id="13" name="图片 12"/>
          <p:cNvPicPr/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4211964" y="771550"/>
            <a:ext cx="2052423" cy="1059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/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4211963" y="3219823"/>
            <a:ext cx="2052423" cy="126511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403648" y="1198234"/>
            <a:ext cx="2592288" cy="605376"/>
          </a:xfrm>
          <a:prstGeom prst="wedgeRoundRectCallout">
            <a:avLst>
              <a:gd name="adj1" fmla="val -58611"/>
              <a:gd name="adj2" fmla="val 10434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天平两边平衡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598388" y="2943663"/>
            <a:ext cx="2541564" cy="720725"/>
          </a:xfrm>
          <a:prstGeom prst="wedgeRoundRectCallout">
            <a:avLst>
              <a:gd name="adj1" fmla="val -62942"/>
              <a:gd name="adj2" fmla="val -10478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天平两边怎样才能保持平衡呢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283968" y="1923678"/>
            <a:ext cx="3240360" cy="1080120"/>
          </a:xfrm>
          <a:prstGeom prst="wedgeRoundRectCallout">
            <a:avLst>
              <a:gd name="adj1" fmla="val -20073"/>
              <a:gd name="adj2" fmla="val 7274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天平两边物体一样重，天平两边就能保持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平衡，像下面这样。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6147793" y="497899"/>
            <a:ext cx="1212549" cy="547304"/>
          </a:xfrm>
          <a:prstGeom prst="wedgeRoundRectCallout">
            <a:avLst>
              <a:gd name="adj1" fmla="val -68637"/>
              <a:gd name="adj2" fmla="val 5403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不平衡。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  <a:noFill/>
        </p:spPr>
      </p:pic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1486151"/>
            <a:ext cx="379095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D:\童晓芳\个人专业成长\各类撰稿\20180605路编1-6下册《课件》\课件专用人物图\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92083" y="2811040"/>
            <a:ext cx="2030717" cy="162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2623182" y="770907"/>
            <a:ext cx="3100946" cy="720725"/>
          </a:xfrm>
          <a:prstGeom prst="wedgeRoundRectCallout">
            <a:avLst>
              <a:gd name="adj1" fmla="val -16549"/>
              <a:gd name="adj2" fmla="val 8182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平衡，所以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两边物体的质量相等。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7721" y="3694263"/>
            <a:ext cx="1163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50+50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37838" y="3694263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800914" y="3200653"/>
            <a:ext cx="2160268" cy="720725"/>
          </a:xfrm>
          <a:prstGeom prst="wedgeRoundRectCallout">
            <a:avLst>
              <a:gd name="adj1" fmla="val -61564"/>
              <a:gd name="adj2" fmla="val 3577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你能看图写出一个等式吗？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6030100" y="2427734"/>
            <a:ext cx="2519710" cy="1194519"/>
          </a:xfrm>
          <a:prstGeom prst="wedgeRoundRectCallout">
            <a:avLst>
              <a:gd name="adj1" fmla="val -50342"/>
              <a:gd name="adj2" fmla="val 7371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表示两个数或算式相等关系的式子，叫作等式。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18934" y="3694263"/>
            <a:ext cx="290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7015" y="1059584"/>
            <a:ext cx="1166673" cy="1064551"/>
            <a:chOff x="670145" y="1457273"/>
            <a:chExt cx="1555361" cy="1419401"/>
          </a:xfrm>
        </p:grpSpPr>
        <p:pic>
          <p:nvPicPr>
            <p:cNvPr id="24" name="图片 23" descr="28Z58PICt4r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/>
      <p:bldP spid="12" grpId="0"/>
      <p:bldP spid="14" grpId="0" animBg="1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08" name="Picture 20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28822" y="1419227"/>
            <a:ext cx="3789888" cy="1512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0" name="Picture 2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932366" y="1419226"/>
            <a:ext cx="3671887" cy="140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2279358" y="29973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0488" y="29317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43993" y="2925066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20176" y="771550"/>
            <a:ext cx="6680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用式子表示天平两边物体质量的大小关系。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39537" y="3003800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91661" y="3003800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96117" y="2931792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email"/>
          <a:srcRect l="25388" t="17536" r="23766" b="8409"/>
          <a:stretch>
            <a:fillRect/>
          </a:stretch>
        </p:blipFill>
        <p:spPr bwMode="auto">
          <a:xfrm>
            <a:off x="333769" y="3228181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email"/>
          <a:srcRect l="30410" t="9934" r="25162" b="24128"/>
          <a:stretch>
            <a:fillRect/>
          </a:stretch>
        </p:blipFill>
        <p:spPr bwMode="auto">
          <a:xfrm>
            <a:off x="7596336" y="3219824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1871414" y="3651871"/>
            <a:ext cx="2412554" cy="720080"/>
          </a:xfrm>
          <a:prstGeom prst="wedgeRoundRectCallout">
            <a:avLst>
              <a:gd name="adj1" fmla="val -59036"/>
              <a:gd name="adj2" fmla="val -2711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天平向左倾斜，表示左边重。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5004048" y="3579862"/>
            <a:ext cx="2412554" cy="720080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天平平衡，表示左右两边一样重。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1524" y="483520"/>
            <a:ext cx="1166673" cy="1064551"/>
            <a:chOff x="670145" y="1457273"/>
            <a:chExt cx="1555361" cy="1419401"/>
          </a:xfrm>
        </p:grpSpPr>
        <p:pic>
          <p:nvPicPr>
            <p:cNvPr id="27" name="图片 26" descr="28Z58PICt4r.jpg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" grpId="0"/>
      <p:bldP spid="18" grpId="0"/>
      <p:bldP spid="19" grpId="0"/>
      <p:bldP spid="20" grpId="0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" cstate="email"/>
          <a:srcRect l="25388" t="17536" r="23766" b="8409"/>
          <a:stretch>
            <a:fillRect/>
          </a:stretch>
        </p:blipFill>
        <p:spPr bwMode="auto">
          <a:xfrm>
            <a:off x="333769" y="3003799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76" name="Picture 40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578866" y="627536"/>
            <a:ext cx="3959225" cy="1689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78" name="Picture 42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4787900" y="745199"/>
            <a:ext cx="3240088" cy="158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339127" y="2370031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11452" y="240014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87962" y="2370030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47709" y="23281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28184" y="237052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76256" y="2363605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email"/>
          <a:srcRect l="30410" t="9934" r="25162" b="24128"/>
          <a:stretch>
            <a:fillRect/>
          </a:stretch>
        </p:blipFill>
        <p:spPr bwMode="auto">
          <a:xfrm>
            <a:off x="7596336" y="3219824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690259" y="3507856"/>
            <a:ext cx="2412554" cy="720080"/>
          </a:xfrm>
          <a:prstGeom prst="wedgeRoundRectCallout">
            <a:avLst>
              <a:gd name="adj1" fmla="val -59036"/>
              <a:gd name="adj2" fmla="val -2711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天平向右倾斜，表示右边重。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5004048" y="3435847"/>
            <a:ext cx="2412554" cy="720080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天平平衡，表示左右两边一样重。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童晓芳\个人专业成长\各类撰稿\20180605路编1-6下册《课件》\课件专用人物图\2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4634" y="412454"/>
            <a:ext cx="1800225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2383832" y="699543"/>
            <a:ext cx="3457575" cy="576064"/>
          </a:xfrm>
          <a:prstGeom prst="wedgeRoundRectCallout">
            <a:avLst>
              <a:gd name="adj1" fmla="val -61789"/>
              <a:gd name="adj2" fmla="val 882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这些式子中哪些是等式？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44461" y="188761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04640" y="1894063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56764" y="1894063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36451" y="189406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39956" y="1887337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92080" y="1894063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15191" y="2427737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27784" y="24578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31840" y="2427736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10002" y="247012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42050" y="247012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292218" y="2463205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 descr="D:\童晓芳\个人专业成长\各类撰稿\20180605路编1-6下册《课件》\课件专用人物图\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1322" y="3075808"/>
            <a:ext cx="1648020" cy="131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圆角矩形标注 31"/>
          <p:cNvSpPr>
            <a:spLocks noChangeArrowheads="1"/>
          </p:cNvSpPr>
          <p:nvPr/>
        </p:nvSpPr>
        <p:spPr bwMode="auto">
          <a:xfrm>
            <a:off x="2119435" y="3205567"/>
            <a:ext cx="1252043" cy="720080"/>
          </a:xfrm>
          <a:prstGeom prst="wedgeRoundRectCallout">
            <a:avLst>
              <a:gd name="adj1" fmla="val -64034"/>
              <a:gd name="adj2" fmla="val 3428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左边不是等式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60444" y="3071432"/>
            <a:ext cx="1811956" cy="144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圆角矩形标注 32"/>
          <p:cNvSpPr>
            <a:spLocks noChangeArrowheads="1"/>
          </p:cNvSpPr>
          <p:nvPr/>
        </p:nvSpPr>
        <p:spPr bwMode="auto">
          <a:xfrm>
            <a:off x="5148067" y="3328666"/>
            <a:ext cx="1252043" cy="720080"/>
          </a:xfrm>
          <a:prstGeom prst="wedgeRoundRectCallout">
            <a:avLst>
              <a:gd name="adj1" fmla="val 67706"/>
              <a:gd name="adj2" fmla="val 1830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68144" y="1095623"/>
            <a:ext cx="1728192" cy="138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30" name="AutoShape 22"/>
          <p:cNvSpPr>
            <a:spLocks noChangeArrowheads="1"/>
          </p:cNvSpPr>
          <p:nvPr/>
        </p:nvSpPr>
        <p:spPr bwMode="auto">
          <a:xfrm flipH="1">
            <a:off x="2915820" y="1510703"/>
            <a:ext cx="3163217" cy="504825"/>
          </a:xfrm>
          <a:prstGeom prst="wedgeRoundRectCallout">
            <a:avLst>
              <a:gd name="adj1" fmla="val -59447"/>
              <a:gd name="adj2" fmla="val -572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defTabSz="9144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中的等式是方程吗？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31" name="Picture 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3768" y="2427735"/>
            <a:ext cx="3888978" cy="509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72" y="627536"/>
            <a:ext cx="7920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+50=150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=200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这样含有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未知数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2"/>
          <p:cNvSpPr>
            <a:spLocks noChangeArrowheads="1"/>
          </p:cNvSpPr>
          <p:nvPr/>
        </p:nvSpPr>
        <p:spPr bwMode="auto">
          <a:xfrm flipH="1">
            <a:off x="2339756" y="3339979"/>
            <a:ext cx="4891191" cy="504825"/>
          </a:xfrm>
          <a:prstGeom prst="wedgeRoundRectCallout">
            <a:avLst>
              <a:gd name="adj1" fmla="val 54936"/>
              <a:gd name="adj2" fmla="val 372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不是方程，这个等式中没有未知数。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78455" y="2763577"/>
            <a:ext cx="1126831" cy="161482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0" grpId="0" animBg="1"/>
      <p:bldP spid="2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童晓芳\个人专业成长\各类撰稿\20180605路编1-6下册《课件》\课件专用人物图\37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51520" y="2499744"/>
            <a:ext cx="2020802" cy="161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53" name="Text Box 21"/>
          <p:cNvSpPr txBox="1">
            <a:spLocks noChangeArrowheads="1"/>
          </p:cNvSpPr>
          <p:nvPr/>
        </p:nvSpPr>
        <p:spPr bwMode="auto">
          <a:xfrm>
            <a:off x="1806686" y="4020848"/>
            <a:ext cx="5256584" cy="510778"/>
          </a:xfrm>
          <a:prstGeom prst="round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方程一定是等式，等式不一定是方程。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55" name="AutoShape 23"/>
          <p:cNvSpPr>
            <a:spLocks noChangeArrowheads="1"/>
          </p:cNvSpPr>
          <p:nvPr/>
        </p:nvSpPr>
        <p:spPr bwMode="auto">
          <a:xfrm rot="21423345" flipH="1">
            <a:off x="767527" y="1714436"/>
            <a:ext cx="2703662" cy="1083571"/>
          </a:xfrm>
          <a:prstGeom prst="cloudCallout">
            <a:avLst>
              <a:gd name="adj1" fmla="val 23765"/>
              <a:gd name="adj2" fmla="val 6148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defTabSz="9144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等式与方程有什么关系？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930" y="555527"/>
            <a:ext cx="7920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+50=150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=200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这样含有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未知数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1736" y="1107705"/>
            <a:ext cx="273685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3491883" y="1059584"/>
            <a:ext cx="49688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是等式不是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方程，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这个等式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中没有未知数。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3634578" y="1890580"/>
            <a:ext cx="52207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等式和方程的关系可以用下图表示。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68670" y="2391131"/>
            <a:ext cx="388620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3" grpId="0"/>
      <p:bldP spid="44055" grpId="0" animBg="1"/>
      <p:bldP spid="11" grpId="0"/>
      <p:bldP spid="13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693344" y="1032238"/>
            <a:ext cx="736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下面式子哪些是等式？哪些是方程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1022949" y="1635646"/>
            <a:ext cx="175669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 +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977161" y="1635646"/>
            <a:ext cx="22621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36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-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5239349" y="1635646"/>
            <a:ext cx="2212975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60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+ 23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＞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70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727079" y="2715766"/>
            <a:ext cx="195421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+ 20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2773367" y="2715766"/>
            <a:ext cx="2035175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 +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＜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5013329" y="2715766"/>
            <a:ext cx="200694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y </a:t>
            </a:r>
            <a:r>
              <a:rPr lang="zh-CN" altLang="en-US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28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35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7318379" y="2715766"/>
            <a:ext cx="1475581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y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1022945" y="2067448"/>
            <a:ext cx="167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 方程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3428008" y="2067448"/>
            <a:ext cx="167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985838" y="3176143"/>
            <a:ext cx="167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 sz="2400">
                <a:latin typeface="楷体_GB2312" panose="02010609030101010101" charset="-122"/>
                <a:ea typeface="楷体_GB2312" panose="02010609030101010101" charset="-122"/>
              </a:defRPr>
            </a:lvl1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b="1" dirty="0">
                <a:sym typeface="宋体" panose="02010600030101010101" pitchFamily="2" charset="-122"/>
              </a:rPr>
              <a:t> </a:t>
            </a:r>
            <a:endParaRPr lang="zh-CN" altLang="en-US" b="1" dirty="0">
              <a:sym typeface="宋体" panose="02010600030101010101" pitchFamily="2" charset="-122"/>
            </a:endParaRPr>
          </a:p>
        </p:txBody>
      </p:sp>
      <p:sp>
        <p:nvSpPr>
          <p:cNvPr id="22" name="TextBox 22"/>
          <p:cNvSpPr txBox="1">
            <a:spLocks noChangeArrowheads="1"/>
          </p:cNvSpPr>
          <p:nvPr/>
        </p:nvSpPr>
        <p:spPr bwMode="auto">
          <a:xfrm>
            <a:off x="5087938" y="3176143"/>
            <a:ext cx="167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 方程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156450" y="3176143"/>
            <a:ext cx="167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 方程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90"/>
            <a:ext cx="11049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Text Box 21"/>
          <p:cNvSpPr txBox="1">
            <a:spLocks noChangeArrowheads="1"/>
          </p:cNvSpPr>
          <p:nvPr/>
        </p:nvSpPr>
        <p:spPr bwMode="auto">
          <a:xfrm>
            <a:off x="1731590" y="3867894"/>
            <a:ext cx="5432698" cy="510778"/>
          </a:xfrm>
          <a:prstGeom prst="wedgeRoundRectCallout">
            <a:avLst>
              <a:gd name="adj1" fmla="val -4853"/>
              <a:gd name="adj2" fmla="val -47426"/>
              <a:gd name="adj3" fmla="val 16667"/>
            </a:avLst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既有未知数又是等式的式子才是方程。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0" grpId="0"/>
      <p:bldP spid="9" grpId="0"/>
      <p:bldP spid="11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30" grpId="0"/>
    </p:bldLst>
  </p:timing>
</p:sld>
</file>

<file path=ppt/tags/tag1.xml><?xml version="1.0" encoding="utf-8"?>
<p:tagLst xmlns:p="http://schemas.openxmlformats.org/presentationml/2006/main">
  <p:tag name="KSO_WPP_MARK_KEY" val="db410857-c22a-4e82-8dd9-87b9928ff0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1121</Words>
  <Application>WPS 演示</Application>
  <PresentationFormat>全屏显示(16:9)</PresentationFormat>
  <Paragraphs>277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微软雅黑</vt:lpstr>
      <vt:lpstr>楷体</vt:lpstr>
      <vt:lpstr>幼圆</vt:lpstr>
      <vt:lpstr>Times New Roman</vt:lpstr>
      <vt:lpstr>Calibri</vt:lpstr>
      <vt:lpstr>楷体_GB2312</vt:lpstr>
      <vt:lpstr>Microsoft JhengHei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</cp:revision>
  <dcterms:created xsi:type="dcterms:W3CDTF">2017-03-17T02:28:00Z</dcterms:created>
  <dcterms:modified xsi:type="dcterms:W3CDTF">2023-02-10T05:32:01Z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7F5171341CD3468682E968789F98A863</vt:lpwstr>
  </property>
</Properties>
</file>