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13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9"/>
  </p:notesMasterIdLst>
  <p:sldIdLst>
    <p:sldId id="531" r:id="rId3"/>
    <p:sldId id="510" r:id="rId4"/>
    <p:sldId id="527" r:id="rId5"/>
    <p:sldId id="528" r:id="rId6"/>
    <p:sldId id="529" r:id="rId7"/>
    <p:sldId id="472" r:id="rId8"/>
    <p:sldId id="518" r:id="rId10"/>
    <p:sldId id="525" r:id="rId11"/>
    <p:sldId id="521" r:id="rId12"/>
    <p:sldId id="530" r:id="rId13"/>
    <p:sldId id="507" r:id="rId14"/>
    <p:sldId id="501" r:id="rId15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19"/>
    </p:embeddedFont>
    <p:embeddedFont>
      <p:font typeface="Calibri" panose="020F0502020204030204"/>
      <p:regular r:id="rId20"/>
      <p:bold r:id="rId21"/>
      <p:italic r:id="rId22"/>
      <p:boldItalic r:id="rId23"/>
    </p:embeddedFont>
    <p:embeddedFont>
      <p:font typeface="微软雅黑" panose="020B0503020204020204" pitchFamily="34" charset="-122"/>
      <p:regular r:id="rId24"/>
    </p:embeddedFont>
    <p:embeddedFont>
      <p:font typeface="楷体" panose="02010609060101010101" pitchFamily="49" charset="-122"/>
      <p:regular r:id="rId25"/>
    </p:embeddedFont>
    <p:embeddedFont>
      <p:font typeface="幼圆" panose="02010509060101010101" pitchFamily="49" charset="-122"/>
      <p:regular r:id="rId26"/>
    </p:embeddedFont>
    <p:embeddedFont>
      <p:font typeface="Calibri" panose="020F0502020204030204" pitchFamily="34" charset="0"/>
      <p:regular r:id="rId27"/>
      <p:bold r:id="rId28"/>
      <p:italic r:id="rId29"/>
      <p:boldItalic r:id="rId30"/>
    </p:embeddedFont>
    <p:embeddedFont>
      <p:font typeface="Microsoft JhengHei" panose="020B0604030504040204" pitchFamily="34" charset="-120"/>
      <p:regular r:id="rId31"/>
    </p:embeddedFont>
  </p:embeddedFontLst>
  <p:custDataLst>
    <p:tags r:id="rId32"/>
  </p:custDataLst>
  <p:defaultTextStyle>
    <a:defPPr>
      <a:defRPr lang="zh-CN"/>
    </a:defPPr>
    <a:lvl1pPr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2900" indent="1143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85800" indent="2286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28700" indent="3429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71600" indent="4572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19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6600"/>
    <a:srgbClr val="009900"/>
    <a:srgbClr val="0000FF"/>
    <a:srgbClr val="AFF22A"/>
    <a:srgbClr val="FF9933"/>
    <a:srgbClr val="FFFFFF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 varScale="1">
        <p:scale>
          <a:sx n="154" d="100"/>
          <a:sy n="154" d="100"/>
        </p:scale>
        <p:origin x="-384" y="-84"/>
      </p:cViewPr>
      <p:guideLst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font" Target="fonts/font13.fntdata"/><Relationship Id="rId30" Type="http://schemas.openxmlformats.org/officeDocument/2006/relationships/font" Target="fonts/font12.fntdata"/><Relationship Id="rId3" Type="http://schemas.openxmlformats.org/officeDocument/2006/relationships/slide" Target="slides/slide1.xml"/><Relationship Id="rId29" Type="http://schemas.openxmlformats.org/officeDocument/2006/relationships/font" Target="fonts/font11.fntdata"/><Relationship Id="rId28" Type="http://schemas.openxmlformats.org/officeDocument/2006/relationships/font" Target="fonts/font10.fntdata"/><Relationship Id="rId27" Type="http://schemas.openxmlformats.org/officeDocument/2006/relationships/font" Target="fonts/font9.fntdata"/><Relationship Id="rId26" Type="http://schemas.openxmlformats.org/officeDocument/2006/relationships/font" Target="fonts/font8.fntdata"/><Relationship Id="rId25" Type="http://schemas.openxmlformats.org/officeDocument/2006/relationships/font" Target="fonts/font7.fntdata"/><Relationship Id="rId24" Type="http://schemas.openxmlformats.org/officeDocument/2006/relationships/font" Target="fonts/font6.fntdata"/><Relationship Id="rId23" Type="http://schemas.openxmlformats.org/officeDocument/2006/relationships/font" Target="fonts/font5.fntdata"/><Relationship Id="rId22" Type="http://schemas.openxmlformats.org/officeDocument/2006/relationships/font" Target="fonts/font4.fntdata"/><Relationship Id="rId21" Type="http://schemas.openxmlformats.org/officeDocument/2006/relationships/font" Target="fonts/font3.fntdata"/><Relationship Id="rId20" Type="http://schemas.openxmlformats.org/officeDocument/2006/relationships/font" Target="fonts/font2.fntdata"/><Relationship Id="rId2" Type="http://schemas.openxmlformats.org/officeDocument/2006/relationships/theme" Target="theme/theme1.xml"/><Relationship Id="rId19" Type="http://schemas.openxmlformats.org/officeDocument/2006/relationships/font" Target="fonts/font1.fntdata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98EEE99F-4578-487E-8BA5-571807A29C05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414E0CF9-D8C9-4A7C-BB21-5B636C65E8C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4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8915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8E11B41-EFA3-4B42-B615-E5824596BF6C}" type="slidenum">
              <a:rPr lang="zh-CN" altLang="en-US" sz="12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en-US" altLang="zh-CN" sz="120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530820CF-B880-4189-942D-D702A7CBA730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0C913308-F349-4B6D-A68A-DD1791B4A57B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6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41987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26750" y="93861"/>
            <a:ext cx="3221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简易方程</a:t>
            </a:r>
            <a:r>
              <a:rPr lang="zh-CN" altLang="en-US" sz="1200" baseline="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列一步计算方程解决实际问题</a:t>
            </a:r>
            <a:endParaRPr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9.xml"/><Relationship Id="rId5" Type="http://schemas.openxmlformats.org/officeDocument/2006/relationships/slide" Target="slide12.xml"/><Relationship Id="rId4" Type="http://schemas.openxmlformats.org/officeDocument/2006/relationships/slide" Target="slide11.xml"/><Relationship Id="rId3" Type="http://schemas.openxmlformats.org/officeDocument/2006/relationships/image" Target="../media/image2.emf"/><Relationship Id="rId2" Type="http://schemas.openxmlformats.org/officeDocument/2006/relationships/slide" Target="slide2.xml"/><Relationship Id="rId1" Type="http://schemas.openxmlformats.org/officeDocument/2006/relationships/slide" Target="slide3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slide" Target="slide1.xml"/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slide" Target="slide1.xml"/><Relationship Id="rId4" Type="http://schemas.openxmlformats.org/officeDocument/2006/relationships/image" Target="../media/image8.png"/><Relationship Id="rId3" Type="http://schemas.openxmlformats.org/officeDocument/2006/relationships/slide" Target="slide2.xml"/><Relationship Id="rId2" Type="http://schemas.openxmlformats.org/officeDocument/2006/relationships/image" Target="../media/image28.png"/><Relationship Id="rId1" Type="http://schemas.openxmlformats.org/officeDocument/2006/relationships/image" Target="../media/image27.emf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slide" Target="slide1.xml"/><Relationship Id="rId4" Type="http://schemas.openxmlformats.org/officeDocument/2006/relationships/image" Target="../media/image8.png"/><Relationship Id="rId3" Type="http://schemas.openxmlformats.org/officeDocument/2006/relationships/slide" Target="slide2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slide" Target="slide1.xml"/><Relationship Id="rId6" Type="http://schemas.openxmlformats.org/officeDocument/2006/relationships/image" Target="../media/image8.png"/><Relationship Id="rId5" Type="http://schemas.openxmlformats.org/officeDocument/2006/relationships/slide" Target="slide2.xml"/><Relationship Id="rId4" Type="http://schemas.openxmlformats.org/officeDocument/2006/relationships/image" Target="../media/image7.png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" Target="slide2.xml"/><Relationship Id="rId8" Type="http://schemas.openxmlformats.org/officeDocument/2006/relationships/image" Target="../media/image15.png"/><Relationship Id="rId7" Type="http://schemas.openxmlformats.org/officeDocument/2006/relationships/image" Target="../media/image14.png"/><Relationship Id="rId6" Type="http://schemas.openxmlformats.org/officeDocument/2006/relationships/image" Target="../media/image13.jpeg"/><Relationship Id="rId5" Type="http://schemas.openxmlformats.org/officeDocument/2006/relationships/image" Target="../media/image6.jpe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3" Type="http://schemas.openxmlformats.org/officeDocument/2006/relationships/slideLayout" Target="../slideLayouts/slideLayout3.xml"/><Relationship Id="rId12" Type="http://schemas.openxmlformats.org/officeDocument/2006/relationships/image" Target="../media/image16.jpeg"/><Relationship Id="rId11" Type="http://schemas.openxmlformats.org/officeDocument/2006/relationships/slide" Target="slide1.xml"/><Relationship Id="rId10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18.png"/><Relationship Id="rId4" Type="http://schemas.openxmlformats.org/officeDocument/2006/relationships/slide" Target="slide1.xml"/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20.png"/><Relationship Id="rId4" Type="http://schemas.openxmlformats.org/officeDocument/2006/relationships/slide" Target="slide1.xml"/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slide" Target="slide2.xml"/><Relationship Id="rId7" Type="http://schemas.openxmlformats.org/officeDocument/2006/relationships/image" Target="../media/image10.jpeg"/><Relationship Id="rId6" Type="http://schemas.openxmlformats.org/officeDocument/2006/relationships/image" Target="../media/image24.png"/><Relationship Id="rId5" Type="http://schemas.openxmlformats.org/officeDocument/2006/relationships/image" Target="../media/image13.jpeg"/><Relationship Id="rId4" Type="http://schemas.openxmlformats.org/officeDocument/2006/relationships/image" Target="../media/image6.jpe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2" Type="http://schemas.openxmlformats.org/officeDocument/2006/relationships/notesSlide" Target="../notesSlides/notesSlide1.xml"/><Relationship Id="rId11" Type="http://schemas.openxmlformats.org/officeDocument/2006/relationships/slideLayout" Target="../slideLayouts/slideLayout3.xml"/><Relationship Id="rId10" Type="http://schemas.openxmlformats.org/officeDocument/2006/relationships/slide" Target="slide1.xml"/><Relationship Id="rId1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slide" Target="slide1.xml"/><Relationship Id="rId4" Type="http://schemas.openxmlformats.org/officeDocument/2006/relationships/image" Target="../media/image8.png"/><Relationship Id="rId3" Type="http://schemas.openxmlformats.org/officeDocument/2006/relationships/slide" Target="slide2.xml"/><Relationship Id="rId2" Type="http://schemas.openxmlformats.org/officeDocument/2006/relationships/image" Target="../media/image25.png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slide" Target="slide1.xml"/><Relationship Id="rId2" Type="http://schemas.openxmlformats.org/officeDocument/2006/relationships/image" Target="../media/image8.png"/><Relationship Id="rId1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slide" Target="slide1.xml"/><Relationship Id="rId4" Type="http://schemas.openxmlformats.org/officeDocument/2006/relationships/image" Target="../media/image8.png"/><Relationship Id="rId3" Type="http://schemas.openxmlformats.org/officeDocument/2006/relationships/slide" Target="slide2.xml"/><Relationship Id="rId2" Type="http://schemas.openxmlformats.org/officeDocument/2006/relationships/image" Target="../media/image26.png"/><Relationship Id="rId1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067944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kumimoji="1"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kumimoji="1" lang="zh-CN" altLang="en-US" sz="1400">
                <a:solidFill>
                  <a:prstClr val="white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87576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685800"/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苏教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数学  五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>
            <a:hlinkClick r:id="" action="ppaction://noaction"/>
          </p:cNvPr>
          <p:cNvSpPr/>
          <p:nvPr/>
        </p:nvSpPr>
        <p:spPr>
          <a:xfrm>
            <a:off x="5014951" y="3581658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>
            <a:hlinkClick r:id="" action="ppaction://noaction"/>
          </p:cNvPr>
          <p:cNvSpPr/>
          <p:nvPr/>
        </p:nvSpPr>
        <p:spPr>
          <a:xfrm>
            <a:off x="2206199" y="3581658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>
            <a:hlinkClick r:id="" action="ppaction://noaction"/>
          </p:cNvPr>
          <p:cNvSpPr/>
          <p:nvPr/>
        </p:nvSpPr>
        <p:spPr>
          <a:xfrm>
            <a:off x="5950615" y="2887391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>
            <a:hlinkClick r:id="rId1" action="ppaction://hlinksldjump"/>
          </p:cNvPr>
          <p:cNvSpPr/>
          <p:nvPr/>
        </p:nvSpPr>
        <p:spPr>
          <a:xfrm>
            <a:off x="3574791" y="2887391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>
            <a:hlinkClick r:id="rId2" action="ppaction://hlinksldjump"/>
          </p:cNvPr>
          <p:cNvSpPr/>
          <p:nvPr/>
        </p:nvSpPr>
        <p:spPr>
          <a:xfrm>
            <a:off x="1198087" y="2887391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" y="1419622"/>
            <a:ext cx="9143999" cy="746358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列方</a:t>
            </a:r>
            <a:r>
              <a:rPr lang="zh-CN" altLang="en-US" sz="4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程解决实际问题</a:t>
            </a:r>
            <a:endParaRPr lang="zh-CN" altLang="en-US" sz="44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3" cstate="email"/>
          <a:srcRect l="35500" r="32250" b="80044"/>
          <a:stretch>
            <a:fillRect/>
          </a:stretch>
        </p:blipFill>
        <p:spPr bwMode="auto">
          <a:xfrm flipH="1">
            <a:off x="1695777" y="4373194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20408" y="2814191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1" action="ppaction://hlinksldjump"/>
          </p:cNvPr>
          <p:cNvSpPr/>
          <p:nvPr/>
        </p:nvSpPr>
        <p:spPr>
          <a:xfrm>
            <a:off x="3635356" y="2794334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58324" y="3511134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84220" y="3511134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18154" y="598680"/>
            <a:ext cx="1779974" cy="56169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685800"/>
            <a:r>
              <a:rPr lang="zh-CN" altLang="en-US" sz="3200" dirty="0" smtClean="0">
                <a:solidFill>
                  <a:srgbClr val="0050A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简易方程</a:t>
            </a:r>
            <a:endParaRPr lang="zh-CN" altLang="en-US" sz="3200" dirty="0">
              <a:solidFill>
                <a:srgbClr val="0050A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58851" y="2794334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3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703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/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</a:rPr>
                <a:t>1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55299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</a:rPr>
              <a:t>同步练习</a:t>
            </a:r>
            <a:endParaRPr lang="zh-CN" altLang="en-US" sz="1800" b="1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9552" y="466814"/>
            <a:ext cx="760991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中华人民共和国国旗的长应是宽的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1.5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倍。一面国旗长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144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厘米，宽应是多少厘米？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9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1" cstate="email"/>
          <a:srcRect l="30410" t="9934" r="25162" b="24128"/>
          <a:stretch>
            <a:fillRect/>
          </a:stretch>
        </p:blipFill>
        <p:spPr bwMode="auto">
          <a:xfrm>
            <a:off x="6984461" y="2488866"/>
            <a:ext cx="972967" cy="1153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TextBox 11"/>
          <p:cNvSpPr txBox="1">
            <a:spLocks noChangeArrowheads="1"/>
          </p:cNvSpPr>
          <p:nvPr/>
        </p:nvSpPr>
        <p:spPr bwMode="auto">
          <a:xfrm>
            <a:off x="2206388" y="2875976"/>
            <a:ext cx="2486025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en-US" altLang="zh-CN" sz="24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x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×1.5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= 144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11"/>
          <p:cNvSpPr txBox="1">
            <a:spLocks noChangeArrowheads="1"/>
          </p:cNvSpPr>
          <p:nvPr/>
        </p:nvSpPr>
        <p:spPr bwMode="auto">
          <a:xfrm>
            <a:off x="2000250" y="2355726"/>
            <a:ext cx="3435846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解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：宽应是 </a:t>
            </a:r>
            <a:r>
              <a:rPr lang="en-US" altLang="zh-CN" sz="2400" b="1" i="1" dirty="0" smtClean="0">
                <a:latin typeface="Times New Roman" panose="02020603050405020304" pitchFamily="18" charset="0"/>
                <a:sym typeface="宋体" panose="02010600030101010101" pitchFamily="2" charset="-122"/>
              </a:rPr>
              <a:t>x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厘米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2" name="TextBox 11"/>
          <p:cNvSpPr txBox="1">
            <a:spLocks noChangeArrowheads="1"/>
          </p:cNvSpPr>
          <p:nvPr/>
        </p:nvSpPr>
        <p:spPr bwMode="auto">
          <a:xfrm>
            <a:off x="3059832" y="3264520"/>
            <a:ext cx="2304256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en-US" altLang="zh-CN" sz="24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x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= 144÷1.5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11"/>
          <p:cNvSpPr txBox="1">
            <a:spLocks noChangeArrowheads="1"/>
          </p:cNvSpPr>
          <p:nvPr/>
        </p:nvSpPr>
        <p:spPr bwMode="auto">
          <a:xfrm>
            <a:off x="3059832" y="3651870"/>
            <a:ext cx="1152128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en-US" altLang="zh-CN" sz="2400" b="1" i="1" dirty="0" smtClean="0">
                <a:latin typeface="Times New Roman" panose="02020603050405020304" pitchFamily="18" charset="0"/>
                <a:sym typeface="宋体" panose="02010600030101010101" pitchFamily="2" charset="-122"/>
              </a:rPr>
              <a:t>x 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= 96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11"/>
          <p:cNvSpPr txBox="1">
            <a:spLocks noChangeArrowheads="1"/>
          </p:cNvSpPr>
          <p:nvPr/>
        </p:nvSpPr>
        <p:spPr bwMode="auto">
          <a:xfrm>
            <a:off x="2502645" y="4011910"/>
            <a:ext cx="3725539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答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：宽应是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96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厘米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5" name="TextBox 22"/>
          <p:cNvSpPr txBox="1">
            <a:spLocks noChangeArrowheads="1"/>
          </p:cNvSpPr>
          <p:nvPr/>
        </p:nvSpPr>
        <p:spPr bwMode="auto">
          <a:xfrm>
            <a:off x="2231664" y="1606800"/>
            <a:ext cx="258163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宽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×1.5 =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长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0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6" name="Rectangle 3"/>
          <p:cNvSpPr>
            <a:spLocks noChangeArrowheads="1"/>
          </p:cNvSpPr>
          <p:nvPr/>
        </p:nvSpPr>
        <p:spPr bwMode="auto">
          <a:xfrm>
            <a:off x="1115616" y="1995686"/>
            <a:ext cx="6745207" cy="8331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spcBef>
                <a:spcPts val="0"/>
              </a:spcBef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列方程解决实际问题要先</a:t>
            </a:r>
            <a:r>
              <a:rPr lang="en-US" altLang="zh-CN" sz="2400" b="1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根据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题意找出</a:t>
            </a:r>
            <a:r>
              <a:rPr lang="en-US" altLang="zh-CN" sz="2400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数量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ts val="0"/>
              </a:spcBef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间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的相等关系</a:t>
            </a:r>
            <a:r>
              <a:rPr 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 Box 4"/>
          <p:cNvSpPr txBox="1">
            <a:spLocks noChangeArrowheads="1"/>
          </p:cNvSpPr>
          <p:nvPr/>
        </p:nvSpPr>
        <p:spPr bwMode="auto">
          <a:xfrm>
            <a:off x="1115616" y="2892881"/>
            <a:ext cx="676875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再分清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等量关系中的已知量和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未知量，用字母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表示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未知量并列出方程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1187624" y="3694261"/>
            <a:ext cx="52920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解方程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，及时检验，写出答句。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0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1" name="Rectangle 5"/>
          <p:cNvSpPr>
            <a:spLocks noChangeArrowheads="1"/>
          </p:cNvSpPr>
          <p:nvPr/>
        </p:nvSpPr>
        <p:spPr bwMode="auto">
          <a:xfrm>
            <a:off x="798332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51209" name="矩形 4"/>
          <p:cNvSpPr>
            <a:spLocks noChangeArrowheads="1"/>
          </p:cNvSpPr>
          <p:nvPr/>
        </p:nvSpPr>
        <p:spPr bwMode="auto">
          <a:xfrm>
            <a:off x="3490912" y="1707654"/>
            <a:ext cx="1873175" cy="1431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补充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习题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endParaRPr lang="en-US" altLang="zh-CN" sz="32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练习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0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1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D:\童晓芳\个人专业成长\各类撰稿\20180605路编1-6下册《课件》\课件专用人物图\78.jpg"/>
          <p:cNvPicPr>
            <a:picLocks noChangeAspect="1" noChangeArrowheads="1"/>
          </p:cNvPicPr>
          <p:nvPr/>
        </p:nvPicPr>
        <p:blipFill rotWithShape="1">
          <a:blip r:embed="rId1" cstate="email"/>
          <a:srcRect l="23281" t="13430"/>
          <a:stretch>
            <a:fillRect/>
          </a:stretch>
        </p:blipFill>
        <p:spPr bwMode="auto">
          <a:xfrm>
            <a:off x="251520" y="1051567"/>
            <a:ext cx="1657695" cy="1494452"/>
          </a:xfrm>
          <a:prstGeom prst="rect">
            <a:avLst/>
          </a:prstGeom>
          <a:noFill/>
        </p:spPr>
      </p:pic>
      <p:pic>
        <p:nvPicPr>
          <p:cNvPr id="2" name="Picture 2" descr="D:\童晓芳\个人专业成长\各类撰稿\20180605路编1-6下册《课件》\课件专用人物图\75.jpg"/>
          <p:cNvPicPr>
            <a:picLocks noChangeAspect="1" noChangeArrowheads="1"/>
          </p:cNvPicPr>
          <p:nvPr/>
        </p:nvPicPr>
        <p:blipFill rotWithShape="1">
          <a:blip r:embed="rId2" cstate="email"/>
          <a:srcRect l="3464" t="4139" r="9238" b="6462"/>
          <a:stretch>
            <a:fillRect/>
          </a:stretch>
        </p:blipFill>
        <p:spPr bwMode="auto">
          <a:xfrm>
            <a:off x="7452320" y="2787774"/>
            <a:ext cx="1598389" cy="1311216"/>
          </a:xfrm>
          <a:prstGeom prst="rect">
            <a:avLst/>
          </a:prstGeom>
          <a:noFill/>
        </p:spPr>
      </p:pic>
      <p:sp>
        <p:nvSpPr>
          <p:cNvPr id="22" name="圆角矩形标注 21"/>
          <p:cNvSpPr>
            <a:spLocks noChangeArrowheads="1"/>
          </p:cNvSpPr>
          <p:nvPr/>
        </p:nvSpPr>
        <p:spPr bwMode="auto">
          <a:xfrm>
            <a:off x="4355976" y="2931790"/>
            <a:ext cx="3312368" cy="360040"/>
          </a:xfrm>
          <a:prstGeom prst="wedgeRoundRectCallout">
            <a:avLst>
              <a:gd name="adj1" fmla="val 56760"/>
              <a:gd name="adj2" fmla="val 34045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</a:ln>
        </p:spPr>
        <p:txBody>
          <a:bodyPr anchor="ctr"/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小军体重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+31=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爸爸体重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圆角矩形标注 18"/>
          <p:cNvSpPr>
            <a:spLocks noChangeArrowheads="1"/>
          </p:cNvSpPr>
          <p:nvPr/>
        </p:nvSpPr>
        <p:spPr bwMode="auto">
          <a:xfrm>
            <a:off x="1926096" y="1059582"/>
            <a:ext cx="3149960" cy="1080120"/>
          </a:xfrm>
          <a:prstGeom prst="wedgeRoundRectCallout">
            <a:avLst>
              <a:gd name="adj1" fmla="val -56077"/>
              <a:gd name="adj2" fmla="val 35860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</a:ln>
        </p:spPr>
        <p:txBody>
          <a:bodyPr anchor="ctr"/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军的体重是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35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千克，比爸爸轻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千克，爸爸的体重是多少千克？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3" cstate="email"/>
          <a:srcRect l="25388" t="17536" r="23766" b="8409"/>
          <a:stretch>
            <a:fillRect/>
          </a:stretch>
        </p:blipFill>
        <p:spPr bwMode="auto">
          <a:xfrm>
            <a:off x="428819" y="2263879"/>
            <a:ext cx="1275662" cy="1484414"/>
          </a:xfrm>
          <a:prstGeom prst="rect">
            <a:avLst/>
          </a:prstGeom>
          <a:noFill/>
        </p:spPr>
      </p:pic>
      <p:sp>
        <p:nvSpPr>
          <p:cNvPr id="14" name="圆角矩形标注 13"/>
          <p:cNvSpPr>
            <a:spLocks noChangeArrowheads="1"/>
          </p:cNvSpPr>
          <p:nvPr/>
        </p:nvSpPr>
        <p:spPr bwMode="auto">
          <a:xfrm>
            <a:off x="1835696" y="2263878"/>
            <a:ext cx="2376264" cy="742207"/>
          </a:xfrm>
          <a:prstGeom prst="wedgeRoundRectCallout">
            <a:avLst>
              <a:gd name="adj1" fmla="val -60669"/>
              <a:gd name="adj2" fmla="val 45323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</a:ln>
        </p:spPr>
        <p:txBody>
          <a:bodyPr anchor="ctr"/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你能找出题中的数量关系吗？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圆角矩形标注 15"/>
          <p:cNvSpPr>
            <a:spLocks noChangeArrowheads="1"/>
          </p:cNvSpPr>
          <p:nvPr/>
        </p:nvSpPr>
        <p:spPr bwMode="auto">
          <a:xfrm>
            <a:off x="4283968" y="3435846"/>
            <a:ext cx="3384376" cy="360040"/>
          </a:xfrm>
          <a:prstGeom prst="wedgeRoundRectCallout">
            <a:avLst>
              <a:gd name="adj1" fmla="val 59356"/>
              <a:gd name="adj2" fmla="val -18982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</a:ln>
        </p:spPr>
        <p:txBody>
          <a:bodyPr anchor="ctr"/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爸爸体重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31=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小军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体重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圆角矩形标注 16"/>
          <p:cNvSpPr>
            <a:spLocks noChangeArrowheads="1"/>
          </p:cNvSpPr>
          <p:nvPr/>
        </p:nvSpPr>
        <p:spPr bwMode="auto">
          <a:xfrm>
            <a:off x="4597855" y="3900757"/>
            <a:ext cx="3312368" cy="360040"/>
          </a:xfrm>
          <a:prstGeom prst="wedgeRoundRectCallout">
            <a:avLst>
              <a:gd name="adj1" fmla="val 63250"/>
              <a:gd name="adj2" fmla="val -58055"/>
              <a:gd name="adj3" fmla="val 16667"/>
            </a:avLst>
          </a:prstGeom>
          <a:noFill/>
          <a:ln w="25400" algn="ctr">
            <a:solidFill>
              <a:srgbClr val="F9C7C7"/>
            </a:solidFill>
            <a:miter lim="800000"/>
          </a:ln>
        </p:spPr>
        <p:txBody>
          <a:bodyPr anchor="ctr"/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爸爸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体重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小军体重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=31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19" grpId="0" animBg="1"/>
      <p:bldP spid="14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图片 66" descr="1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58943" y="2656790"/>
            <a:ext cx="8045505" cy="1859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668669" y="1181050"/>
            <a:ext cx="1414372" cy="1130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5" name="组合 24"/>
          <p:cNvGrpSpPr/>
          <p:nvPr/>
        </p:nvGrpSpPr>
        <p:grpSpPr>
          <a:xfrm>
            <a:off x="899592" y="3135681"/>
            <a:ext cx="7219541" cy="1348131"/>
            <a:chOff x="971600" y="2598753"/>
            <a:chExt cx="7219541" cy="2011495"/>
          </a:xfrm>
        </p:grpSpPr>
        <p:pic>
          <p:nvPicPr>
            <p:cNvPr id="26" name="Picture 4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971600" y="2598753"/>
              <a:ext cx="7219541" cy="20114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7" name="图片 26" descr="屏幕剪辑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1061610" y="3507854"/>
              <a:ext cx="1152686" cy="981212"/>
            </a:xfrm>
            <a:prstGeom prst="rect">
              <a:avLst/>
            </a:prstGeom>
          </p:spPr>
        </p:pic>
        <p:pic>
          <p:nvPicPr>
            <p:cNvPr id="28" name="图片 27" descr="屏幕剪辑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6947706" y="3534754"/>
              <a:ext cx="1152686" cy="981212"/>
            </a:xfrm>
            <a:prstGeom prst="rect">
              <a:avLst/>
            </a:prstGeom>
          </p:spPr>
        </p:pic>
      </p:grpSp>
      <p:pic>
        <p:nvPicPr>
          <p:cNvPr id="18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5" cstate="email"/>
          <a:srcRect l="25388" t="17536" r="23766" b="8409"/>
          <a:stretch>
            <a:fillRect/>
          </a:stretch>
        </p:blipFill>
        <p:spPr bwMode="auto">
          <a:xfrm>
            <a:off x="1043608" y="3257571"/>
            <a:ext cx="761594" cy="886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6" cstate="email"/>
          <a:srcRect l="30410" t="9934" r="25162" b="24128"/>
          <a:stretch>
            <a:fillRect/>
          </a:stretch>
        </p:blipFill>
        <p:spPr bwMode="auto">
          <a:xfrm>
            <a:off x="7164288" y="3289976"/>
            <a:ext cx="720080" cy="853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图片 5" descr="d_p4_53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63844" y="843558"/>
            <a:ext cx="2530475" cy="1804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" name="AutoShape 34"/>
          <p:cNvSpPr>
            <a:spLocks noChangeArrowheads="1"/>
          </p:cNvSpPr>
          <p:nvPr/>
        </p:nvSpPr>
        <p:spPr bwMode="auto">
          <a:xfrm>
            <a:off x="4070000" y="295780"/>
            <a:ext cx="1726136" cy="425450"/>
          </a:xfrm>
          <a:prstGeom prst="wedgeRoundRectCallout">
            <a:avLst>
              <a:gd name="adj1" fmla="val 25818"/>
              <a:gd name="adj2" fmla="val 96221"/>
              <a:gd name="adj3" fmla="val 16667"/>
            </a:avLst>
          </a:prstGeom>
          <a:noFill/>
          <a:ln w="12700">
            <a:solidFill>
              <a:srgbClr val="9CD487"/>
            </a:solidFill>
            <a:miter lim="800000"/>
          </a:ln>
        </p:spPr>
        <p:txBody>
          <a:bodyPr/>
          <a:lstStyle/>
          <a:p>
            <a:pPr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重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36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千克。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58" name="TextBox 22"/>
          <p:cNvSpPr txBox="1">
            <a:spLocks noChangeArrowheads="1"/>
          </p:cNvSpPr>
          <p:nvPr/>
        </p:nvSpPr>
        <p:spPr bwMode="auto">
          <a:xfrm>
            <a:off x="683568" y="2708644"/>
            <a:ext cx="792225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先说说题中的条件和问题，再找出数量之间的相等关系。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61" name="AutoShape 34"/>
          <p:cNvSpPr>
            <a:spLocks noChangeArrowheads="1"/>
          </p:cNvSpPr>
          <p:nvPr/>
        </p:nvSpPr>
        <p:spPr bwMode="auto">
          <a:xfrm>
            <a:off x="1980262" y="3229072"/>
            <a:ext cx="2231697" cy="1173522"/>
          </a:xfrm>
          <a:prstGeom prst="wedgeRoundRectCallout">
            <a:avLst>
              <a:gd name="adj1" fmla="val -58148"/>
              <a:gd name="adj2" fmla="val -16198"/>
              <a:gd name="adj3" fmla="val 16667"/>
            </a:avLst>
          </a:prstGeom>
          <a:gradFill rotWithShape="1">
            <a:gsLst>
              <a:gs pos="0">
                <a:srgbClr val="CECEFF"/>
              </a:gs>
              <a:gs pos="100000">
                <a:srgbClr val="FCFCFF"/>
              </a:gs>
            </a:gsLst>
            <a:lin ang="5400000" scaled="1"/>
          </a:gradFill>
          <a:ln w="12700">
            <a:solidFill>
              <a:srgbClr val="D8BEEE"/>
            </a:solidFill>
            <a:miter lim="800000"/>
          </a:ln>
        </p:spPr>
        <p:txBody>
          <a:bodyPr/>
          <a:lstStyle/>
          <a:p>
            <a:pPr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去年的体重加上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2.5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千克等于今年的体重。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63" name="AutoShape 34"/>
          <p:cNvSpPr>
            <a:spLocks noChangeArrowheads="1"/>
          </p:cNvSpPr>
          <p:nvPr/>
        </p:nvSpPr>
        <p:spPr bwMode="auto">
          <a:xfrm>
            <a:off x="4788024" y="3197693"/>
            <a:ext cx="2227038" cy="1204901"/>
          </a:xfrm>
          <a:prstGeom prst="wedgeRoundRectCallout">
            <a:avLst>
              <a:gd name="adj1" fmla="val 63095"/>
              <a:gd name="adj2" fmla="val -17795"/>
              <a:gd name="adj3" fmla="val 16667"/>
            </a:avLst>
          </a:prstGeom>
          <a:gradFill rotWithShape="1">
            <a:gsLst>
              <a:gs pos="0">
                <a:srgbClr val="95C9FD"/>
              </a:gs>
              <a:gs pos="100000">
                <a:srgbClr val="FEFEFE"/>
              </a:gs>
            </a:gsLst>
            <a:lin ang="5400000" scaled="1"/>
          </a:gradFill>
          <a:ln w="12700">
            <a:solidFill>
              <a:srgbClr val="86A9EE"/>
            </a:solidFill>
            <a:miter lim="800000"/>
          </a:ln>
        </p:spPr>
        <p:txBody>
          <a:bodyPr/>
          <a:lstStyle/>
          <a:p>
            <a:pPr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今年的体重减去去年的体重等于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2.5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千克。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763688" y="935416"/>
            <a:ext cx="2232248" cy="1132277"/>
            <a:chOff x="772227" y="940177"/>
            <a:chExt cx="2180281" cy="927146"/>
          </a:xfrm>
          <a:noFill/>
        </p:grpSpPr>
        <p:sp>
          <p:nvSpPr>
            <p:cNvPr id="65" name="云形标注 64"/>
            <p:cNvSpPr>
              <a:spLocks noChangeArrowheads="1"/>
            </p:cNvSpPr>
            <p:nvPr/>
          </p:nvSpPr>
          <p:spPr bwMode="auto">
            <a:xfrm>
              <a:off x="772227" y="940177"/>
              <a:ext cx="2180281" cy="911226"/>
            </a:xfrm>
            <a:prstGeom prst="cloudCallout">
              <a:avLst>
                <a:gd name="adj1" fmla="val 63993"/>
                <a:gd name="adj2" fmla="val -29165"/>
              </a:avLst>
            </a:prstGeom>
            <a:grpFill/>
            <a:ln w="25400" algn="ctr">
              <a:solidFill>
                <a:srgbClr val="AB7ABD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869305" y="1054850"/>
              <a:ext cx="1872208" cy="812473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我比去年增加了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2.5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千克。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30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7932830" y="4487660"/>
            <a:ext cx="1105042" cy="370719"/>
            <a:chOff x="7643422" y="4681236"/>
            <a:chExt cx="1105042" cy="370719"/>
          </a:xfrm>
        </p:grpSpPr>
        <p:pic>
          <p:nvPicPr>
            <p:cNvPr id="32" name="图片 31">
              <a:hlinkClick r:id="rId9" action="ppaction://hlinksldjump"/>
            </p:cNvPr>
            <p:cNvPicPr>
              <a:picLocks noChangeAspect="1"/>
            </p:cNvPicPr>
            <p:nvPr/>
          </p:nvPicPr>
          <p:blipFill>
            <a:blip r:embed="rId10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3" name="文本框 26">
              <a:hlinkClick r:id="rId1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97015" y="1003143"/>
            <a:ext cx="1166673" cy="1064551"/>
            <a:chOff x="670145" y="1457273"/>
            <a:chExt cx="1555361" cy="1419401"/>
          </a:xfrm>
        </p:grpSpPr>
        <p:pic>
          <p:nvPicPr>
            <p:cNvPr id="35" name="图片 34" descr="28Z58PICt4r.jpg"/>
            <p:cNvPicPr>
              <a:picLocks noChangeAspect="1" noChangeArrowheads="1"/>
            </p:cNvPicPr>
            <p:nvPr/>
          </p:nvPicPr>
          <p:blipFill>
            <a:blip r:embed="rId1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" name="矩形 35"/>
            <p:cNvSpPr/>
            <p:nvPr/>
          </p:nvSpPr>
          <p:spPr>
            <a:xfrm>
              <a:off x="921335" y="2322677"/>
              <a:ext cx="97065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例 </a:t>
              </a:r>
              <a:r>
                <a:rPr lang="en-US" altLang="zh-CN" sz="21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7</a:t>
              </a:r>
              <a:endPara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云形标注 1"/>
          <p:cNvSpPr/>
          <p:nvPr/>
        </p:nvSpPr>
        <p:spPr>
          <a:xfrm>
            <a:off x="6156176" y="1126208"/>
            <a:ext cx="1896514" cy="1445542"/>
          </a:xfrm>
          <a:prstGeom prst="cloudCallout">
            <a:avLst>
              <a:gd name="adj1" fmla="val 55674"/>
              <a:gd name="adj2" fmla="val -19956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6300192" y="1227986"/>
            <a:ext cx="1429740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小红去年的体重是多少千克？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58" grpId="0"/>
      <p:bldP spid="61" grpId="0" animBg="1"/>
      <p:bldP spid="63" grpId="0" animBg="1"/>
      <p:bldP spid="2" grpId="0" animBg="1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34" descr="1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39552" y="771550"/>
            <a:ext cx="8136904" cy="3384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矩形 29"/>
          <p:cNvSpPr/>
          <p:nvPr/>
        </p:nvSpPr>
        <p:spPr>
          <a:xfrm>
            <a:off x="1763688" y="2111529"/>
            <a:ext cx="5976144" cy="1756365"/>
          </a:xfrm>
          <a:prstGeom prst="rect">
            <a:avLst/>
          </a:prstGeom>
          <a:solidFill>
            <a:srgbClr val="D3EF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33" name="TextBox 11"/>
          <p:cNvSpPr txBox="1">
            <a:spLocks noChangeArrowheads="1"/>
          </p:cNvSpPr>
          <p:nvPr/>
        </p:nvSpPr>
        <p:spPr bwMode="auto">
          <a:xfrm>
            <a:off x="3817814" y="2544440"/>
            <a:ext cx="2486025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en-US" altLang="zh-CN" sz="2400" b="1" i="1" dirty="0">
                <a:latin typeface="Times New Roman" panose="02020603050405020304" pitchFamily="18" charset="0"/>
                <a:sym typeface="宋体" panose="02010600030101010101" pitchFamily="2" charset="-122"/>
              </a:rPr>
              <a:t>x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+ 2.5 = 36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11"/>
          <p:cNvSpPr txBox="1">
            <a:spLocks noChangeArrowheads="1"/>
          </p:cNvSpPr>
          <p:nvPr/>
        </p:nvSpPr>
        <p:spPr bwMode="auto">
          <a:xfrm>
            <a:off x="2350964" y="2111529"/>
            <a:ext cx="5626100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解：设小红去年的体重是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x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千克。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5" name="TextBox 11"/>
          <p:cNvSpPr txBox="1">
            <a:spLocks noChangeArrowheads="1"/>
          </p:cNvSpPr>
          <p:nvPr/>
        </p:nvSpPr>
        <p:spPr bwMode="auto">
          <a:xfrm>
            <a:off x="4750271" y="2904480"/>
            <a:ext cx="2486025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en-US" altLang="zh-CN" sz="2400" b="1" i="1" dirty="0">
                <a:latin typeface="Times New Roman" panose="02020603050405020304" pitchFamily="18" charset="0"/>
                <a:sym typeface="宋体" panose="02010600030101010101" pitchFamily="2" charset="-122"/>
              </a:rPr>
              <a:t>x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= 36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－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2.5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Box 11"/>
          <p:cNvSpPr txBox="1">
            <a:spLocks noChangeArrowheads="1"/>
          </p:cNvSpPr>
          <p:nvPr/>
        </p:nvSpPr>
        <p:spPr bwMode="auto">
          <a:xfrm>
            <a:off x="4694114" y="3336528"/>
            <a:ext cx="2486025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en-US" altLang="zh-CN" sz="2400" b="1" i="1" dirty="0">
                <a:latin typeface="Times New Roman" panose="02020603050405020304" pitchFamily="18" charset="0"/>
                <a:sym typeface="宋体" panose="02010600030101010101" pitchFamily="2" charset="-122"/>
              </a:rPr>
              <a:t>x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= 3</a:t>
            </a:r>
            <a:r>
              <a:rPr lang="en-US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.5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AutoShape 34"/>
          <p:cNvSpPr>
            <a:spLocks noChangeArrowheads="1"/>
          </p:cNvSpPr>
          <p:nvPr/>
        </p:nvSpPr>
        <p:spPr bwMode="auto">
          <a:xfrm>
            <a:off x="1187624" y="987574"/>
            <a:ext cx="7231708" cy="504056"/>
          </a:xfrm>
          <a:prstGeom prst="wedgeRoundRectCallout">
            <a:avLst>
              <a:gd name="adj1" fmla="val -52937"/>
              <a:gd name="adj2" fmla="val 38192"/>
              <a:gd name="adj3" fmla="val 16667"/>
            </a:avLst>
          </a:prstGeom>
          <a:noFill/>
          <a:ln w="12700">
            <a:solidFill>
              <a:srgbClr val="9CD487"/>
            </a:solidFill>
            <a:miter lim="800000"/>
          </a:ln>
        </p:spPr>
        <p:txBody>
          <a:bodyPr/>
          <a:lstStyle/>
          <a:p>
            <a:pPr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可以根据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去年的体重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+2.5=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今年的体重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”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列出方程。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9" name="AutoShape 34"/>
          <p:cNvSpPr>
            <a:spLocks noChangeArrowheads="1"/>
          </p:cNvSpPr>
          <p:nvPr/>
        </p:nvSpPr>
        <p:spPr bwMode="auto">
          <a:xfrm>
            <a:off x="1403648" y="1592525"/>
            <a:ext cx="6264696" cy="403161"/>
          </a:xfrm>
          <a:prstGeom prst="wedgeRoundRectCallout">
            <a:avLst>
              <a:gd name="adj1" fmla="val -52937"/>
              <a:gd name="adj2" fmla="val 38192"/>
              <a:gd name="adj3" fmla="val 16667"/>
            </a:avLst>
          </a:prstGeom>
          <a:noFill/>
          <a:ln w="12700">
            <a:solidFill>
              <a:srgbClr val="9CD487"/>
            </a:solidFill>
            <a:miter lim="800000"/>
          </a:ln>
        </p:spPr>
        <p:txBody>
          <a:bodyPr/>
          <a:lstStyle/>
          <a:p>
            <a:pPr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去年的体重不知道，可以设去年体重为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x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千克。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7986445" y="4546630"/>
            <a:ext cx="1105042" cy="370719"/>
            <a:chOff x="7643422" y="4681236"/>
            <a:chExt cx="1105042" cy="370719"/>
          </a:xfrm>
        </p:grpSpPr>
        <p:pic>
          <p:nvPicPr>
            <p:cNvPr id="28" name="图片 27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1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40" name="图片 39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724018" y="1927256"/>
            <a:ext cx="882898" cy="126525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3" grpId="0"/>
      <p:bldP spid="34" grpId="0"/>
      <p:bldP spid="35" grpId="0"/>
      <p:bldP spid="36" grpId="0"/>
      <p:bldP spid="38" grpId="0" animBg="1"/>
      <p:bldP spid="3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34" descr="1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55576" y="411510"/>
            <a:ext cx="7648575" cy="4160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矩形 29"/>
          <p:cNvSpPr/>
          <p:nvPr/>
        </p:nvSpPr>
        <p:spPr>
          <a:xfrm>
            <a:off x="1979712" y="1492804"/>
            <a:ext cx="5976144" cy="2807137"/>
          </a:xfrm>
          <a:prstGeom prst="rect">
            <a:avLst/>
          </a:prstGeom>
          <a:solidFill>
            <a:srgbClr val="D3EF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34" name="TextBox 11"/>
          <p:cNvSpPr txBox="1">
            <a:spLocks noChangeArrowheads="1"/>
          </p:cNvSpPr>
          <p:nvPr/>
        </p:nvSpPr>
        <p:spPr bwMode="auto">
          <a:xfrm>
            <a:off x="2154734" y="1563638"/>
            <a:ext cx="5626100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解：设小红去年的体重是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x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千克。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8" name="AutoShape 34"/>
          <p:cNvSpPr>
            <a:spLocks noChangeArrowheads="1"/>
          </p:cNvSpPr>
          <p:nvPr/>
        </p:nvSpPr>
        <p:spPr bwMode="auto">
          <a:xfrm>
            <a:off x="1221844" y="627534"/>
            <a:ext cx="6878547" cy="793262"/>
          </a:xfrm>
          <a:prstGeom prst="wedgeRoundRectCallout">
            <a:avLst>
              <a:gd name="adj1" fmla="val -53167"/>
              <a:gd name="adj2" fmla="val 41682"/>
              <a:gd name="adj3" fmla="val 16667"/>
            </a:avLst>
          </a:prstGeom>
          <a:noFill/>
          <a:ln w="12700">
            <a:solidFill>
              <a:srgbClr val="9CD487"/>
            </a:solidFill>
            <a:miter lim="800000"/>
          </a:ln>
        </p:spPr>
        <p:txBody>
          <a:bodyPr/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根据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今年的体重－去年的体重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=2.5”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可以怎样列出方程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1" name="TextBox 11"/>
          <p:cNvSpPr txBox="1">
            <a:spLocks noChangeArrowheads="1"/>
          </p:cNvSpPr>
          <p:nvPr/>
        </p:nvSpPr>
        <p:spPr bwMode="auto">
          <a:xfrm>
            <a:off x="3894138" y="1883608"/>
            <a:ext cx="248602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36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－</a:t>
            </a:r>
            <a:r>
              <a:rPr lang="en-US" altLang="zh-CN" sz="2000" b="1" i="1" dirty="0">
                <a:latin typeface="Times New Roman" panose="02020603050405020304" pitchFamily="18" charset="0"/>
                <a:sym typeface="宋体" panose="02010600030101010101" pitchFamily="2" charset="-122"/>
              </a:rPr>
              <a:t>x 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= 2.5  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11"/>
          <p:cNvSpPr txBox="1">
            <a:spLocks noChangeArrowheads="1"/>
          </p:cNvSpPr>
          <p:nvPr/>
        </p:nvSpPr>
        <p:spPr bwMode="auto">
          <a:xfrm>
            <a:off x="3635896" y="2243648"/>
            <a:ext cx="48069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36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－</a:t>
            </a:r>
            <a:r>
              <a:rPr lang="en-US" altLang="zh-CN" sz="2000" b="1" i="1" dirty="0" err="1">
                <a:latin typeface="Times New Roman" panose="02020603050405020304" pitchFamily="18" charset="0"/>
                <a:sym typeface="宋体" panose="02010600030101010101" pitchFamily="2" charset="-122"/>
              </a:rPr>
              <a:t>x+x</a:t>
            </a:r>
            <a:r>
              <a:rPr lang="en-US" altLang="zh-CN" sz="2000" b="1" i="1" dirty="0">
                <a:latin typeface="Times New Roman" panose="02020603050405020304" pitchFamily="18" charset="0"/>
                <a:sym typeface="宋体" panose="02010600030101010101" pitchFamily="2" charset="-122"/>
              </a:rPr>
              <a:t> 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= 2.5</a:t>
            </a:r>
            <a:r>
              <a:rPr lang="en-US" altLang="zh-CN" sz="2000" b="1" i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+ </a:t>
            </a:r>
            <a:r>
              <a:rPr lang="en-US" altLang="zh-CN" sz="2000" b="1" i="1" dirty="0">
                <a:latin typeface="Times New Roman" panose="02020603050405020304" pitchFamily="18" charset="0"/>
                <a:sym typeface="宋体" panose="02010600030101010101" pitchFamily="2" charset="-122"/>
              </a:rPr>
              <a:t>x </a:t>
            </a:r>
            <a:r>
              <a:rPr lang="en-US" altLang="zh-CN" sz="2000" b="1" dirty="0">
                <a:latin typeface="宋体" panose="02010600030101010101" pitchFamily="2" charset="-122"/>
                <a:sym typeface="宋体" panose="02010600030101010101" pitchFamily="2" charset="-122"/>
              </a:rPr>
              <a:t>  </a:t>
            </a:r>
            <a:r>
              <a:rPr lang="zh-CN" altLang="en-US" sz="2000" b="1" dirty="0">
                <a:latin typeface="宋体" panose="02010600030101010101" pitchFamily="2" charset="-122"/>
                <a:sym typeface="宋体" panose="02010600030101010101" pitchFamily="2" charset="-122"/>
              </a:rPr>
              <a:t> </a:t>
            </a:r>
            <a:endParaRPr lang="en-US" altLang="zh-CN" sz="2000" b="1" dirty="0">
              <a:latin typeface="宋体" panose="02010600030101010101" pitchFamily="2" charset="-122"/>
            </a:endParaRPr>
          </a:p>
        </p:txBody>
      </p:sp>
      <p:sp>
        <p:nvSpPr>
          <p:cNvPr id="41" name="TextBox 11"/>
          <p:cNvSpPr txBox="1">
            <a:spLocks noChangeArrowheads="1"/>
          </p:cNvSpPr>
          <p:nvPr/>
        </p:nvSpPr>
        <p:spPr bwMode="auto">
          <a:xfrm>
            <a:off x="4225379" y="2643758"/>
            <a:ext cx="308292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36</a:t>
            </a:r>
            <a:r>
              <a:rPr lang="en-US" altLang="zh-CN" sz="2000" b="1" i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= 2.5</a:t>
            </a:r>
            <a:r>
              <a:rPr lang="en-US" altLang="zh-CN" sz="2000" b="1" i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+ </a:t>
            </a:r>
            <a:r>
              <a:rPr lang="en-US" altLang="zh-CN" sz="2000" b="1" i="1" dirty="0">
                <a:latin typeface="Times New Roman" panose="02020603050405020304" pitchFamily="18" charset="0"/>
                <a:sym typeface="宋体" panose="02010600030101010101" pitchFamily="2" charset="-122"/>
              </a:rPr>
              <a:t>x </a:t>
            </a:r>
            <a:r>
              <a:rPr lang="en-US" altLang="zh-CN" sz="2000" b="1" dirty="0">
                <a:latin typeface="宋体" panose="02010600030101010101" pitchFamily="2" charset="-122"/>
                <a:sym typeface="宋体" panose="02010600030101010101" pitchFamily="2" charset="-122"/>
              </a:rPr>
              <a:t>  </a:t>
            </a:r>
            <a:r>
              <a:rPr lang="zh-CN" altLang="en-US" sz="2000" b="1" dirty="0">
                <a:latin typeface="宋体" panose="02010600030101010101" pitchFamily="2" charset="-122"/>
                <a:sym typeface="宋体" panose="02010600030101010101" pitchFamily="2" charset="-122"/>
              </a:rPr>
              <a:t> </a:t>
            </a:r>
            <a:endParaRPr lang="en-US" altLang="zh-CN" sz="2000" b="1" dirty="0">
              <a:latin typeface="宋体" panose="02010600030101010101" pitchFamily="2" charset="-122"/>
            </a:endParaRPr>
          </a:p>
        </p:txBody>
      </p:sp>
      <p:sp>
        <p:nvSpPr>
          <p:cNvPr id="42" name="TextBox 11"/>
          <p:cNvSpPr txBox="1">
            <a:spLocks noChangeArrowheads="1"/>
          </p:cNvSpPr>
          <p:nvPr/>
        </p:nvSpPr>
        <p:spPr bwMode="auto">
          <a:xfrm>
            <a:off x="3923928" y="2963728"/>
            <a:ext cx="308292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2.5+</a:t>
            </a:r>
            <a:r>
              <a:rPr lang="en-US" altLang="zh-CN" sz="2000" b="1" i="1" dirty="0">
                <a:latin typeface="Times New Roman" panose="02020603050405020304" pitchFamily="18" charset="0"/>
                <a:sym typeface="宋体" panose="02010600030101010101" pitchFamily="2" charset="-122"/>
              </a:rPr>
              <a:t>x 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= 36  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Box 22"/>
          <p:cNvSpPr txBox="1">
            <a:spLocks noChangeArrowheads="1"/>
          </p:cNvSpPr>
          <p:nvPr/>
        </p:nvSpPr>
        <p:spPr bwMode="auto">
          <a:xfrm>
            <a:off x="2771800" y="3683808"/>
            <a:ext cx="48418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答：小红去年的体重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是  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千克。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44" name="TextBox 11"/>
          <p:cNvSpPr txBox="1">
            <a:spLocks noChangeArrowheads="1"/>
          </p:cNvSpPr>
          <p:nvPr/>
        </p:nvSpPr>
        <p:spPr bwMode="auto">
          <a:xfrm>
            <a:off x="6046415" y="3698726"/>
            <a:ext cx="24860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33.5</a:t>
            </a:r>
            <a:r>
              <a:rPr lang="en-US" altLang="zh-CN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zh-CN" altLang="en-US" sz="2400" b="1" dirty="0">
                <a:latin typeface="宋体" panose="02010600030101010101" pitchFamily="2" charset="-122"/>
                <a:sym typeface="宋体" panose="02010600030101010101" pitchFamily="2" charset="-122"/>
              </a:rPr>
              <a:t> </a:t>
            </a:r>
            <a:endParaRPr lang="en-US" altLang="zh-CN" sz="2400" b="1" dirty="0">
              <a:latin typeface="宋体" panose="02010600030101010101" pitchFamily="2" charset="-122"/>
            </a:endParaRPr>
          </a:p>
        </p:txBody>
      </p:sp>
      <p:cxnSp>
        <p:nvCxnSpPr>
          <p:cNvPr id="46" name="直接连接符 45"/>
          <p:cNvCxnSpPr/>
          <p:nvPr/>
        </p:nvCxnSpPr>
        <p:spPr>
          <a:xfrm>
            <a:off x="6012160" y="4083694"/>
            <a:ext cx="800100" cy="0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11"/>
          <p:cNvSpPr txBox="1">
            <a:spLocks noChangeArrowheads="1"/>
          </p:cNvSpPr>
          <p:nvPr/>
        </p:nvSpPr>
        <p:spPr bwMode="auto">
          <a:xfrm>
            <a:off x="4441403" y="3323768"/>
            <a:ext cx="308292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 i="1" dirty="0" smtClean="0">
                <a:latin typeface="Times New Roman" panose="02020603050405020304" pitchFamily="18" charset="0"/>
                <a:sym typeface="宋体" panose="02010600030101010101" pitchFamily="2" charset="-122"/>
              </a:rPr>
              <a:t>x 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= 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33.5  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8015490" y="4572005"/>
            <a:ext cx="1105042" cy="370719"/>
            <a:chOff x="7643422" y="4681236"/>
            <a:chExt cx="1105042" cy="370719"/>
          </a:xfrm>
        </p:grpSpPr>
        <p:pic>
          <p:nvPicPr>
            <p:cNvPr id="33" name="图片 3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5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36" name="图片 35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868034" y="1492805"/>
            <a:ext cx="1111678" cy="159311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4" grpId="0"/>
      <p:bldP spid="38" grpId="0" animBg="1"/>
      <p:bldP spid="31" grpId="0"/>
      <p:bldP spid="40" grpId="0"/>
      <p:bldP spid="41" grpId="0"/>
      <p:bldP spid="42" grpId="0"/>
      <p:bldP spid="43" grpId="0"/>
      <p:bldP spid="44" grpId="0"/>
      <p:bldP spid="4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 descr="1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95536" y="411510"/>
            <a:ext cx="7648575" cy="192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" name="TextBox 11"/>
          <p:cNvSpPr txBox="1">
            <a:spLocks noChangeArrowheads="1"/>
          </p:cNvSpPr>
          <p:nvPr/>
        </p:nvSpPr>
        <p:spPr bwMode="auto">
          <a:xfrm>
            <a:off x="749548" y="483518"/>
            <a:ext cx="5626100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你打算怎样检验？与同学交流。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650797" y="853480"/>
            <a:ext cx="7058425" cy="1358230"/>
            <a:chOff x="971600" y="2598753"/>
            <a:chExt cx="7219541" cy="2011495"/>
          </a:xfrm>
        </p:grpSpPr>
        <p:pic>
          <p:nvPicPr>
            <p:cNvPr id="51" name="Picture 4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971600" y="2598753"/>
              <a:ext cx="7219541" cy="20114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2" name="图片 51" descr="屏幕剪辑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1061610" y="3507854"/>
              <a:ext cx="1152686" cy="981212"/>
            </a:xfrm>
            <a:prstGeom prst="rect">
              <a:avLst/>
            </a:prstGeom>
          </p:spPr>
        </p:pic>
        <p:pic>
          <p:nvPicPr>
            <p:cNvPr id="53" name="图片 52" descr="屏幕剪辑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6947706" y="3534754"/>
              <a:ext cx="1152686" cy="981212"/>
            </a:xfrm>
            <a:prstGeom prst="rect">
              <a:avLst/>
            </a:prstGeom>
          </p:spPr>
        </p:pic>
      </p:grpSp>
      <p:pic>
        <p:nvPicPr>
          <p:cNvPr id="54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4" cstate="email"/>
          <a:srcRect l="25388" t="17536" r="23766" b="8409"/>
          <a:stretch>
            <a:fillRect/>
          </a:stretch>
        </p:blipFill>
        <p:spPr bwMode="auto">
          <a:xfrm>
            <a:off x="754940" y="1109463"/>
            <a:ext cx="761594" cy="886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5" cstate="email"/>
          <a:srcRect l="30410" t="9934" r="25162" b="24128"/>
          <a:stretch>
            <a:fillRect/>
          </a:stretch>
        </p:blipFill>
        <p:spPr bwMode="auto">
          <a:xfrm>
            <a:off x="6791744" y="1285884"/>
            <a:ext cx="720080" cy="853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8" name="AutoShape 34"/>
          <p:cNvSpPr>
            <a:spLocks noChangeArrowheads="1"/>
          </p:cNvSpPr>
          <p:nvPr/>
        </p:nvSpPr>
        <p:spPr bwMode="auto">
          <a:xfrm>
            <a:off x="1563391" y="915566"/>
            <a:ext cx="2584424" cy="1214318"/>
          </a:xfrm>
          <a:prstGeom prst="wedgeRoundRectCallout">
            <a:avLst>
              <a:gd name="adj1" fmla="val -57098"/>
              <a:gd name="adj2" fmla="val 11815"/>
              <a:gd name="adj3" fmla="val 16667"/>
            </a:avLst>
          </a:prstGeom>
          <a:gradFill rotWithShape="1">
            <a:gsLst>
              <a:gs pos="0">
                <a:srgbClr val="CECEFF"/>
              </a:gs>
              <a:gs pos="100000">
                <a:srgbClr val="FCFCFF"/>
              </a:gs>
            </a:gsLst>
            <a:lin ang="5400000" scaled="1"/>
          </a:gradFill>
          <a:ln w="12700">
            <a:solidFill>
              <a:srgbClr val="D8BEEE"/>
            </a:solidFill>
            <a:miter lim="800000"/>
          </a:ln>
        </p:spPr>
        <p:txBody>
          <a:bodyPr/>
          <a:lstStyle/>
          <a:p>
            <a:pPr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先检查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方程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列得是否正确，再检验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方程的解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64" name="AutoShape 34"/>
          <p:cNvSpPr>
            <a:spLocks noChangeArrowheads="1"/>
          </p:cNvSpPr>
          <p:nvPr/>
        </p:nvSpPr>
        <p:spPr bwMode="auto">
          <a:xfrm>
            <a:off x="4572000" y="935305"/>
            <a:ext cx="1918615" cy="1204397"/>
          </a:xfrm>
          <a:prstGeom prst="wedgeRoundRectCallout">
            <a:avLst>
              <a:gd name="adj1" fmla="val 58699"/>
              <a:gd name="adj2" fmla="val 13851"/>
              <a:gd name="adj3" fmla="val 16667"/>
            </a:avLst>
          </a:prstGeom>
          <a:gradFill rotWithShape="1">
            <a:gsLst>
              <a:gs pos="0">
                <a:srgbClr val="FFAAC4"/>
              </a:gs>
              <a:gs pos="100000">
                <a:srgbClr val="FFE2EB"/>
              </a:gs>
            </a:gsLst>
            <a:lin ang="5400000" scaled="1"/>
          </a:gradFill>
          <a:ln w="12700">
            <a:solidFill>
              <a:srgbClr val="F996B0"/>
            </a:solidFill>
            <a:miter lim="800000"/>
          </a:ln>
        </p:spPr>
        <p:txBody>
          <a:bodyPr/>
          <a:lstStyle/>
          <a:p>
            <a:pPr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看两种方程的解答结果是否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相同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65" name="图片 34" descr="11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95536" y="2334238"/>
            <a:ext cx="7648575" cy="2256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9" name="TextBox 11"/>
          <p:cNvSpPr txBox="1">
            <a:spLocks noChangeArrowheads="1"/>
          </p:cNvSpPr>
          <p:nvPr/>
        </p:nvSpPr>
        <p:spPr bwMode="auto">
          <a:xfrm>
            <a:off x="640011" y="2427733"/>
            <a:ext cx="5626100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列方程解决实际问题时要注意什么？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70" name="AutoShape 34"/>
          <p:cNvSpPr>
            <a:spLocks noChangeArrowheads="1"/>
          </p:cNvSpPr>
          <p:nvPr/>
        </p:nvSpPr>
        <p:spPr bwMode="auto">
          <a:xfrm>
            <a:off x="598579" y="2786680"/>
            <a:ext cx="2610257" cy="927275"/>
          </a:xfrm>
          <a:prstGeom prst="wedgeRoundRectCallout">
            <a:avLst>
              <a:gd name="adj1" fmla="val 1578"/>
              <a:gd name="adj2" fmla="val 69554"/>
              <a:gd name="adj3" fmla="val 16667"/>
            </a:avLst>
          </a:prstGeom>
          <a:gradFill rotWithShape="1">
            <a:gsLst>
              <a:gs pos="0">
                <a:srgbClr val="8EC6FD"/>
              </a:gs>
              <a:gs pos="100000">
                <a:srgbClr val="FAFCFE"/>
              </a:gs>
            </a:gsLst>
            <a:lin ang="5400000" scaled="1"/>
          </a:gradFill>
          <a:ln w="12700">
            <a:solidFill>
              <a:srgbClr val="B5BFCE"/>
            </a:solidFill>
            <a:miter lim="800000"/>
          </a:ln>
        </p:spPr>
        <p:txBody>
          <a:bodyPr/>
          <a:lstStyle/>
          <a:p>
            <a:pPr eaLnBrk="1" hangingPunct="1">
              <a:lnSpc>
                <a:spcPts val="2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先弄清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题意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，找出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未知量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，并用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字母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表示。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72" name="AutoShape 34"/>
          <p:cNvSpPr>
            <a:spLocks noChangeArrowheads="1"/>
          </p:cNvSpPr>
          <p:nvPr/>
        </p:nvSpPr>
        <p:spPr bwMode="auto">
          <a:xfrm>
            <a:off x="5910360" y="2766287"/>
            <a:ext cx="1870870" cy="947669"/>
          </a:xfrm>
          <a:prstGeom prst="wedgeRoundRectCallout">
            <a:avLst>
              <a:gd name="adj1" fmla="val -9241"/>
              <a:gd name="adj2" fmla="val 68821"/>
              <a:gd name="adj3" fmla="val 16667"/>
            </a:avLst>
          </a:prstGeom>
          <a:gradFill rotWithShape="1">
            <a:gsLst>
              <a:gs pos="0">
                <a:srgbClr val="FCE75A"/>
              </a:gs>
              <a:gs pos="100000">
                <a:srgbClr val="FCFCD5"/>
              </a:gs>
            </a:gsLst>
            <a:lin ang="5400000" scaled="1"/>
          </a:gradFill>
          <a:ln w="12700">
            <a:solidFill>
              <a:srgbClr val="F9D43B"/>
            </a:solidFill>
            <a:miter lim="800000"/>
          </a:ln>
        </p:spPr>
        <p:txBody>
          <a:bodyPr/>
          <a:lstStyle/>
          <a:p>
            <a:pPr eaLnBrk="1" hangingPunct="1">
              <a:lnSpc>
                <a:spcPts val="2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求出答案后，还要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检验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结果是否正确。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74" name="AutoShape 34"/>
          <p:cNvSpPr>
            <a:spLocks noChangeArrowheads="1"/>
          </p:cNvSpPr>
          <p:nvPr/>
        </p:nvSpPr>
        <p:spPr bwMode="auto">
          <a:xfrm>
            <a:off x="3280844" y="2813088"/>
            <a:ext cx="2556170" cy="900867"/>
          </a:xfrm>
          <a:prstGeom prst="wedgeRoundRectCallout">
            <a:avLst>
              <a:gd name="adj1" fmla="val 2875"/>
              <a:gd name="adj2" fmla="val 69890"/>
              <a:gd name="adj3" fmla="val 16667"/>
            </a:avLst>
          </a:prstGeom>
          <a:gradFill rotWithShape="1">
            <a:gsLst>
              <a:gs pos="0">
                <a:srgbClr val="AAE0A9"/>
              </a:gs>
              <a:gs pos="100000">
                <a:srgbClr val="F5FBEF"/>
              </a:gs>
            </a:gsLst>
            <a:lin ang="5400000" scaled="1"/>
          </a:gradFill>
          <a:ln w="12700">
            <a:solidFill>
              <a:srgbClr val="AED179"/>
            </a:solidFill>
            <a:miter lim="800000"/>
          </a:ln>
        </p:spPr>
        <p:txBody>
          <a:bodyPr/>
          <a:lstStyle/>
          <a:p>
            <a:pPr eaLnBrk="1" hangingPunct="1">
              <a:lnSpc>
                <a:spcPts val="2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要根据题中数量之间的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相等关系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列方程。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76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4" cstate="email"/>
          <a:srcRect l="25388" t="28818" r="23766" b="8410"/>
          <a:stretch>
            <a:fillRect/>
          </a:stretch>
        </p:blipFill>
        <p:spPr bwMode="auto">
          <a:xfrm>
            <a:off x="1219479" y="3823890"/>
            <a:ext cx="702035" cy="692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5" cstate="email"/>
          <a:srcRect l="30410" t="9934" r="25162" b="24128"/>
          <a:stretch>
            <a:fillRect/>
          </a:stretch>
        </p:blipFill>
        <p:spPr bwMode="auto">
          <a:xfrm>
            <a:off x="6890005" y="3785964"/>
            <a:ext cx="546563" cy="648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" name="Picture 2" descr="D:\童晓芳\个人专业成长\各类撰稿\20180605路编1-6下册《课件》\课件专用人物图\16.jpg"/>
          <p:cNvPicPr>
            <a:picLocks noChangeAspect="1" noChangeArrowheads="1"/>
          </p:cNvPicPr>
          <p:nvPr/>
        </p:nvPicPr>
        <p:blipFill rotWithShape="1">
          <a:blip r:embed="rId7" cstate="email"/>
          <a:srcRect l="13607" t="7226" r="20399" b="15496"/>
          <a:stretch>
            <a:fillRect/>
          </a:stretch>
        </p:blipFill>
        <p:spPr bwMode="auto">
          <a:xfrm>
            <a:off x="3748782" y="3713956"/>
            <a:ext cx="769682" cy="72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5" name="组合 2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8" action="ppaction://hlinksldjump"/>
            </p:cNvPr>
            <p:cNvPicPr>
              <a:picLocks noChangeAspect="1"/>
            </p:cNvPicPr>
            <p:nvPr/>
          </p:nvPicPr>
          <p:blipFill>
            <a:blip r:embed="rId9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10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58" grpId="0" animBg="1"/>
      <p:bldP spid="64" grpId="0" animBg="1"/>
      <p:bldP spid="69" grpId="0"/>
      <p:bldP spid="70" grpId="0" animBg="1"/>
      <p:bldP spid="72" grpId="0" animBg="1"/>
      <p:bldP spid="7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22"/>
          <p:cNvSpPr txBox="1">
            <a:spLocks noChangeArrowheads="1"/>
          </p:cNvSpPr>
          <p:nvPr/>
        </p:nvSpPr>
        <p:spPr bwMode="auto">
          <a:xfrm>
            <a:off x="683568" y="915566"/>
            <a:ext cx="167419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练一练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4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5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</a:rPr>
              <a:t>同步练习</a:t>
            </a:r>
            <a:endParaRPr lang="zh-CN" altLang="en-US" sz="1800" b="1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14" name="Picture 2" descr="D:\童晓芳\个人专业成长\各类撰稿\20180605路编1-6下册《课件》\课件专用人物图\40.jpg"/>
          <p:cNvPicPr>
            <a:picLocks noChangeAspect="1" noChangeArrowheads="1"/>
          </p:cNvPicPr>
          <p:nvPr/>
        </p:nvPicPr>
        <p:blipFill rotWithShape="1">
          <a:blip r:embed="rId1" cstate="email"/>
          <a:srcRect l="25388" t="17536" r="23766" b="8409"/>
          <a:stretch>
            <a:fillRect/>
          </a:stretch>
        </p:blipFill>
        <p:spPr bwMode="auto">
          <a:xfrm>
            <a:off x="323528" y="3435846"/>
            <a:ext cx="1113868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22"/>
          <p:cNvSpPr txBox="1">
            <a:spLocks noChangeArrowheads="1"/>
          </p:cNvSpPr>
          <p:nvPr/>
        </p:nvSpPr>
        <p:spPr bwMode="auto">
          <a:xfrm>
            <a:off x="323529" y="1419622"/>
            <a:ext cx="878497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一头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蓝鲸重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165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吨，大约是一头非洲象的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33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倍。这头非洲象大约重多少吨？</a:t>
            </a:r>
            <a:r>
              <a:rPr lang="zh-CN" altLang="en-US" sz="2400" b="1" dirty="0">
                <a:solidFill>
                  <a:srgbClr val="FF0F5E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（先把数量间的相等关系填写完整，再列方程解答）</a:t>
            </a:r>
            <a:endParaRPr lang="zh-CN" altLang="en-US" sz="2400" b="1" dirty="0">
              <a:solidFill>
                <a:srgbClr val="FF0F5E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7" name="TextBox 22"/>
          <p:cNvSpPr txBox="1">
            <a:spLocks noChangeArrowheads="1"/>
          </p:cNvSpPr>
          <p:nvPr/>
        </p:nvSpPr>
        <p:spPr bwMode="auto">
          <a:xfrm>
            <a:off x="1568450" y="2330574"/>
            <a:ext cx="64897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FF0F5E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（      ）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的体重 ×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33 =</a:t>
            </a:r>
            <a:r>
              <a:rPr lang="zh-CN" altLang="en-US" sz="2400" b="1" dirty="0">
                <a:solidFill>
                  <a:srgbClr val="FF0F5E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（      ）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的体重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8" name="TextBox 22"/>
          <p:cNvSpPr txBox="1">
            <a:spLocks noChangeArrowheads="1"/>
          </p:cNvSpPr>
          <p:nvPr/>
        </p:nvSpPr>
        <p:spPr bwMode="auto">
          <a:xfrm>
            <a:off x="1917700" y="2330574"/>
            <a:ext cx="1139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非洲象</a:t>
            </a:r>
            <a:endParaRPr lang="zh-CN" altLang="en-US" sz="2400" b="1" dirty="0">
              <a:solidFill>
                <a:srgbClr val="FF0F5E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9" name="TextBox 22"/>
          <p:cNvSpPr txBox="1">
            <a:spLocks noChangeArrowheads="1"/>
          </p:cNvSpPr>
          <p:nvPr/>
        </p:nvSpPr>
        <p:spPr bwMode="auto">
          <a:xfrm>
            <a:off x="5680075" y="2330574"/>
            <a:ext cx="1139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蓝鲸</a:t>
            </a:r>
            <a:endParaRPr lang="zh-CN" altLang="en-US" sz="2400" b="1" dirty="0">
              <a:solidFill>
                <a:srgbClr val="FF0F5E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0" name="TextBox 11"/>
          <p:cNvSpPr txBox="1">
            <a:spLocks noChangeArrowheads="1"/>
          </p:cNvSpPr>
          <p:nvPr/>
        </p:nvSpPr>
        <p:spPr bwMode="auto">
          <a:xfrm>
            <a:off x="3382119" y="3264520"/>
            <a:ext cx="2486025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33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x</a:t>
            </a:r>
            <a:r>
              <a:rPr lang="en-US" altLang="zh-CN" sz="2400" b="1" i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= 165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11"/>
          <p:cNvSpPr txBox="1">
            <a:spLocks noChangeArrowheads="1"/>
          </p:cNvSpPr>
          <p:nvPr/>
        </p:nvSpPr>
        <p:spPr bwMode="auto">
          <a:xfrm>
            <a:off x="2000250" y="2861617"/>
            <a:ext cx="5626100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解：设这头非洲象大约重</a:t>
            </a:r>
            <a:r>
              <a:rPr lang="en-US" altLang="zh-CN" sz="2400" b="1" i="1" dirty="0">
                <a:latin typeface="Times New Roman" panose="02020603050405020304" pitchFamily="18" charset="0"/>
                <a:sym typeface="宋体" panose="02010600030101010101" pitchFamily="2" charset="-122"/>
              </a:rPr>
              <a:t> x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吨。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2" name="TextBox 11"/>
          <p:cNvSpPr txBox="1">
            <a:spLocks noChangeArrowheads="1"/>
          </p:cNvSpPr>
          <p:nvPr/>
        </p:nvSpPr>
        <p:spPr bwMode="auto">
          <a:xfrm>
            <a:off x="2627784" y="3624560"/>
            <a:ext cx="3832225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33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x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÷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33 = 165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÷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33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11"/>
          <p:cNvSpPr txBox="1">
            <a:spLocks noChangeArrowheads="1"/>
          </p:cNvSpPr>
          <p:nvPr/>
        </p:nvSpPr>
        <p:spPr bwMode="auto">
          <a:xfrm>
            <a:off x="3811588" y="3984600"/>
            <a:ext cx="1077912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en-US" altLang="zh-CN" sz="2400" b="1" i="1" dirty="0">
                <a:latin typeface="Times New Roman" panose="02020603050405020304" pitchFamily="18" charset="0"/>
                <a:sym typeface="宋体" panose="02010600030101010101" pitchFamily="2" charset="-122"/>
              </a:rPr>
              <a:t>x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= 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11"/>
          <p:cNvSpPr txBox="1">
            <a:spLocks noChangeArrowheads="1"/>
          </p:cNvSpPr>
          <p:nvPr/>
        </p:nvSpPr>
        <p:spPr bwMode="auto">
          <a:xfrm>
            <a:off x="1979712" y="4299850"/>
            <a:ext cx="5626100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答：这头非洲象大约重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吨。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3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4" name="图片 3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5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3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56323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</a:rPr>
              <a:t>同步练习</a:t>
            </a:r>
            <a:endParaRPr lang="zh-CN" altLang="en-US" sz="1800" b="1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20186" y="428625"/>
            <a:ext cx="18362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解方程。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547664" y="1075733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 smtClean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  <a:sym typeface="宋体" panose="02010600030101010101" pitchFamily="2" charset="-122"/>
              </a:rPr>
              <a:t>x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+56=102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220072" y="1059582"/>
            <a:ext cx="18412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 smtClean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  <a:sym typeface="宋体" panose="02010600030101010101" pitchFamily="2" charset="-122"/>
              </a:rPr>
              <a:t>x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-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970=270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403648" y="1537398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解：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  <a:sym typeface="宋体" panose="02010600030101010101" pitchFamily="2" charset="-122"/>
              </a:rPr>
              <a:t>x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=102-56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235538" y="1495007"/>
            <a:ext cx="27208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解：</a:t>
            </a:r>
            <a:r>
              <a:rPr lang="en-US" altLang="zh-CN" sz="2400" b="1" i="1" dirty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  <a:sym typeface="宋体" panose="02010600030101010101" pitchFamily="2" charset="-122"/>
              </a:rPr>
              <a:t>x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=270+970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051720" y="1969446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 smtClean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  <a:sym typeface="宋体" panose="02010600030101010101" pitchFamily="2" charset="-122"/>
              </a:rPr>
              <a:t>x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=46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868144" y="1897438"/>
            <a:ext cx="18412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 smtClean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  <a:sym typeface="宋体" panose="02010600030101010101" pitchFamily="2" charset="-122"/>
              </a:rPr>
              <a:t>x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=1240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772072" y="2719143"/>
            <a:ext cx="1656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15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  <a:sym typeface="宋体" panose="02010600030101010101" pitchFamily="2" charset="-122"/>
              </a:rPr>
              <a:t>x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=3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331396" y="2689526"/>
            <a:ext cx="23369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 smtClean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  <a:sym typeface="宋体" panose="02010600030101010101" pitchFamily="2" charset="-122"/>
              </a:rPr>
              <a:t>x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÷0.8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=1.25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448036" y="3193582"/>
            <a:ext cx="24038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解：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  <a:sym typeface="宋体" panose="02010600030101010101" pitchFamily="2" charset="-122"/>
              </a:rPr>
              <a:t>x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=3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÷15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466705" y="3151191"/>
            <a:ext cx="26336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解：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  <a:sym typeface="宋体" panose="02010600030101010101" pitchFamily="2" charset="-122"/>
              </a:rPr>
              <a:t>x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=1.25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×0.8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060104" y="3625630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 smtClean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  <a:sym typeface="宋体" panose="02010600030101010101" pitchFamily="2" charset="-122"/>
              </a:rPr>
              <a:t>x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=0.2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020544" y="3553622"/>
            <a:ext cx="18412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 smtClean="0">
                <a:latin typeface="Times New Roman" panose="02020603050405020304" pitchFamily="18" charset="0"/>
                <a:ea typeface="Microsoft JhengHei" panose="020B0604030504040204" pitchFamily="34" charset="-120"/>
                <a:cs typeface="Times New Roman" panose="02020603050405020304" pitchFamily="18" charset="0"/>
                <a:sym typeface="宋体" panose="02010600030101010101" pitchFamily="2" charset="-122"/>
              </a:rPr>
              <a:t>x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=1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2" name="图片 31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9" grpId="0"/>
      <p:bldP spid="23" grpId="0"/>
      <p:bldP spid="26" grpId="0"/>
      <p:bldP spid="27" grpId="0"/>
      <p:bldP spid="28" grpId="0"/>
      <p:bldP spid="29" grpId="0"/>
      <p:bldP spid="20" grpId="0"/>
      <p:bldP spid="21" grpId="0"/>
      <p:bldP spid="22" grpId="0"/>
      <p:bldP spid="24" grpId="0"/>
      <p:bldP spid="25" grpId="0"/>
      <p:bldP spid="3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3" descr="D:\童晓芳\个人专业成长\各类撰稿\20180605路编1-6下册《课件》\课件专用人物图\33.jpg"/>
          <p:cNvPicPr>
            <a:picLocks noChangeAspect="1" noChangeArrowheads="1"/>
          </p:cNvPicPr>
          <p:nvPr/>
        </p:nvPicPr>
        <p:blipFill rotWithShape="1">
          <a:blip r:embed="rId1" cstate="email"/>
          <a:srcRect l="30410" t="9934" r="25162" b="24128"/>
          <a:stretch>
            <a:fillRect/>
          </a:stretch>
        </p:blipFill>
        <p:spPr bwMode="auto">
          <a:xfrm>
            <a:off x="7469892" y="651399"/>
            <a:ext cx="972967" cy="1153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5298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3813" y="428625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55299" name="文本框 19"/>
          <p:cNvSpPr txBox="1">
            <a:spLocks noChangeArrowheads="1"/>
          </p:cNvSpPr>
          <p:nvPr/>
        </p:nvSpPr>
        <p:spPr bwMode="auto">
          <a:xfrm>
            <a:off x="433388" y="280988"/>
            <a:ext cx="11049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</a:rPr>
              <a:t>同步练习</a:t>
            </a:r>
            <a:endParaRPr lang="zh-CN" altLang="en-US" sz="1800" b="1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1335" y="339502"/>
            <a:ext cx="6456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 descr="C:\Users\tongxiaofang\Pictures\j_p11_2.png"/>
          <p:cNvPicPr>
            <a:picLocks noChangeAspect="1" noChangeArrowheads="1"/>
          </p:cNvPicPr>
          <p:nvPr/>
        </p:nvPicPr>
        <p:blipFill rotWithShape="1">
          <a:blip r:embed="rId2" cstate="email"/>
          <a:srcRect l="2543" t="23646" r="1667" b="30854"/>
          <a:stretch>
            <a:fillRect/>
          </a:stretch>
        </p:blipFill>
        <p:spPr bwMode="auto">
          <a:xfrm>
            <a:off x="2949995" y="375502"/>
            <a:ext cx="4142285" cy="1404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AutoShape 34"/>
          <p:cNvSpPr>
            <a:spLocks noChangeArrowheads="1"/>
          </p:cNvSpPr>
          <p:nvPr/>
        </p:nvSpPr>
        <p:spPr bwMode="auto">
          <a:xfrm>
            <a:off x="1259632" y="411510"/>
            <a:ext cx="1855961" cy="1224136"/>
          </a:xfrm>
          <a:prstGeom prst="wedgeRoundRectCallout">
            <a:avLst>
              <a:gd name="adj1" fmla="val 81009"/>
              <a:gd name="adj2" fmla="val -11518"/>
              <a:gd name="adj3" fmla="val 16667"/>
            </a:avLst>
          </a:prstGeom>
          <a:noFill/>
          <a:ln w="12700">
            <a:solidFill>
              <a:srgbClr val="F996B0"/>
            </a:solidFill>
            <a:miter lim="800000"/>
          </a:ln>
        </p:spPr>
        <p:txBody>
          <a:bodyPr/>
          <a:lstStyle/>
          <a:p>
            <a:pPr eaLnBrk="1" hangingPunct="1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钢琴的黑键有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36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个，比白键少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16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个。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8" name="AutoShape 34"/>
          <p:cNvSpPr>
            <a:spLocks noChangeArrowheads="1"/>
          </p:cNvSpPr>
          <p:nvPr/>
        </p:nvSpPr>
        <p:spPr bwMode="auto">
          <a:xfrm>
            <a:off x="5436096" y="375502"/>
            <a:ext cx="2157479" cy="475865"/>
          </a:xfrm>
          <a:prstGeom prst="wedgeRoundRectCallout">
            <a:avLst>
              <a:gd name="adj1" fmla="val 40610"/>
              <a:gd name="adj2" fmla="val 83533"/>
              <a:gd name="adj3" fmla="val 16667"/>
            </a:avLst>
          </a:prstGeom>
          <a:noFill/>
          <a:ln w="12700">
            <a:solidFill>
              <a:srgbClr val="F996B0"/>
            </a:solidFill>
            <a:miter lim="800000"/>
          </a:ln>
        </p:spPr>
        <p:txBody>
          <a:bodyPr/>
          <a:lstStyle/>
          <a:p>
            <a:pPr eaLnBrk="1" hangingPunct="1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白键有多少个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0" name="TextBox 11"/>
          <p:cNvSpPr txBox="1">
            <a:spLocks noChangeArrowheads="1"/>
          </p:cNvSpPr>
          <p:nvPr/>
        </p:nvSpPr>
        <p:spPr bwMode="auto">
          <a:xfrm>
            <a:off x="2013967" y="2976488"/>
            <a:ext cx="2486025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en-US" altLang="zh-CN" sz="24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x </a:t>
            </a:r>
            <a:r>
              <a:rPr lang="en-US" altLang="zh-CN" sz="2400" b="1" i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-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36 = 16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11"/>
          <p:cNvSpPr txBox="1">
            <a:spLocks noChangeArrowheads="1"/>
          </p:cNvSpPr>
          <p:nvPr/>
        </p:nvSpPr>
        <p:spPr bwMode="auto">
          <a:xfrm>
            <a:off x="1967475" y="2513164"/>
            <a:ext cx="5626100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解：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设白键有</a:t>
            </a:r>
            <a:r>
              <a:rPr lang="en-US" altLang="zh-CN" sz="2400" b="1" i="1" dirty="0" smtClean="0">
                <a:latin typeface="Times New Roman" panose="02020603050405020304" pitchFamily="18" charset="0"/>
                <a:sym typeface="宋体" panose="02010600030101010101" pitchFamily="2" charset="-122"/>
              </a:rPr>
              <a:t>x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个。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2" name="TextBox 11"/>
          <p:cNvSpPr txBox="1">
            <a:spLocks noChangeArrowheads="1"/>
          </p:cNvSpPr>
          <p:nvPr/>
        </p:nvSpPr>
        <p:spPr bwMode="auto">
          <a:xfrm>
            <a:off x="2699792" y="3291830"/>
            <a:ext cx="3832225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en-US" altLang="zh-CN" sz="24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x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= 16+36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11"/>
          <p:cNvSpPr txBox="1">
            <a:spLocks noChangeArrowheads="1"/>
          </p:cNvSpPr>
          <p:nvPr/>
        </p:nvSpPr>
        <p:spPr bwMode="auto">
          <a:xfrm>
            <a:off x="2699792" y="3651870"/>
            <a:ext cx="1152128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en-US" altLang="zh-CN" sz="2400" b="1" i="1" dirty="0" smtClean="0">
                <a:latin typeface="Times New Roman" panose="02020603050405020304" pitchFamily="18" charset="0"/>
                <a:sym typeface="宋体" panose="02010600030101010101" pitchFamily="2" charset="-122"/>
              </a:rPr>
              <a:t>x 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= 52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11"/>
          <p:cNvSpPr txBox="1">
            <a:spLocks noChangeArrowheads="1"/>
          </p:cNvSpPr>
          <p:nvPr/>
        </p:nvSpPr>
        <p:spPr bwMode="auto">
          <a:xfrm>
            <a:off x="2502645" y="4056608"/>
            <a:ext cx="3725539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答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：白键有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52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个。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5" name="TextBox 22"/>
          <p:cNvSpPr txBox="1">
            <a:spLocks noChangeArrowheads="1"/>
          </p:cNvSpPr>
          <p:nvPr/>
        </p:nvSpPr>
        <p:spPr bwMode="auto">
          <a:xfrm>
            <a:off x="877023" y="1894061"/>
            <a:ext cx="73789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白键个数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-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黑键个数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= 16 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白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键个数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-16=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黑键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个数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8" name="TextBox 11"/>
          <p:cNvSpPr txBox="1">
            <a:spLocks noChangeArrowheads="1"/>
          </p:cNvSpPr>
          <p:nvPr/>
        </p:nvSpPr>
        <p:spPr bwMode="auto">
          <a:xfrm>
            <a:off x="4462239" y="2931790"/>
            <a:ext cx="2486025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en-US" altLang="zh-CN" sz="24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x </a:t>
            </a:r>
            <a:r>
              <a:rPr lang="en-US" altLang="zh-CN" sz="2400" b="1" i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-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6 = 36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11"/>
          <p:cNvSpPr txBox="1">
            <a:spLocks noChangeArrowheads="1"/>
          </p:cNvSpPr>
          <p:nvPr/>
        </p:nvSpPr>
        <p:spPr bwMode="auto">
          <a:xfrm>
            <a:off x="5148064" y="3624112"/>
            <a:ext cx="1152128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en-US" altLang="zh-CN" sz="2400" b="1" i="1" dirty="0" smtClean="0">
                <a:latin typeface="Times New Roman" panose="02020603050405020304" pitchFamily="18" charset="0"/>
                <a:sym typeface="宋体" panose="02010600030101010101" pitchFamily="2" charset="-122"/>
              </a:rPr>
              <a:t>x 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= 52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11"/>
          <p:cNvSpPr txBox="1">
            <a:spLocks noChangeArrowheads="1"/>
          </p:cNvSpPr>
          <p:nvPr/>
        </p:nvSpPr>
        <p:spPr bwMode="auto">
          <a:xfrm>
            <a:off x="5168267" y="3264520"/>
            <a:ext cx="2500077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en-US" altLang="zh-CN" sz="24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x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= 16+36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7" grpId="0" animBg="1"/>
      <p:bldP spid="28" grpId="0" animBg="1"/>
      <p:bldP spid="30" grpId="0"/>
      <p:bldP spid="31" grpId="0"/>
      <p:bldP spid="32" grpId="0"/>
      <p:bldP spid="33" grpId="0"/>
      <p:bldP spid="34" grpId="0"/>
      <p:bldP spid="35" grpId="0"/>
      <p:bldP spid="38" grpId="0"/>
      <p:bldP spid="39" grpId="0"/>
      <p:bldP spid="40" grpId="0"/>
    </p:bldLst>
  </p:timing>
</p:sld>
</file>

<file path=ppt/tags/tag1.xml><?xml version="1.0" encoding="utf-8"?>
<p:tagLst xmlns:p="http://schemas.openxmlformats.org/presentationml/2006/main">
  <p:tag name="KSO_WPP_MARK_KEY" val="240d5978-c29e-48cb-a1cb-82d806f690da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1261</Words>
  <Application>WPS 演示</Application>
  <PresentationFormat>全屏显示(16:9)</PresentationFormat>
  <Paragraphs>224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6" baseType="lpstr">
      <vt:lpstr>Arial</vt:lpstr>
      <vt:lpstr>宋体</vt:lpstr>
      <vt:lpstr>Wingdings</vt:lpstr>
      <vt:lpstr>黑体</vt:lpstr>
      <vt:lpstr>Calibri</vt:lpstr>
      <vt:lpstr>微软雅黑</vt:lpstr>
      <vt:lpstr>楷体</vt:lpstr>
      <vt:lpstr>幼圆</vt:lpstr>
      <vt:lpstr>Calibri</vt:lpstr>
      <vt:lpstr>Times New Roman</vt:lpstr>
      <vt:lpstr>Microsoft JhengHei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/>
  <cp:lastModifiedBy>小树</cp:lastModifiedBy>
  <cp:revision>25</cp:revision>
  <dcterms:created xsi:type="dcterms:W3CDTF">2017-03-17T02:28:00Z</dcterms:created>
  <dcterms:modified xsi:type="dcterms:W3CDTF">2023-02-10T05:33:41Z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CC981FCBC0B743E79C19F91E30C84FD3</vt:lpwstr>
  </property>
</Properties>
</file>