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310" r:id="rId6"/>
    <p:sldId id="309" r:id="rId7"/>
    <p:sldId id="329" r:id="rId8"/>
    <p:sldId id="330" r:id="rId9"/>
    <p:sldId id="284" r:id="rId10"/>
    <p:sldId id="286" r:id="rId11"/>
    <p:sldId id="331" r:id="rId12"/>
    <p:sldId id="344" r:id="rId13"/>
    <p:sldId id="345" r:id="rId14"/>
    <p:sldId id="346" r:id="rId15"/>
    <p:sldId id="347" r:id="rId16"/>
    <p:sldId id="348" r:id="rId17"/>
    <p:sldId id="349" r:id="rId18"/>
    <p:sldId id="313" r:id="rId19"/>
    <p:sldId id="336" r:id="rId20"/>
    <p:sldId id="350" r:id="rId21"/>
    <p:sldId id="351" r:id="rId22"/>
    <p:sldId id="328" r:id="rId23"/>
    <p:sldId id="339" r:id="rId24"/>
    <p:sldId id="352" r:id="rId25"/>
    <p:sldId id="353" r:id="rId26"/>
    <p:sldId id="354" r:id="rId27"/>
    <p:sldId id="355" r:id="rId28"/>
    <p:sldId id="356" r:id="rId29"/>
    <p:sldId id="357" r:id="rId30"/>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ao Tao" initials="TT" lastIdx="14" clrIdx="0"/>
  <p:cmAuthor id="2" name="Administrat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80A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91" autoAdjust="0"/>
    <p:restoredTop sz="92818" autoAdjust="0"/>
  </p:normalViewPr>
  <p:slideViewPr>
    <p:cSldViewPr snapToGrid="0">
      <p:cViewPr varScale="1">
        <p:scale>
          <a:sx n="116" d="100"/>
          <a:sy n="116" d="100"/>
        </p:scale>
        <p:origin x="-294"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gs" Target="tags/tag1.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1807;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1"/>
        <c:ser>
          <c:idx val="0"/>
          <c:order val="0"/>
          <c:spPr>
            <a:ln w="28575" cap="rnd" cmpd="sng" algn="ctr">
              <a:solidFill>
                <a:schemeClr val="accent1"/>
              </a:solidFill>
              <a:prstDash val="solid"/>
              <a:round/>
            </a:ln>
            <a:effectLst/>
          </c:spPr>
          <c:marker>
            <c:symbol val="circle"/>
            <c:size val="5"/>
            <c:spPr>
              <a:solidFill>
                <a:schemeClr val="accent1"/>
              </a:solidFill>
              <a:ln w="9525" cap="flat" cmpd="sng" algn="ctr">
                <a:solidFill>
                  <a:schemeClr val="accent1"/>
                </a:solidFill>
                <a:prstDash val="solid"/>
                <a:round/>
              </a:ln>
              <a:effectLst/>
            </c:spPr>
          </c:marker>
          <c:dPt>
            <c:idx val="0"/>
            <c:marker>
              <c:symbol val="circle"/>
              <c:size val="5"/>
              <c:spPr>
                <a:solidFill>
                  <a:schemeClr val="accent1"/>
                </a:solidFill>
                <a:ln w="9525" cap="flat" cmpd="sng" algn="ctr">
                  <a:solidFill>
                    <a:schemeClr val="accent1"/>
                  </a:solidFill>
                  <a:prstDash val="solid"/>
                  <a:round/>
                </a:ln>
                <a:effectLst/>
              </c:spPr>
            </c:marker>
            <c:bubble3D val="0"/>
            <c:spPr>
              <a:ln w="28575" cap="rnd" cmpd="sng" algn="ctr">
                <a:solidFill>
                  <a:schemeClr val="accent1"/>
                </a:solidFill>
                <a:prstDash val="solid"/>
                <a:round/>
              </a:ln>
              <a:effectLst/>
            </c:spPr>
          </c:dPt>
          <c:dPt>
            <c:idx val="1"/>
            <c:marker>
              <c:symbol val="circle"/>
              <c:size val="5"/>
              <c:spPr>
                <a:solidFill>
                  <a:schemeClr val="accent1"/>
                </a:solidFill>
                <a:ln w="9525" cap="flat" cmpd="sng" algn="ctr">
                  <a:solidFill>
                    <a:schemeClr val="accent1"/>
                  </a:solidFill>
                  <a:prstDash val="solid"/>
                  <a:round/>
                </a:ln>
                <a:effectLst/>
              </c:spPr>
            </c:marker>
            <c:bubble3D val="0"/>
            <c:spPr>
              <a:ln w="28575" cap="rnd" cmpd="sng" algn="ctr">
                <a:solidFill>
                  <a:schemeClr val="accent1"/>
                </a:solidFill>
                <a:prstDash val="solid"/>
                <a:round/>
              </a:ln>
              <a:effectLst/>
            </c:spPr>
          </c:dPt>
          <c:dPt>
            <c:idx val="2"/>
            <c:marker>
              <c:symbol val="circle"/>
              <c:size val="5"/>
              <c:spPr>
                <a:solidFill>
                  <a:schemeClr val="accent1"/>
                </a:solidFill>
                <a:ln w="9525" cap="flat" cmpd="sng" algn="ctr">
                  <a:solidFill>
                    <a:schemeClr val="accent1"/>
                  </a:solidFill>
                  <a:prstDash val="solid"/>
                  <a:round/>
                </a:ln>
                <a:effectLst/>
              </c:spPr>
            </c:marker>
            <c:bubble3D val="0"/>
            <c:spPr>
              <a:ln w="28575" cap="rnd" cmpd="sng" algn="ctr">
                <a:solidFill>
                  <a:schemeClr val="accent1"/>
                </a:solidFill>
                <a:prstDash val="solid"/>
                <a:round/>
              </a:ln>
              <a:effectLst/>
            </c:spPr>
          </c:dPt>
          <c:dPt>
            <c:idx val="3"/>
            <c:marker>
              <c:symbol val="circle"/>
              <c:size val="5"/>
              <c:spPr>
                <a:solidFill>
                  <a:schemeClr val="accent1"/>
                </a:solidFill>
                <a:ln w="9525" cap="flat" cmpd="sng" algn="ctr">
                  <a:solidFill>
                    <a:schemeClr val="accent1"/>
                  </a:solidFill>
                  <a:prstDash val="solid"/>
                  <a:round/>
                </a:ln>
                <a:effectLst/>
              </c:spPr>
            </c:marker>
            <c:bubble3D val="0"/>
            <c:spPr>
              <a:ln w="28575" cap="rnd" cmpd="sng" algn="ctr">
                <a:solidFill>
                  <a:schemeClr val="accent1"/>
                </a:solidFill>
                <a:prstDash val="solid"/>
                <a:round/>
              </a:ln>
              <a:effectLst/>
            </c:spPr>
          </c:dPt>
          <c:dPt>
            <c:idx val="4"/>
            <c:marker>
              <c:symbol val="circle"/>
              <c:size val="5"/>
              <c:spPr>
                <a:solidFill>
                  <a:schemeClr val="accent1"/>
                </a:solidFill>
                <a:ln w="9525" cap="flat" cmpd="sng" algn="ctr">
                  <a:solidFill>
                    <a:schemeClr val="accent1"/>
                  </a:solidFill>
                  <a:prstDash val="solid"/>
                  <a:round/>
                </a:ln>
                <a:effectLst/>
              </c:spPr>
            </c:marker>
            <c:bubble3D val="0"/>
            <c:spPr>
              <a:ln w="28575" cap="rnd" cmpd="sng" algn="ctr">
                <a:solidFill>
                  <a:schemeClr val="accent1"/>
                </a:solidFill>
                <a:prstDash val="solid"/>
                <a:round/>
              </a:ln>
              <a:effectLst/>
            </c:spPr>
          </c:dPt>
          <c:dPt>
            <c:idx val="5"/>
            <c:marker>
              <c:symbol val="circle"/>
              <c:size val="5"/>
              <c:spPr>
                <a:solidFill>
                  <a:schemeClr val="accent1"/>
                </a:solidFill>
                <a:ln w="9525" cap="flat" cmpd="sng" algn="ctr">
                  <a:solidFill>
                    <a:schemeClr val="accent1"/>
                  </a:solidFill>
                  <a:prstDash val="solid"/>
                  <a:round/>
                </a:ln>
                <a:effectLst/>
              </c:spPr>
            </c:marker>
            <c:bubble3D val="0"/>
            <c:spPr>
              <a:ln w="28575" cap="rnd" cmpd="sng" algn="ctr">
                <a:solidFill>
                  <a:schemeClr val="accent1"/>
                </a:solidFill>
                <a:prstDash val="solid"/>
                <a:round/>
              </a:ln>
              <a:effectLst/>
            </c:spPr>
          </c:dPt>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cs"/>
                  </a:defRPr>
                </a:pPr>
              </a:p>
            </c:txPr>
            <c:dLblPos val="r"/>
            <c:showLegendKey val="1"/>
            <c:showVal val="1"/>
            <c:showCatName val="1"/>
            <c:showSerName val="1"/>
            <c:showPercent val="1"/>
            <c:showBubbleSize val="1"/>
            <c:showLeaderLines val="0"/>
            <c:extLst>
              <c:ext xmlns:c15="http://schemas.microsoft.com/office/drawing/2012/chart" uri="{CE6537A1-D6FC-4f65-9D91-7224C49458BB}">
                <c15:layout/>
                <c15:showLeaderLines val="0"/>
                <c15:leaderLines/>
              </c:ext>
            </c:extLst>
          </c:dLbls>
          <c:val>
            <c:numRef>
              <c:f>Sheet1!$G$9:$L$9</c:f>
              <c:numCache>
                <c:formatCode>General</c:formatCode>
                <c:ptCount val="6"/>
                <c:pt idx="0">
                  <c:v>23</c:v>
                </c:pt>
                <c:pt idx="1">
                  <c:v>45</c:v>
                </c:pt>
                <c:pt idx="2">
                  <c:v>50</c:v>
                </c:pt>
                <c:pt idx="3">
                  <c:v>34</c:v>
                </c:pt>
                <c:pt idx="4">
                  <c:v>42</c:v>
                </c:pt>
                <c:pt idx="5">
                  <c:v>67</c:v>
                </c:pt>
              </c:numCache>
            </c:numRef>
          </c:val>
          <c:smooth val="1"/>
        </c:ser>
        <c:dLbls>
          <c:showLegendKey val="0"/>
          <c:showVal val="0"/>
          <c:showCatName val="0"/>
          <c:showSerName val="0"/>
          <c:showPercent val="0"/>
          <c:showBubbleSize val="0"/>
        </c:dLbls>
        <c:marker val="1"/>
        <c:smooth val="1"/>
        <c:axId val="38125568"/>
        <c:axId val="38127104"/>
      </c:lineChart>
      <c:catAx>
        <c:axId val="38125568"/>
        <c:scaling>
          <c:orientation val="minMax"/>
        </c:scaling>
        <c:delete val="1"/>
        <c:axPos val="b"/>
        <c:majorTickMark val="none"/>
        <c:minorTickMark val="cross"/>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38127104"/>
        <c:crosses val="autoZero"/>
        <c:auto val="1"/>
        <c:lblAlgn val="ctr"/>
        <c:lblOffset val="100"/>
        <c:noMultiLvlLbl val="1"/>
      </c:catAx>
      <c:valAx>
        <c:axId val="38127104"/>
        <c:scaling>
          <c:orientation val="minMax"/>
        </c:scaling>
        <c:delete val="1"/>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cross"/>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38125568"/>
        <c:crosses val="autoZero"/>
        <c:crossBetween val="between"/>
      </c:valAx>
      <c:spPr>
        <a:noFill/>
        <a:ln>
          <a:noFill/>
        </a:ln>
        <a:effectLst/>
      </c:spPr>
    </c:plotArea>
    <c:plotVisOnly val="1"/>
    <c:dispBlanksAs val="zero"/>
    <c:showDLblsOverMax val="1"/>
  </c:chart>
  <c:spPr>
    <a:noFill/>
    <a:ln>
      <a:noFill/>
    </a:ln>
    <a:effectLst/>
  </c:spPr>
  <c:txPr>
    <a:bodyPr/>
    <a:lstStyle/>
    <a:p>
      <a:pPr>
        <a:defRPr lang="zh-CN"/>
      </a:pPr>
    </a:p>
  </c:txPr>
  <c:externalData r:id="rId1">
    <c:autoUpdate val="1"/>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8715EE-3B03-4D2D-B87F-C1C933DDB6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56DF3B-9234-45E1-9B81-8D140CFA6B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7.xml"/><Relationship Id="rId4" Type="http://schemas.openxmlformats.org/officeDocument/2006/relationships/image" Target="../media/image10.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7"/>
          <p:cNvSpPr>
            <a:spLocks noChangeArrowheads="1"/>
          </p:cNvSpPr>
          <p:nvPr/>
        </p:nvSpPr>
        <p:spPr bwMode="auto">
          <a:xfrm>
            <a:off x="-10095" y="489775"/>
            <a:ext cx="5243277"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a:defRPr/>
            </a:pPr>
            <a:r>
              <a:rPr lang="zh-CN" altLang="en-US" sz="3200" dirty="0">
                <a:solidFill>
                  <a:srgbClr val="FFFFFF"/>
                </a:solidFill>
                <a:latin typeface="微软雅黑" panose="020B0503020204020204" pitchFamily="34" charset="-122"/>
              </a:rPr>
              <a:t>第二单元  折线统计图</a:t>
            </a:r>
            <a:endParaRPr lang="zh-CN" altLang="en-US" sz="3200" dirty="0" smtClean="0">
              <a:solidFill>
                <a:srgbClr val="FFFFFF"/>
              </a:solidFill>
              <a:latin typeface="微软雅黑" panose="020B0503020204020204" pitchFamily="34" charset="-122"/>
            </a:endParaRPr>
          </a:p>
        </p:txBody>
      </p:sp>
      <p:sp>
        <p:nvSpPr>
          <p:cNvPr id="4" name="文本框 3"/>
          <p:cNvSpPr txBox="1"/>
          <p:nvPr/>
        </p:nvSpPr>
        <p:spPr>
          <a:xfrm>
            <a:off x="0" y="1575876"/>
            <a:ext cx="12192000" cy="1067343"/>
          </a:xfrm>
          <a:prstGeom prst="rect">
            <a:avLst/>
          </a:prstGeom>
          <a:noFill/>
        </p:spPr>
        <p:txBody>
          <a:bodyPr wrap="square">
            <a:spAutoFit/>
          </a:bodyPr>
          <a:lstStyle/>
          <a:p>
            <a:pPr algn="ctr">
              <a:lnSpc>
                <a:spcPct val="130000"/>
              </a:lnSpc>
              <a:defRPr/>
            </a:pPr>
            <a:r>
              <a:rPr lang="en-US" altLang="zh-CN" sz="5400" b="1" dirty="0" smtClean="0">
                <a:solidFill>
                  <a:schemeClr val="tx1">
                    <a:lumMod val="65000"/>
                    <a:lumOff val="35000"/>
                  </a:schemeClr>
                </a:solidFill>
                <a:latin typeface="微软雅黑" panose="020B0503020204020204" pitchFamily="34" charset="-122"/>
                <a:ea typeface="微软雅黑" panose="020B0503020204020204" pitchFamily="34" charset="-122"/>
              </a:rPr>
              <a:t>2.1 </a:t>
            </a:r>
            <a:r>
              <a:rPr lang="zh-CN" altLang="en-US" sz="5400" b="1" dirty="0" smtClean="0">
                <a:solidFill>
                  <a:schemeClr val="tx1">
                    <a:lumMod val="65000"/>
                    <a:lumOff val="35000"/>
                  </a:schemeClr>
                </a:solidFill>
                <a:latin typeface="微软雅黑" panose="020B0503020204020204" pitchFamily="34" charset="-122"/>
                <a:ea typeface="微软雅黑" panose="020B0503020204020204" pitchFamily="34" charset="-122"/>
              </a:rPr>
              <a:t>复式</a:t>
            </a:r>
            <a:r>
              <a:rPr lang="zh-CN" altLang="en-US" sz="5400" b="1" dirty="0">
                <a:solidFill>
                  <a:schemeClr val="tx1">
                    <a:lumMod val="65000"/>
                    <a:lumOff val="35000"/>
                  </a:schemeClr>
                </a:solidFill>
                <a:latin typeface="微软雅黑" panose="020B0503020204020204" pitchFamily="34" charset="-122"/>
                <a:ea typeface="微软雅黑" panose="020B0503020204020204" pitchFamily="34" charset="-122"/>
              </a:rPr>
              <a:t>折线统计图</a:t>
            </a:r>
            <a:endParaRPr lang="zh-CN" altLang="en-US" sz="5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5" name="图表 4"/>
          <p:cNvGraphicFramePr/>
          <p:nvPr/>
        </p:nvGraphicFramePr>
        <p:xfrm>
          <a:off x="3742189" y="3093855"/>
          <a:ext cx="4572000" cy="2743200"/>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501650"/>
            <a:ext cx="2723740"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a:solidFill>
                  <a:srgbClr val="FFFFFF"/>
                </a:solidFill>
                <a:latin typeface="微软雅黑" panose="020B0503020204020204" pitchFamily="34" charset="-122"/>
              </a:rPr>
              <a:t>知识梳理</a:t>
            </a:r>
            <a:endParaRPr lang="zh-CN" altLang="en-US" sz="3200" dirty="0" smtClean="0">
              <a:solidFill>
                <a:srgbClr val="FFFFFF"/>
              </a:solidFill>
              <a:latin typeface="微软雅黑" panose="020B0503020204020204" pitchFamily="34" charset="-122"/>
            </a:endParaRPr>
          </a:p>
        </p:txBody>
      </p:sp>
      <p:sp>
        <p:nvSpPr>
          <p:cNvPr id="4" name="文本框 3"/>
          <p:cNvSpPr txBox="1"/>
          <p:nvPr/>
        </p:nvSpPr>
        <p:spPr>
          <a:xfrm>
            <a:off x="1236372" y="1326524"/>
            <a:ext cx="9994005" cy="1754326"/>
          </a:xfrm>
          <a:prstGeom prst="rect">
            <a:avLst/>
          </a:prstGeom>
          <a:noFill/>
        </p:spPr>
        <p:txBody>
          <a:bodyPr wrap="square" rtlCol="0">
            <a:spAutoFit/>
          </a:bodyPr>
          <a:lstStyle/>
          <a:p>
            <a:pPr>
              <a:lnSpc>
                <a:spcPct val="150000"/>
              </a:lnSpc>
            </a:pPr>
            <a:r>
              <a:rPr lang="zh-CN" altLang="zh-CN" sz="2400" b="1" dirty="0">
                <a:solidFill>
                  <a:srgbClr val="FF0000"/>
                </a:solidFill>
                <a:latin typeface="楷体" panose="02010609060101010101" pitchFamily="49" charset="-122"/>
                <a:ea typeface="楷体" panose="02010609060101010101" pitchFamily="49" charset="-122"/>
              </a:rPr>
              <a:t>【方法小结】 </a:t>
            </a:r>
            <a:r>
              <a:rPr lang="zh-CN" altLang="zh-CN" sz="2400" dirty="0">
                <a:solidFill>
                  <a:srgbClr val="FF0000"/>
                </a:solidFill>
                <a:latin typeface="楷体" panose="02010609060101010101" pitchFamily="49" charset="-122"/>
                <a:ea typeface="楷体" panose="02010609060101010101" pitchFamily="49" charset="-122"/>
              </a:rPr>
              <a:t>对复式统计图进行数据分析，首先要看懂图例，因为复式统计图反应的是两组数据，所以应找准图例对应的对象，看清图例所表示的内容；接着运用单式折线统计图的分析方法进行。</a:t>
            </a:r>
            <a:endParaRPr lang="zh-CN" altLang="en-US" sz="2400" dirty="0">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1236372" y="3243736"/>
            <a:ext cx="10277341" cy="2031325"/>
          </a:xfrm>
          <a:prstGeom prst="rect">
            <a:avLst/>
          </a:prstGeom>
          <a:noFill/>
        </p:spPr>
        <p:txBody>
          <a:bodyPr wrap="square" rtlCol="0">
            <a:spAutoFit/>
          </a:bodyPr>
          <a:lstStyle/>
          <a:p>
            <a:pPr>
              <a:lnSpc>
                <a:spcPct val="150000"/>
              </a:lnSpc>
            </a:pPr>
            <a:r>
              <a:rPr lang="zh-CN" altLang="zh-CN" sz="2800" b="1" dirty="0">
                <a:latin typeface="微软雅黑" panose="020B0503020204020204" pitchFamily="34" charset="-122"/>
                <a:ea typeface="微软雅黑" panose="020B0503020204020204" pitchFamily="34" charset="-122"/>
              </a:rPr>
              <a:t>【小练习】</a:t>
            </a:r>
            <a:r>
              <a:rPr lang="zh-CN" altLang="zh-CN" sz="2800" dirty="0">
                <a:latin typeface="微软雅黑" panose="020B0503020204020204" pitchFamily="34" charset="-122"/>
                <a:ea typeface="微软雅黑" panose="020B0503020204020204" pitchFamily="34" charset="-122"/>
              </a:rPr>
              <a:t>选一选。</a:t>
            </a:r>
            <a:endParaRPr lang="zh-CN" altLang="zh-CN" sz="2800" dirty="0">
              <a:latin typeface="微软雅黑" panose="020B0503020204020204" pitchFamily="34" charset="-122"/>
              <a:ea typeface="微软雅黑" panose="020B0503020204020204" pitchFamily="34" charset="-122"/>
            </a:endParaRPr>
          </a:p>
          <a:p>
            <a:pPr>
              <a:lnSpc>
                <a:spcPct val="150000"/>
              </a:lnSpc>
            </a:pPr>
            <a:r>
              <a:rPr lang="zh-CN" altLang="zh-CN" sz="2800" dirty="0">
                <a:latin typeface="微软雅黑" panose="020B0503020204020204" pitchFamily="34" charset="-122"/>
                <a:ea typeface="微软雅黑" panose="020B0503020204020204" pitchFamily="34" charset="-122"/>
              </a:rPr>
              <a:t>“爸爸开了</a:t>
            </a:r>
            <a:r>
              <a:rPr lang="en-US" altLang="zh-CN" sz="2800" dirty="0">
                <a:latin typeface="微软雅黑" panose="020B0503020204020204" pitchFamily="34" charset="-122"/>
                <a:ea typeface="微软雅黑" panose="020B0503020204020204" pitchFamily="34" charset="-122"/>
              </a:rPr>
              <a:t>A</a:t>
            </a: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B</a:t>
            </a:r>
            <a:r>
              <a:rPr lang="zh-CN" altLang="zh-CN" sz="2800" dirty="0">
                <a:latin typeface="微软雅黑" panose="020B0503020204020204" pitchFamily="34" charset="-122"/>
                <a:ea typeface="微软雅黑" panose="020B0503020204020204" pitchFamily="34" charset="-122"/>
              </a:rPr>
              <a:t>两个门市部，去年的销售额统计图如下，今年爸爸计划关闭一个店铺，你建议爸爸关闭</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501650"/>
            <a:ext cx="2723740"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a:solidFill>
                  <a:srgbClr val="FFFFFF"/>
                </a:solidFill>
                <a:latin typeface="微软雅黑" panose="020B0503020204020204" pitchFamily="34" charset="-122"/>
              </a:rPr>
              <a:t>知识梳理</a:t>
            </a:r>
            <a:endParaRPr lang="zh-CN" altLang="en-US" sz="3200" dirty="0" smtClean="0">
              <a:solidFill>
                <a:srgbClr val="FFFFFF"/>
              </a:solidFill>
              <a:latin typeface="微软雅黑" panose="020B0503020204020204" pitchFamily="34" charset="-122"/>
            </a:endParaRPr>
          </a:p>
        </p:txBody>
      </p:sp>
      <p:pic>
        <p:nvPicPr>
          <p:cNvPr id="4" name="Picture 10" descr="14002254598408242"/>
          <p:cNvPicPr>
            <a:picLocks noChangeAspect="1" noChangeArrowheads="1"/>
          </p:cNvPicPr>
          <p:nvPr/>
        </p:nvPicPr>
        <p:blipFill>
          <a:blip r:embed="rId1"/>
          <a:srcRect/>
          <a:stretch>
            <a:fillRect/>
          </a:stretch>
        </p:blipFill>
        <p:spPr bwMode="auto">
          <a:xfrm>
            <a:off x="1794927" y="1163638"/>
            <a:ext cx="6924070" cy="3825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1361871" y="5331852"/>
            <a:ext cx="10161432" cy="1113766"/>
          </a:xfrm>
          <a:prstGeom prst="rect">
            <a:avLst/>
          </a:prstGeom>
          <a:noFill/>
        </p:spPr>
        <p:txBody>
          <a:bodyPr wrap="square" rtlCol="0">
            <a:spAutoFit/>
          </a:bodyPr>
          <a:lstStyle/>
          <a:p>
            <a:pPr>
              <a:lnSpc>
                <a:spcPct val="150000"/>
              </a:lnSpc>
            </a:pPr>
            <a:r>
              <a:rPr lang="zh-CN" altLang="zh-CN" sz="2400" b="1" dirty="0">
                <a:solidFill>
                  <a:srgbClr val="FF0000"/>
                </a:solidFill>
                <a:latin typeface="楷体" panose="02010609060101010101" pitchFamily="49" charset="-122"/>
                <a:ea typeface="楷体" panose="02010609060101010101" pitchFamily="49" charset="-122"/>
              </a:rPr>
              <a:t>【参考答案】</a:t>
            </a:r>
            <a:r>
              <a:rPr lang="en-US" altLang="zh-CN" sz="2400" dirty="0">
                <a:solidFill>
                  <a:srgbClr val="FF0000"/>
                </a:solidFill>
                <a:latin typeface="楷体" panose="02010609060101010101" pitchFamily="49" charset="-122"/>
                <a:ea typeface="楷体" panose="02010609060101010101" pitchFamily="49" charset="-122"/>
              </a:rPr>
              <a:t>B  </a:t>
            </a:r>
            <a:r>
              <a:rPr lang="zh-CN" altLang="zh-CN" sz="2400" dirty="0">
                <a:solidFill>
                  <a:srgbClr val="FF0000"/>
                </a:solidFill>
                <a:latin typeface="楷体" panose="02010609060101010101" pitchFamily="49" charset="-122"/>
                <a:ea typeface="楷体" panose="02010609060101010101" pitchFamily="49" charset="-122"/>
              </a:rPr>
              <a:t>讲评：因为</a:t>
            </a:r>
            <a:r>
              <a:rPr lang="en-US" altLang="zh-CN" sz="2400" dirty="0">
                <a:solidFill>
                  <a:srgbClr val="FF0000"/>
                </a:solidFill>
                <a:latin typeface="楷体" panose="02010609060101010101" pitchFamily="49" charset="-122"/>
                <a:ea typeface="楷体" panose="02010609060101010101" pitchFamily="49" charset="-122"/>
              </a:rPr>
              <a:t>B</a:t>
            </a:r>
            <a:r>
              <a:rPr lang="zh-CN" altLang="zh-CN" sz="2400" dirty="0">
                <a:solidFill>
                  <a:srgbClr val="FF0000"/>
                </a:solidFill>
                <a:latin typeface="楷体" panose="02010609060101010101" pitchFamily="49" charset="-122"/>
                <a:ea typeface="楷体" panose="02010609060101010101" pitchFamily="49" charset="-122"/>
              </a:rPr>
              <a:t>门市部的营业额呈上升趋势，而</a:t>
            </a:r>
            <a:r>
              <a:rPr lang="en-US" altLang="zh-CN" sz="2400" dirty="0">
                <a:solidFill>
                  <a:srgbClr val="FF0000"/>
                </a:solidFill>
                <a:latin typeface="楷体" panose="02010609060101010101" pitchFamily="49" charset="-122"/>
                <a:ea typeface="楷体" panose="02010609060101010101" pitchFamily="49" charset="-122"/>
              </a:rPr>
              <a:t>A</a:t>
            </a:r>
            <a:r>
              <a:rPr lang="zh-CN" altLang="zh-CN" sz="2400" dirty="0">
                <a:solidFill>
                  <a:srgbClr val="FF0000"/>
                </a:solidFill>
                <a:latin typeface="楷体" panose="02010609060101010101" pitchFamily="49" charset="-122"/>
                <a:ea typeface="楷体" panose="02010609060101010101" pitchFamily="49" charset="-122"/>
              </a:rPr>
              <a:t>门市部营业额呈下降趋势。说明</a:t>
            </a:r>
            <a:r>
              <a:rPr lang="en-US" altLang="zh-CN" sz="2400" dirty="0">
                <a:solidFill>
                  <a:srgbClr val="FF0000"/>
                </a:solidFill>
                <a:latin typeface="楷体" panose="02010609060101010101" pitchFamily="49" charset="-122"/>
                <a:ea typeface="楷体" panose="02010609060101010101" pitchFamily="49" charset="-122"/>
              </a:rPr>
              <a:t>A</a:t>
            </a:r>
            <a:r>
              <a:rPr lang="zh-CN" altLang="zh-CN" sz="2400" dirty="0">
                <a:solidFill>
                  <a:srgbClr val="FF0000"/>
                </a:solidFill>
                <a:latin typeface="楷体" panose="02010609060101010101" pitchFamily="49" charset="-122"/>
                <a:ea typeface="楷体" panose="02010609060101010101" pitchFamily="49" charset="-122"/>
              </a:rPr>
              <a:t>门市部越来越不景气，所以应关闭</a:t>
            </a:r>
            <a:r>
              <a:rPr lang="en-US" altLang="zh-CN" sz="2400" dirty="0">
                <a:solidFill>
                  <a:srgbClr val="FF0000"/>
                </a:solidFill>
                <a:latin typeface="楷体" panose="02010609060101010101" pitchFamily="49" charset="-122"/>
                <a:ea typeface="楷体" panose="02010609060101010101" pitchFamily="49" charset="-122"/>
              </a:rPr>
              <a:t>A</a:t>
            </a:r>
            <a:r>
              <a:rPr lang="zh-CN" altLang="zh-CN" sz="2400" dirty="0">
                <a:solidFill>
                  <a:srgbClr val="FF0000"/>
                </a:solidFill>
                <a:latin typeface="楷体" panose="02010609060101010101" pitchFamily="49" charset="-122"/>
                <a:ea typeface="楷体" panose="02010609060101010101" pitchFamily="49" charset="-122"/>
              </a:rPr>
              <a:t>店铺。</a:t>
            </a:r>
            <a:endParaRPr lang="zh-CN" altLang="en-US" sz="24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501650"/>
            <a:ext cx="2723740"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a:solidFill>
                  <a:srgbClr val="FFFFFF"/>
                </a:solidFill>
                <a:latin typeface="微软雅黑" panose="020B0503020204020204" pitchFamily="34" charset="-122"/>
              </a:rPr>
              <a:t>知识梳理</a:t>
            </a:r>
            <a:endParaRPr lang="zh-CN" altLang="en-US" sz="3200" dirty="0" smtClean="0">
              <a:solidFill>
                <a:srgbClr val="FFFFFF"/>
              </a:solidFill>
              <a:latin typeface="微软雅黑" panose="020B0503020204020204" pitchFamily="34" charset="-122"/>
            </a:endParaRPr>
          </a:p>
        </p:txBody>
      </p:sp>
      <p:sp>
        <p:nvSpPr>
          <p:cNvPr id="4" name="文本框 3"/>
          <p:cNvSpPr txBox="1"/>
          <p:nvPr/>
        </p:nvSpPr>
        <p:spPr>
          <a:xfrm>
            <a:off x="1249251" y="1277071"/>
            <a:ext cx="9906879" cy="662554"/>
          </a:xfrm>
          <a:prstGeom prst="rect">
            <a:avLst/>
          </a:prstGeom>
          <a:noFill/>
        </p:spPr>
        <p:txBody>
          <a:bodyPr wrap="none" rtlCol="0">
            <a:spAutoFit/>
          </a:bodyPr>
          <a:lstStyle/>
          <a:p>
            <a:pPr>
              <a:lnSpc>
                <a:spcPct val="150000"/>
              </a:lnSpc>
            </a:pPr>
            <a:r>
              <a:rPr lang="zh-CN" altLang="zh-CN" sz="2800" b="1" dirty="0">
                <a:latin typeface="微软雅黑" panose="020B0503020204020204" pitchFamily="34" charset="-122"/>
                <a:ea typeface="微软雅黑" panose="020B0503020204020204" pitchFamily="34" charset="-122"/>
              </a:rPr>
              <a:t>知识点</a:t>
            </a:r>
            <a:r>
              <a:rPr lang="en-US" altLang="zh-CN" sz="2800" b="1" dirty="0">
                <a:latin typeface="微软雅黑" panose="020B0503020204020204" pitchFamily="34" charset="-122"/>
                <a:ea typeface="微软雅黑" panose="020B0503020204020204" pitchFamily="34" charset="-122"/>
              </a:rPr>
              <a:t>2</a:t>
            </a:r>
            <a:r>
              <a:rPr lang="zh-CN" altLang="zh-CN" sz="2800" b="1"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复式折线统计图的绘制——描点、连线、标数据。</a:t>
            </a:r>
            <a:endParaRPr lang="zh-CN" altLang="en-US" sz="2800" dirty="0">
              <a:latin typeface="微软雅黑" panose="020B0503020204020204" pitchFamily="34" charset="-122"/>
              <a:ea typeface="微软雅黑" panose="020B0503020204020204" pitchFamily="34" charset="-122"/>
            </a:endParaRPr>
          </a:p>
        </p:txBody>
      </p:sp>
      <p:sp>
        <p:nvSpPr>
          <p:cNvPr id="5" name="文本框 4"/>
          <p:cNvSpPr txBox="1"/>
          <p:nvPr/>
        </p:nvSpPr>
        <p:spPr>
          <a:xfrm>
            <a:off x="1249251" y="1931830"/>
            <a:ext cx="10174123" cy="1384995"/>
          </a:xfrm>
          <a:prstGeom prst="rect">
            <a:avLst/>
          </a:prstGeom>
          <a:noFill/>
        </p:spPr>
        <p:txBody>
          <a:bodyPr wrap="square" rtlCol="0">
            <a:spAutoFit/>
          </a:bodyPr>
          <a:lstStyle/>
          <a:p>
            <a:pPr>
              <a:lnSpc>
                <a:spcPct val="150000"/>
              </a:lnSpc>
            </a:pPr>
            <a:r>
              <a:rPr lang="zh-CN" altLang="zh-CN" sz="2800" b="1" dirty="0">
                <a:latin typeface="微软雅黑" panose="020B0503020204020204" pitchFamily="34" charset="-122"/>
                <a:ea typeface="微软雅黑" panose="020B0503020204020204" pitchFamily="34" charset="-122"/>
              </a:rPr>
              <a:t>【例】</a:t>
            </a:r>
            <a:r>
              <a:rPr lang="zh-CN" altLang="zh-CN" sz="2800" dirty="0">
                <a:latin typeface="微软雅黑" panose="020B0503020204020204" pitchFamily="34" charset="-122"/>
                <a:ea typeface="微软雅黑" panose="020B0503020204020204" pitchFamily="34" charset="-122"/>
              </a:rPr>
              <a:t>小面是李明和王芳一到五年级身高统计表，根据统计表中的数据完成统计图。</a:t>
            </a:r>
            <a:endParaRPr lang="zh-CN" altLang="en-US" sz="2800" dirty="0">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nvGraphicFramePr>
        <p:xfrm>
          <a:off x="2057785" y="3509120"/>
          <a:ext cx="7430772" cy="2162811"/>
        </p:xfrm>
        <a:graphic>
          <a:graphicData uri="http://schemas.openxmlformats.org/drawingml/2006/table">
            <a:tbl>
              <a:tblPr>
                <a:tableStyleId>{5940675A-B579-460E-94D1-54222C63F5DA}</a:tableStyleId>
              </a:tblPr>
              <a:tblGrid>
                <a:gridCol w="1351049"/>
                <a:gridCol w="1125875"/>
                <a:gridCol w="1238462"/>
                <a:gridCol w="1238462"/>
                <a:gridCol w="1238462"/>
                <a:gridCol w="1238462"/>
              </a:tblGrid>
              <a:tr h="720937">
                <a:tc>
                  <a:txBody>
                    <a:bodyPr/>
                    <a:lstStyle/>
                    <a:p>
                      <a:pPr algn="ctr">
                        <a:lnSpc>
                          <a:spcPts val="1350"/>
                        </a:lnSpc>
                        <a:spcAft>
                          <a:spcPts val="0"/>
                        </a:spcAft>
                      </a:pPr>
                      <a:r>
                        <a:rPr lang="zh-CN" sz="2800" kern="0">
                          <a:effectLst/>
                        </a:rPr>
                        <a:t>年 级</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1350"/>
                        </a:lnSpc>
                        <a:spcAft>
                          <a:spcPts val="0"/>
                        </a:spcAft>
                      </a:pPr>
                      <a:r>
                        <a:rPr lang="zh-CN" sz="2800" kern="0">
                          <a:effectLst/>
                        </a:rPr>
                        <a:t>一</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1350"/>
                        </a:lnSpc>
                        <a:spcAft>
                          <a:spcPts val="0"/>
                        </a:spcAft>
                      </a:pPr>
                      <a:r>
                        <a:rPr lang="zh-CN" sz="2800" kern="0">
                          <a:effectLst/>
                        </a:rPr>
                        <a:t>二</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1350"/>
                        </a:lnSpc>
                        <a:spcAft>
                          <a:spcPts val="0"/>
                        </a:spcAft>
                      </a:pPr>
                      <a:r>
                        <a:rPr lang="zh-CN" sz="2800" kern="0">
                          <a:effectLst/>
                        </a:rPr>
                        <a:t>三</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1350"/>
                        </a:lnSpc>
                        <a:spcAft>
                          <a:spcPts val="0"/>
                        </a:spcAft>
                      </a:pPr>
                      <a:r>
                        <a:rPr lang="zh-CN" sz="2800" kern="0">
                          <a:effectLst/>
                        </a:rPr>
                        <a:t>四</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1350"/>
                        </a:lnSpc>
                        <a:spcAft>
                          <a:spcPts val="0"/>
                        </a:spcAft>
                      </a:pPr>
                      <a:r>
                        <a:rPr lang="zh-CN" sz="2800" kern="0">
                          <a:effectLst/>
                        </a:rPr>
                        <a:t>五</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r>
              <a:tr h="720937">
                <a:tc>
                  <a:txBody>
                    <a:bodyPr/>
                    <a:lstStyle/>
                    <a:p>
                      <a:pPr algn="ctr">
                        <a:lnSpc>
                          <a:spcPts val="1350"/>
                        </a:lnSpc>
                        <a:spcAft>
                          <a:spcPts val="0"/>
                        </a:spcAft>
                      </a:pPr>
                      <a:r>
                        <a:rPr lang="zh-CN" sz="2800" kern="0">
                          <a:effectLst/>
                        </a:rPr>
                        <a:t>李明</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1350"/>
                        </a:lnSpc>
                        <a:spcAft>
                          <a:spcPts val="0"/>
                        </a:spcAft>
                      </a:pPr>
                      <a:r>
                        <a:rPr lang="en-US" sz="2800" kern="0">
                          <a:effectLst/>
                        </a:rPr>
                        <a:t>125</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1350"/>
                        </a:lnSpc>
                        <a:spcAft>
                          <a:spcPts val="0"/>
                        </a:spcAft>
                      </a:pPr>
                      <a:r>
                        <a:rPr lang="en-US" sz="2800" kern="0">
                          <a:effectLst/>
                        </a:rPr>
                        <a:t>133</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1350"/>
                        </a:lnSpc>
                        <a:spcAft>
                          <a:spcPts val="0"/>
                        </a:spcAft>
                      </a:pPr>
                      <a:r>
                        <a:rPr lang="en-US" sz="2800" kern="0">
                          <a:effectLst/>
                        </a:rPr>
                        <a:t>137</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1350"/>
                        </a:lnSpc>
                        <a:spcAft>
                          <a:spcPts val="0"/>
                        </a:spcAft>
                      </a:pPr>
                      <a:r>
                        <a:rPr lang="en-US" sz="2800" kern="0">
                          <a:effectLst/>
                        </a:rPr>
                        <a:t>140</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1350"/>
                        </a:lnSpc>
                        <a:spcAft>
                          <a:spcPts val="0"/>
                        </a:spcAft>
                      </a:pPr>
                      <a:r>
                        <a:rPr lang="en-US" sz="2800" kern="0">
                          <a:effectLst/>
                        </a:rPr>
                        <a:t>145</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r>
              <a:tr h="720937">
                <a:tc>
                  <a:txBody>
                    <a:bodyPr/>
                    <a:lstStyle/>
                    <a:p>
                      <a:pPr algn="ctr">
                        <a:lnSpc>
                          <a:spcPts val="1350"/>
                        </a:lnSpc>
                        <a:spcAft>
                          <a:spcPts val="0"/>
                        </a:spcAft>
                      </a:pPr>
                      <a:r>
                        <a:rPr lang="zh-CN" sz="2800" kern="0">
                          <a:effectLst/>
                        </a:rPr>
                        <a:t>王芳</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1350"/>
                        </a:lnSpc>
                        <a:spcAft>
                          <a:spcPts val="0"/>
                        </a:spcAft>
                      </a:pPr>
                      <a:r>
                        <a:rPr lang="en-US" sz="2800" kern="0">
                          <a:effectLst/>
                        </a:rPr>
                        <a:t>130</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1350"/>
                        </a:lnSpc>
                        <a:spcAft>
                          <a:spcPts val="0"/>
                        </a:spcAft>
                      </a:pPr>
                      <a:r>
                        <a:rPr lang="en-US" sz="2800" kern="0">
                          <a:effectLst/>
                        </a:rPr>
                        <a:t>135</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1350"/>
                        </a:lnSpc>
                        <a:spcAft>
                          <a:spcPts val="0"/>
                        </a:spcAft>
                      </a:pPr>
                      <a:r>
                        <a:rPr lang="en-US" sz="2800" kern="0">
                          <a:effectLst/>
                        </a:rPr>
                        <a:t>140</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1350"/>
                        </a:lnSpc>
                        <a:spcAft>
                          <a:spcPts val="0"/>
                        </a:spcAft>
                      </a:pPr>
                      <a:r>
                        <a:rPr lang="en-US" sz="2800" kern="0">
                          <a:effectLst/>
                        </a:rPr>
                        <a:t>145</a:t>
                      </a:r>
                      <a:endParaRPr lang="zh-CN" sz="2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1350"/>
                        </a:lnSpc>
                        <a:spcAft>
                          <a:spcPts val="0"/>
                        </a:spcAft>
                      </a:pPr>
                      <a:r>
                        <a:rPr lang="en-US" sz="2800" kern="0" dirty="0">
                          <a:effectLst/>
                        </a:rPr>
                        <a:t>148</a:t>
                      </a:r>
                      <a:endParaRPr lang="zh-CN" sz="2800" kern="100" dirty="0">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9" descr="003$B2A]GWDVF}]EL]_2CLN"/>
          <p:cNvPicPr>
            <a:picLocks noChangeAspect="1" noChangeArrowheads="1"/>
          </p:cNvPicPr>
          <p:nvPr/>
        </p:nvPicPr>
        <p:blipFill>
          <a:blip r:embed="rId1"/>
          <a:srcRect/>
          <a:stretch>
            <a:fillRect/>
          </a:stretch>
        </p:blipFill>
        <p:spPr bwMode="auto">
          <a:xfrm>
            <a:off x="1406802" y="1809969"/>
            <a:ext cx="8109315" cy="4861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五边形 7"/>
          <p:cNvSpPr>
            <a:spLocks noChangeArrowheads="1"/>
          </p:cNvSpPr>
          <p:nvPr/>
        </p:nvSpPr>
        <p:spPr bwMode="auto">
          <a:xfrm>
            <a:off x="1" y="501650"/>
            <a:ext cx="2723740"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a:solidFill>
                  <a:srgbClr val="FFFFFF"/>
                </a:solidFill>
                <a:latin typeface="微软雅黑" panose="020B0503020204020204" pitchFamily="34" charset="-122"/>
              </a:rPr>
              <a:t>知识梳理</a:t>
            </a:r>
            <a:endParaRPr lang="zh-CN" altLang="en-US" sz="3200" dirty="0" smtClean="0">
              <a:solidFill>
                <a:srgbClr val="FFFFFF"/>
              </a:solidFill>
              <a:latin typeface="微软雅黑" panose="020B0503020204020204" pitchFamily="34" charset="-122"/>
            </a:endParaRPr>
          </a:p>
        </p:txBody>
      </p:sp>
      <p:sp>
        <p:nvSpPr>
          <p:cNvPr id="4" name="文本框 3"/>
          <p:cNvSpPr txBox="1"/>
          <p:nvPr/>
        </p:nvSpPr>
        <p:spPr>
          <a:xfrm>
            <a:off x="2946837" y="978972"/>
            <a:ext cx="5724644" cy="830997"/>
          </a:xfrm>
          <a:prstGeom prst="rect">
            <a:avLst/>
          </a:prstGeom>
          <a:noFill/>
        </p:spPr>
        <p:txBody>
          <a:bodyPr wrap="none" rtlCol="0">
            <a:spAutoFit/>
          </a:bodyPr>
          <a:lstStyle/>
          <a:p>
            <a:r>
              <a:rPr lang="zh-CN" altLang="zh-CN" sz="2400" dirty="0">
                <a:latin typeface="微软雅黑" panose="020B0503020204020204" pitchFamily="34" charset="-122"/>
                <a:ea typeface="微软雅黑" panose="020B0503020204020204" pitchFamily="34" charset="-122"/>
              </a:rPr>
              <a:t>李明和王芳一到五年级身高情况统计图</a:t>
            </a:r>
            <a:endParaRPr lang="zh-CN" altLang="zh-CN" sz="2400" dirty="0">
              <a:latin typeface="微软雅黑" panose="020B0503020204020204" pitchFamily="34" charset="-122"/>
              <a:ea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rPr>
              <a:t>                               </a:t>
            </a:r>
            <a:r>
              <a:rPr lang="en-US" altLang="zh-CN" sz="2400" dirty="0">
                <a:latin typeface="楷体" panose="02010609060101010101" pitchFamily="49" charset="-122"/>
                <a:ea typeface="楷体" panose="02010609060101010101" pitchFamily="49" charset="-122"/>
              </a:rPr>
              <a:t>_____</a:t>
            </a:r>
            <a:r>
              <a:rPr lang="zh-CN" altLang="zh-CN" sz="2400" dirty="0">
                <a:latin typeface="微软雅黑" panose="020B0503020204020204" pitchFamily="34" charset="-122"/>
                <a:ea typeface="微软雅黑" panose="020B0503020204020204" pitchFamily="34" charset="-122"/>
              </a:rPr>
              <a:t>李明 </a:t>
            </a:r>
            <a:r>
              <a:rPr lang="en-US" altLang="zh-CN" sz="2400" u="dotted" dirty="0">
                <a:latin typeface="楷体" panose="02010609060101010101" pitchFamily="49" charset="-122"/>
                <a:ea typeface="楷体" panose="02010609060101010101" pitchFamily="49" charset="-122"/>
              </a:rPr>
              <a:t>    </a:t>
            </a:r>
            <a:r>
              <a:rPr lang="zh-CN" altLang="zh-CN" sz="2400" dirty="0">
                <a:latin typeface="微软雅黑" panose="020B0503020204020204" pitchFamily="34" charset="-122"/>
                <a:ea typeface="微软雅黑" panose="020B0503020204020204" pitchFamily="34" charset="-122"/>
              </a:rPr>
              <a:t>王芳</a:t>
            </a:r>
            <a:endParaRPr lang="zh-CN" altLang="en-US" sz="2400" dirty="0">
              <a:latin typeface="微软雅黑" panose="020B0503020204020204" pitchFamily="34" charset="-122"/>
              <a:ea typeface="微软雅黑" panose="020B0503020204020204" pitchFamily="34" charset="-122"/>
            </a:endParaRPr>
          </a:p>
        </p:txBody>
      </p:sp>
      <p:grpSp>
        <p:nvGrpSpPr>
          <p:cNvPr id="35" name="组合 34"/>
          <p:cNvGrpSpPr/>
          <p:nvPr/>
        </p:nvGrpSpPr>
        <p:grpSpPr>
          <a:xfrm>
            <a:off x="3629605" y="3637053"/>
            <a:ext cx="4570031" cy="1098429"/>
            <a:chOff x="3629605" y="3637053"/>
            <a:chExt cx="4570031" cy="1098429"/>
          </a:xfrm>
        </p:grpSpPr>
        <p:grpSp>
          <p:nvGrpSpPr>
            <p:cNvPr id="32" name="组合 31"/>
            <p:cNvGrpSpPr/>
            <p:nvPr/>
          </p:nvGrpSpPr>
          <p:grpSpPr>
            <a:xfrm>
              <a:off x="3629605" y="3637053"/>
              <a:ext cx="4570031" cy="1034035"/>
              <a:chOff x="3629605" y="3637053"/>
              <a:chExt cx="4570031" cy="1034035"/>
            </a:xfrm>
          </p:grpSpPr>
          <p:sp>
            <p:nvSpPr>
              <p:cNvPr id="7" name="流程图: 联系 6"/>
              <p:cNvSpPr/>
              <p:nvPr/>
            </p:nvSpPr>
            <p:spPr>
              <a:xfrm>
                <a:off x="4716533" y="4224676"/>
                <a:ext cx="90152" cy="128789"/>
              </a:xfrm>
              <a:prstGeom prst="flowChartConnector">
                <a:avLst/>
              </a:prstGeom>
              <a:ln w="57150">
                <a:solidFill>
                  <a:schemeClr val="tx2">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联系 8"/>
              <p:cNvSpPr/>
              <p:nvPr/>
            </p:nvSpPr>
            <p:spPr>
              <a:xfrm>
                <a:off x="5849416" y="3978706"/>
                <a:ext cx="90152" cy="128789"/>
              </a:xfrm>
              <a:prstGeom prst="flowChartConnector">
                <a:avLst/>
              </a:prstGeom>
              <a:ln w="57150">
                <a:solidFill>
                  <a:schemeClr val="tx2">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联系 10"/>
              <p:cNvSpPr/>
              <p:nvPr/>
            </p:nvSpPr>
            <p:spPr>
              <a:xfrm>
                <a:off x="6976548" y="3861526"/>
                <a:ext cx="90152" cy="128789"/>
              </a:xfrm>
              <a:prstGeom prst="flowChartConnector">
                <a:avLst/>
              </a:prstGeom>
              <a:ln w="57150">
                <a:solidFill>
                  <a:schemeClr val="tx2">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联系 12"/>
              <p:cNvSpPr/>
              <p:nvPr/>
            </p:nvSpPr>
            <p:spPr>
              <a:xfrm>
                <a:off x="8109484" y="3637053"/>
                <a:ext cx="90152" cy="128789"/>
              </a:xfrm>
              <a:prstGeom prst="flowChartConnector">
                <a:avLst/>
              </a:prstGeom>
              <a:ln w="57150">
                <a:solidFill>
                  <a:schemeClr val="tx2">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a:stCxn id="2" idx="2"/>
                <a:endCxn id="7" idx="3"/>
              </p:cNvCxnSpPr>
              <p:nvPr/>
            </p:nvCxnSpPr>
            <p:spPr>
              <a:xfrm flipV="1">
                <a:off x="3629605" y="4334604"/>
                <a:ext cx="1100130" cy="336484"/>
              </a:xfrm>
              <a:prstGeom prst="line">
                <a:avLst/>
              </a:prstGeom>
              <a:ln w="57150">
                <a:solidFill>
                  <a:schemeClr val="tx2">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7" idx="6"/>
                <a:endCxn id="9" idx="2"/>
              </p:cNvCxnSpPr>
              <p:nvPr/>
            </p:nvCxnSpPr>
            <p:spPr>
              <a:xfrm flipV="1">
                <a:off x="4806685" y="4043101"/>
                <a:ext cx="1042731" cy="245970"/>
              </a:xfrm>
              <a:prstGeom prst="line">
                <a:avLst/>
              </a:prstGeom>
              <a:ln w="57150">
                <a:solidFill>
                  <a:schemeClr val="tx2">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9" idx="6"/>
                <a:endCxn id="11" idx="2"/>
              </p:cNvCxnSpPr>
              <p:nvPr/>
            </p:nvCxnSpPr>
            <p:spPr>
              <a:xfrm flipV="1">
                <a:off x="5939568" y="3925921"/>
                <a:ext cx="1036980" cy="117180"/>
              </a:xfrm>
              <a:prstGeom prst="line">
                <a:avLst/>
              </a:prstGeom>
              <a:ln w="57150">
                <a:solidFill>
                  <a:schemeClr val="tx2">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1" idx="6"/>
                <a:endCxn id="13" idx="2"/>
              </p:cNvCxnSpPr>
              <p:nvPr/>
            </p:nvCxnSpPr>
            <p:spPr>
              <a:xfrm flipV="1">
                <a:off x="7066700" y="3701448"/>
                <a:ext cx="1042784" cy="224473"/>
              </a:xfrm>
              <a:prstGeom prst="line">
                <a:avLst/>
              </a:prstGeom>
              <a:ln w="57150">
                <a:solidFill>
                  <a:schemeClr val="tx2">
                    <a:lumMod val="50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2" name="流程图: 联系 1"/>
            <p:cNvSpPr/>
            <p:nvPr/>
          </p:nvSpPr>
          <p:spPr>
            <a:xfrm>
              <a:off x="3629605" y="4606693"/>
              <a:ext cx="90152" cy="128789"/>
            </a:xfrm>
            <a:prstGeom prst="flowChartConnector">
              <a:avLst/>
            </a:prstGeom>
            <a:ln w="57150">
              <a:solidFill>
                <a:schemeClr val="tx2">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3629605" y="3453023"/>
            <a:ext cx="4570031" cy="1009710"/>
            <a:chOff x="3629605" y="3453023"/>
            <a:chExt cx="4570031" cy="1009710"/>
          </a:xfrm>
        </p:grpSpPr>
        <p:grpSp>
          <p:nvGrpSpPr>
            <p:cNvPr id="33" name="组合 32"/>
            <p:cNvGrpSpPr/>
            <p:nvPr/>
          </p:nvGrpSpPr>
          <p:grpSpPr>
            <a:xfrm>
              <a:off x="3629605" y="3453023"/>
              <a:ext cx="4570031" cy="1009710"/>
              <a:chOff x="3629605" y="3453023"/>
              <a:chExt cx="4570031" cy="1009710"/>
            </a:xfrm>
          </p:grpSpPr>
          <p:sp>
            <p:nvSpPr>
              <p:cNvPr id="6" name="等腰三角形 5"/>
              <p:cNvSpPr/>
              <p:nvPr/>
            </p:nvSpPr>
            <p:spPr>
              <a:xfrm>
                <a:off x="3629605" y="4359216"/>
                <a:ext cx="90152" cy="103517"/>
              </a:xfrm>
              <a:prstGeom prst="triangle">
                <a:avLst/>
              </a:prstGeom>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a:off x="4722284" y="4102879"/>
                <a:ext cx="90152" cy="103517"/>
              </a:xfrm>
              <a:prstGeom prst="triangle">
                <a:avLst/>
              </a:prstGeom>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5843665" y="3838336"/>
                <a:ext cx="90152" cy="103517"/>
              </a:xfrm>
              <a:prstGeom prst="triangle">
                <a:avLst/>
              </a:prstGeom>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6970572" y="3631302"/>
                <a:ext cx="90152" cy="103517"/>
              </a:xfrm>
              <a:prstGeom prst="triangle">
                <a:avLst/>
              </a:prstGeom>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8109484" y="3453023"/>
                <a:ext cx="90152" cy="103517"/>
              </a:xfrm>
              <a:prstGeom prst="triangle">
                <a:avLst/>
              </a:prstGeom>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6" idx="1"/>
                <a:endCxn id="8" idx="1"/>
              </p:cNvCxnSpPr>
              <p:nvPr/>
            </p:nvCxnSpPr>
            <p:spPr>
              <a:xfrm flipV="1">
                <a:off x="3652143" y="4154638"/>
                <a:ext cx="1092679" cy="256337"/>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8" idx="5"/>
                <a:endCxn id="10" idx="1"/>
              </p:cNvCxnSpPr>
              <p:nvPr/>
            </p:nvCxnSpPr>
            <p:spPr>
              <a:xfrm flipV="1">
                <a:off x="4789898" y="3890095"/>
                <a:ext cx="1076305" cy="264543"/>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12" idx="1"/>
              </p:cNvCxnSpPr>
              <p:nvPr/>
            </p:nvCxnSpPr>
            <p:spPr>
              <a:xfrm flipV="1">
                <a:off x="5919906" y="3683061"/>
                <a:ext cx="1073204" cy="195571"/>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cxnSp>
          <p:nvCxnSpPr>
            <p:cNvPr id="30" name="直接连接符 29"/>
            <p:cNvCxnSpPr>
              <a:stCxn id="12" idx="5"/>
              <a:endCxn id="14" idx="1"/>
            </p:cNvCxnSpPr>
            <p:nvPr/>
          </p:nvCxnSpPr>
          <p:spPr>
            <a:xfrm flipV="1">
              <a:off x="7038186" y="3504782"/>
              <a:ext cx="1093836" cy="178279"/>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ppt_x"/>
                                          </p:val>
                                        </p:tav>
                                        <p:tav tm="100000">
                                          <p:val>
                                            <p:strVal val="#ppt_x"/>
                                          </p:val>
                                        </p:tav>
                                      </p:tavLst>
                                    </p:anim>
                                    <p:anim calcmode="lin" valueType="num">
                                      <p:cBhvr additive="base">
                                        <p:cTn id="1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501650"/>
            <a:ext cx="2723740"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a:solidFill>
                  <a:srgbClr val="FFFFFF"/>
                </a:solidFill>
                <a:latin typeface="微软雅黑" panose="020B0503020204020204" pitchFamily="34" charset="-122"/>
              </a:rPr>
              <a:t>知识梳理</a:t>
            </a:r>
            <a:endParaRPr lang="zh-CN" altLang="en-US" sz="3200" dirty="0" smtClean="0">
              <a:solidFill>
                <a:srgbClr val="FFFFFF"/>
              </a:solidFill>
              <a:latin typeface="微软雅黑" panose="020B0503020204020204" pitchFamily="34" charset="-122"/>
            </a:endParaRPr>
          </a:p>
        </p:txBody>
      </p:sp>
      <p:sp>
        <p:nvSpPr>
          <p:cNvPr id="4" name="文本框 3"/>
          <p:cNvSpPr txBox="1"/>
          <p:nvPr/>
        </p:nvSpPr>
        <p:spPr>
          <a:xfrm>
            <a:off x="1361871" y="1238641"/>
            <a:ext cx="9890976" cy="1754326"/>
          </a:xfrm>
          <a:prstGeom prst="rect">
            <a:avLst/>
          </a:prstGeom>
          <a:noFill/>
        </p:spPr>
        <p:txBody>
          <a:bodyPr wrap="square" rtlCol="0">
            <a:spAutoFit/>
          </a:bodyPr>
          <a:lstStyle/>
          <a:p>
            <a:pPr>
              <a:lnSpc>
                <a:spcPct val="150000"/>
              </a:lnSpc>
            </a:pPr>
            <a:r>
              <a:rPr lang="zh-CN" altLang="zh-CN" sz="2400" b="1" dirty="0">
                <a:solidFill>
                  <a:srgbClr val="FF0000"/>
                </a:solidFill>
                <a:latin typeface="楷体" panose="02010609060101010101" pitchFamily="49" charset="-122"/>
                <a:ea typeface="楷体" panose="02010609060101010101" pitchFamily="49" charset="-122"/>
              </a:rPr>
              <a:t>【讲解】</a:t>
            </a:r>
            <a:r>
              <a:rPr lang="zh-CN" altLang="zh-CN" sz="2400" dirty="0">
                <a:solidFill>
                  <a:srgbClr val="FF0000"/>
                </a:solidFill>
                <a:latin typeface="楷体" panose="02010609060101010101" pitchFamily="49" charset="-122"/>
                <a:ea typeface="楷体" panose="02010609060101010101" pitchFamily="49" charset="-122"/>
              </a:rPr>
              <a:t>图中提供的图例显示用实线表示的是李明的身高，我们可以先将李明</a:t>
            </a:r>
            <a:r>
              <a:rPr lang="en-US" altLang="zh-CN" sz="2400" dirty="0">
                <a:solidFill>
                  <a:srgbClr val="FF0000"/>
                </a:solidFill>
                <a:latin typeface="楷体" panose="02010609060101010101" pitchFamily="49" charset="-122"/>
                <a:ea typeface="楷体" panose="02010609060101010101" pitchFamily="49" charset="-122"/>
              </a:rPr>
              <a:t>1</a:t>
            </a:r>
            <a:r>
              <a:rPr lang="zh-CN" altLang="zh-CN" sz="2400" dirty="0">
                <a:solidFill>
                  <a:srgbClr val="FF0000"/>
                </a:solidFill>
                <a:latin typeface="楷体" panose="02010609060101010101" pitchFamily="49" charset="-122"/>
                <a:ea typeface="楷体" panose="02010609060101010101" pitchFamily="49" charset="-122"/>
              </a:rPr>
              <a:t>到</a:t>
            </a:r>
            <a:r>
              <a:rPr lang="en-US" altLang="zh-CN" sz="2400" dirty="0">
                <a:solidFill>
                  <a:srgbClr val="FF0000"/>
                </a:solidFill>
                <a:latin typeface="楷体" panose="02010609060101010101" pitchFamily="49" charset="-122"/>
                <a:ea typeface="楷体" panose="02010609060101010101" pitchFamily="49" charset="-122"/>
              </a:rPr>
              <a:t>5</a:t>
            </a:r>
            <a:r>
              <a:rPr lang="zh-CN" altLang="zh-CN" sz="2400" dirty="0">
                <a:solidFill>
                  <a:srgbClr val="FF0000"/>
                </a:solidFill>
                <a:latin typeface="楷体" panose="02010609060101010101" pitchFamily="49" charset="-122"/>
                <a:ea typeface="楷体" panose="02010609060101010101" pitchFamily="49" charset="-122"/>
              </a:rPr>
              <a:t>年级的身高数据进行描点、用实线连线、标数据，制作好；然后再用虚线进行王芳身高折线统计图的绘制。</a:t>
            </a:r>
            <a:endParaRPr lang="zh-CN" altLang="en-US" sz="2400" dirty="0">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1361871" y="2992967"/>
            <a:ext cx="9890976" cy="1754326"/>
          </a:xfrm>
          <a:prstGeom prst="rect">
            <a:avLst/>
          </a:prstGeom>
          <a:noFill/>
        </p:spPr>
        <p:txBody>
          <a:bodyPr wrap="square" rtlCol="0">
            <a:spAutoFit/>
          </a:bodyPr>
          <a:lstStyle/>
          <a:p>
            <a:pPr>
              <a:lnSpc>
                <a:spcPct val="150000"/>
              </a:lnSpc>
            </a:pPr>
            <a:r>
              <a:rPr lang="zh-CN" altLang="zh-CN" sz="2400" b="1" dirty="0">
                <a:solidFill>
                  <a:srgbClr val="FF0000"/>
                </a:solidFill>
                <a:latin typeface="楷体" panose="02010609060101010101" pitchFamily="49" charset="-122"/>
                <a:ea typeface="楷体" panose="02010609060101010101" pitchFamily="49" charset="-122"/>
              </a:rPr>
              <a:t>【方法小结】</a:t>
            </a:r>
            <a:r>
              <a:rPr lang="zh-CN" altLang="zh-CN" sz="2400" dirty="0">
                <a:solidFill>
                  <a:srgbClr val="FF0000"/>
                </a:solidFill>
                <a:latin typeface="楷体" panose="02010609060101010101" pitchFamily="49" charset="-122"/>
                <a:ea typeface="楷体" panose="02010609060101010101" pitchFamily="49" charset="-122"/>
              </a:rPr>
              <a:t>复式折线统计图的绘制方法与单式折线统计图的方法一样，先描点，再顺次连接，最后标上数据。绘制复式统计图时，根据图例先完成统计表中的第一组数据的绘制，再完成统计表中第二组数据。</a:t>
            </a:r>
            <a:endParaRPr lang="zh-CN" altLang="en-US" sz="2400" dirty="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1199241" y="4863203"/>
            <a:ext cx="10216235" cy="1384995"/>
          </a:xfrm>
          <a:prstGeom prst="rect">
            <a:avLst/>
          </a:prstGeom>
          <a:noFill/>
        </p:spPr>
        <p:txBody>
          <a:bodyPr wrap="square" rtlCol="0">
            <a:spAutoFit/>
          </a:bodyPr>
          <a:lstStyle/>
          <a:p>
            <a:pPr>
              <a:lnSpc>
                <a:spcPct val="150000"/>
              </a:lnSpc>
            </a:pPr>
            <a:r>
              <a:rPr lang="zh-CN" altLang="zh-CN" sz="2800" b="1" dirty="0">
                <a:latin typeface="微软雅黑" panose="020B0503020204020204" pitchFamily="34" charset="-122"/>
                <a:ea typeface="微软雅黑" panose="020B0503020204020204" pitchFamily="34" charset="-122"/>
              </a:rPr>
              <a:t>【小练习】</a:t>
            </a:r>
            <a:r>
              <a:rPr lang="zh-CN" altLang="zh-CN" sz="2800" dirty="0">
                <a:latin typeface="微软雅黑" panose="020B0503020204020204" pitchFamily="34" charset="-122"/>
                <a:ea typeface="微软雅黑" panose="020B0503020204020204" pitchFamily="34" charset="-122"/>
              </a:rPr>
              <a:t>收集家里去年</a:t>
            </a:r>
            <a:r>
              <a:rPr lang="en-US" altLang="zh-CN" sz="2800" dirty="0">
                <a:latin typeface="微软雅黑" panose="020B0503020204020204" pitchFamily="34" charset="-122"/>
                <a:ea typeface="微软雅黑" panose="020B0503020204020204" pitchFamily="34" charset="-122"/>
              </a:rPr>
              <a:t>1</a:t>
            </a:r>
            <a:r>
              <a:rPr lang="zh-CN" altLang="zh-CN" sz="2800" dirty="0">
                <a:latin typeface="微软雅黑" panose="020B0503020204020204" pitchFamily="34" charset="-122"/>
                <a:ea typeface="微软雅黑" panose="020B0503020204020204" pitchFamily="34" charset="-122"/>
              </a:rPr>
              <a:t>至</a:t>
            </a:r>
            <a:r>
              <a:rPr lang="en-US" altLang="zh-CN" sz="2800" dirty="0">
                <a:latin typeface="微软雅黑" panose="020B0503020204020204" pitchFamily="34" charset="-122"/>
                <a:ea typeface="微软雅黑" panose="020B0503020204020204" pitchFamily="34" charset="-122"/>
              </a:rPr>
              <a:t>6</a:t>
            </a:r>
            <a:r>
              <a:rPr lang="zh-CN" altLang="zh-CN" sz="2800" dirty="0">
                <a:latin typeface="微软雅黑" panose="020B0503020204020204" pitchFamily="34" charset="-122"/>
                <a:ea typeface="微软雅黑" panose="020B0503020204020204" pitchFamily="34" charset="-122"/>
              </a:rPr>
              <a:t>月份水、电费的缴费情况，在格线纸上绘制成折线统计图，并将绘制好的统计图在小组内交流。</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501650"/>
            <a:ext cx="2723740"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a:solidFill>
                  <a:srgbClr val="FFFFFF"/>
                </a:solidFill>
                <a:latin typeface="微软雅黑" panose="020B0503020204020204" pitchFamily="34" charset="-122"/>
              </a:rPr>
              <a:t>知识梳理</a:t>
            </a:r>
            <a:endParaRPr lang="zh-CN" altLang="en-US" sz="3200" dirty="0" smtClean="0">
              <a:solidFill>
                <a:srgbClr val="FFFFFF"/>
              </a:solidFill>
              <a:latin typeface="微软雅黑" panose="020B0503020204020204" pitchFamily="34" charset="-122"/>
            </a:endParaRPr>
          </a:p>
        </p:txBody>
      </p:sp>
      <p:sp>
        <p:nvSpPr>
          <p:cNvPr id="4" name="文本框 3"/>
          <p:cNvSpPr txBox="1"/>
          <p:nvPr/>
        </p:nvSpPr>
        <p:spPr>
          <a:xfrm>
            <a:off x="1146719" y="1304017"/>
            <a:ext cx="9890976" cy="2221762"/>
          </a:xfrm>
          <a:prstGeom prst="rect">
            <a:avLst/>
          </a:prstGeom>
          <a:noFill/>
        </p:spPr>
        <p:txBody>
          <a:bodyPr wrap="square" rtlCol="0">
            <a:spAutoFit/>
          </a:bodyPr>
          <a:lstStyle/>
          <a:p>
            <a:pPr>
              <a:lnSpc>
                <a:spcPct val="150000"/>
              </a:lnSpc>
            </a:pPr>
            <a:r>
              <a:rPr lang="zh-CN" altLang="zh-CN" sz="2400" b="1" dirty="0">
                <a:solidFill>
                  <a:srgbClr val="FF0000"/>
                </a:solidFill>
                <a:latin typeface="楷体" panose="02010609060101010101" pitchFamily="49" charset="-122"/>
                <a:ea typeface="楷体" panose="02010609060101010101" pitchFamily="49" charset="-122"/>
              </a:rPr>
              <a:t>【参考答案】</a:t>
            </a:r>
            <a:r>
              <a:rPr lang="zh-CN" altLang="zh-CN" sz="2400" dirty="0" smtClean="0">
                <a:solidFill>
                  <a:srgbClr val="FF0000"/>
                </a:solidFill>
                <a:latin typeface="楷体" panose="02010609060101010101" pitchFamily="49" charset="-122"/>
                <a:ea typeface="楷体" panose="02010609060101010101" pitchFamily="49" charset="-122"/>
              </a:rPr>
              <a:t>复式</a:t>
            </a:r>
            <a:r>
              <a:rPr lang="zh-CN" altLang="zh-CN" sz="2400" dirty="0">
                <a:solidFill>
                  <a:srgbClr val="FF0000"/>
                </a:solidFill>
                <a:latin typeface="楷体" panose="02010609060101010101" pitchFamily="49" charset="-122"/>
                <a:ea typeface="楷体" panose="02010609060101010101" pitchFamily="49" charset="-122"/>
              </a:rPr>
              <a:t>折线统计图的绘制方法与单式折线统计图的方法一样，先描点，再顺次连接，最后标上数据。绘制复式统计图时，根据图例先完成统计表中</a:t>
            </a:r>
            <a:r>
              <a:rPr lang="zh-CN" altLang="zh-CN" sz="2400" dirty="0" smtClean="0">
                <a:solidFill>
                  <a:srgbClr val="FF0000"/>
                </a:solidFill>
                <a:latin typeface="楷体" panose="02010609060101010101" pitchFamily="49" charset="-122"/>
                <a:ea typeface="楷体" panose="02010609060101010101" pitchFamily="49" charset="-122"/>
              </a:rPr>
              <a:t>的</a:t>
            </a:r>
            <a:r>
              <a:rPr lang="zh-CN" altLang="en-US" sz="2400" dirty="0" smtClean="0">
                <a:solidFill>
                  <a:srgbClr val="FF0000"/>
                </a:solidFill>
                <a:latin typeface="楷体" panose="02010609060101010101" pitchFamily="49" charset="-122"/>
                <a:ea typeface="楷体" panose="02010609060101010101" pitchFamily="49" charset="-122"/>
              </a:rPr>
              <a:t>关于</a:t>
            </a:r>
            <a:r>
              <a:rPr lang="zh-CN" altLang="zh-CN" sz="2400" dirty="0" smtClean="0">
                <a:solidFill>
                  <a:srgbClr val="FF0000"/>
                </a:solidFill>
                <a:latin typeface="楷体" panose="02010609060101010101" pitchFamily="49" charset="-122"/>
                <a:ea typeface="楷体" panose="02010609060101010101" pitchFamily="49" charset="-122"/>
              </a:rPr>
              <a:t>水</a:t>
            </a:r>
            <a:r>
              <a:rPr lang="zh-CN" altLang="en-US" sz="2400" dirty="0" smtClean="0">
                <a:solidFill>
                  <a:srgbClr val="FF0000"/>
                </a:solidFill>
                <a:latin typeface="楷体" panose="02010609060101010101" pitchFamily="49" charset="-122"/>
                <a:ea typeface="楷体" panose="02010609060101010101" pitchFamily="49" charset="-122"/>
              </a:rPr>
              <a:t>费的</a:t>
            </a:r>
            <a:r>
              <a:rPr lang="zh-CN" altLang="zh-CN" sz="2400" dirty="0" smtClean="0">
                <a:solidFill>
                  <a:srgbClr val="FF0000"/>
                </a:solidFill>
                <a:latin typeface="楷体" panose="02010609060101010101" pitchFamily="49" charset="-122"/>
                <a:ea typeface="楷体" panose="02010609060101010101" pitchFamily="49" charset="-122"/>
              </a:rPr>
              <a:t>第一</a:t>
            </a:r>
            <a:r>
              <a:rPr lang="zh-CN" altLang="zh-CN" sz="2400" dirty="0">
                <a:solidFill>
                  <a:srgbClr val="FF0000"/>
                </a:solidFill>
                <a:latin typeface="楷体" panose="02010609060101010101" pitchFamily="49" charset="-122"/>
                <a:ea typeface="楷体" panose="02010609060101010101" pitchFamily="49" charset="-122"/>
              </a:rPr>
              <a:t>组数据的绘制，再完成统计表</a:t>
            </a:r>
            <a:r>
              <a:rPr lang="zh-CN" altLang="zh-CN" sz="2400" dirty="0" smtClean="0">
                <a:solidFill>
                  <a:srgbClr val="FF0000"/>
                </a:solidFill>
                <a:latin typeface="楷体" panose="02010609060101010101" pitchFamily="49" charset="-122"/>
                <a:ea typeface="楷体" panose="02010609060101010101" pitchFamily="49" charset="-122"/>
              </a:rPr>
              <a:t>中</a:t>
            </a:r>
            <a:r>
              <a:rPr lang="zh-CN" altLang="en-US" sz="2400" dirty="0" smtClean="0">
                <a:solidFill>
                  <a:srgbClr val="FF0000"/>
                </a:solidFill>
                <a:latin typeface="楷体" panose="02010609060101010101" pitchFamily="49" charset="-122"/>
                <a:ea typeface="楷体" panose="02010609060101010101" pitchFamily="49" charset="-122"/>
              </a:rPr>
              <a:t>关于</a:t>
            </a:r>
            <a:r>
              <a:rPr lang="zh-CN" altLang="zh-CN" sz="2400" dirty="0" smtClean="0">
                <a:solidFill>
                  <a:srgbClr val="FF0000"/>
                </a:solidFill>
                <a:latin typeface="楷体" panose="02010609060101010101" pitchFamily="49" charset="-122"/>
                <a:ea typeface="楷体" panose="02010609060101010101" pitchFamily="49" charset="-122"/>
              </a:rPr>
              <a:t>电费</a:t>
            </a:r>
            <a:r>
              <a:rPr lang="zh-CN" altLang="en-US" sz="2400" dirty="0" smtClean="0">
                <a:solidFill>
                  <a:srgbClr val="FF0000"/>
                </a:solidFill>
                <a:latin typeface="楷体" panose="02010609060101010101" pitchFamily="49" charset="-122"/>
                <a:ea typeface="楷体" panose="02010609060101010101" pitchFamily="49" charset="-122"/>
              </a:rPr>
              <a:t>的</a:t>
            </a:r>
            <a:r>
              <a:rPr lang="zh-CN" altLang="zh-CN" sz="2400" dirty="0" smtClean="0">
                <a:solidFill>
                  <a:srgbClr val="FF0000"/>
                </a:solidFill>
                <a:latin typeface="楷体" panose="02010609060101010101" pitchFamily="49" charset="-122"/>
                <a:ea typeface="楷体" panose="02010609060101010101" pitchFamily="49" charset="-122"/>
              </a:rPr>
              <a:t>第二</a:t>
            </a:r>
            <a:r>
              <a:rPr lang="zh-CN" altLang="zh-CN" sz="2400" dirty="0">
                <a:solidFill>
                  <a:srgbClr val="FF0000"/>
                </a:solidFill>
                <a:latin typeface="楷体" panose="02010609060101010101" pitchFamily="49" charset="-122"/>
                <a:ea typeface="楷体" panose="02010609060101010101" pitchFamily="49" charset="-122"/>
              </a:rPr>
              <a:t>组数据</a:t>
            </a:r>
            <a:r>
              <a:rPr lang="zh-CN" altLang="zh-CN" sz="2400" dirty="0" smtClean="0">
                <a:solidFill>
                  <a:srgbClr val="FF0000"/>
                </a:solidFill>
                <a:latin typeface="楷体" panose="02010609060101010101" pitchFamily="49" charset="-122"/>
                <a:ea typeface="楷体" panose="02010609060101010101" pitchFamily="49" charset="-122"/>
              </a:rPr>
              <a:t>。</a:t>
            </a:r>
            <a:r>
              <a:rPr lang="zh-CN" altLang="en-US" sz="2400" dirty="0">
                <a:solidFill>
                  <a:srgbClr val="FF0000"/>
                </a:solidFill>
                <a:latin typeface="楷体" panose="02010609060101010101" pitchFamily="49" charset="-122"/>
                <a:ea typeface="楷体" panose="02010609060101010101" pitchFamily="49" charset="-122"/>
              </a:rPr>
              <a:t>最后</a:t>
            </a:r>
            <a:r>
              <a:rPr lang="zh-CN" altLang="zh-CN" sz="2400" dirty="0">
                <a:solidFill>
                  <a:srgbClr val="FF0000"/>
                </a:solidFill>
                <a:latin typeface="楷体" panose="02010609060101010101" pitchFamily="49" charset="-122"/>
                <a:ea typeface="楷体" panose="02010609060101010101" pitchFamily="49" charset="-122"/>
              </a:rPr>
              <a:t>将绘制好的统计图在小组内交流。</a:t>
            </a:r>
            <a:endParaRPr lang="zh-CN" altLang="en-US" sz="2400" dirty="0">
              <a:solidFill>
                <a:srgbClr val="FF0000"/>
              </a:solidFill>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cstate="email"/>
          <a:stretch>
            <a:fillRect/>
          </a:stretch>
        </p:blipFill>
        <p:spPr>
          <a:xfrm>
            <a:off x="9466666" y="4986255"/>
            <a:ext cx="2611674" cy="1741116"/>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501650"/>
            <a:ext cx="2637166"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课堂练习</a:t>
            </a:r>
            <a:endParaRPr lang="zh-CN" altLang="en-US" sz="3200" dirty="0" smtClean="0">
              <a:solidFill>
                <a:srgbClr val="FFFFFF"/>
              </a:solidFill>
              <a:latin typeface="微软雅黑" panose="020B0503020204020204" pitchFamily="34" charset="-122"/>
            </a:endParaRPr>
          </a:p>
        </p:txBody>
      </p:sp>
      <p:sp>
        <p:nvSpPr>
          <p:cNvPr id="4" name="文本框 3"/>
          <p:cNvSpPr txBox="1"/>
          <p:nvPr/>
        </p:nvSpPr>
        <p:spPr>
          <a:xfrm>
            <a:off x="1016976" y="1275614"/>
            <a:ext cx="10894937" cy="4616648"/>
          </a:xfrm>
          <a:prstGeom prst="rect">
            <a:avLst/>
          </a:prstGeom>
          <a:noFill/>
        </p:spPr>
        <p:txBody>
          <a:bodyPr wrap="square" rtlCol="0">
            <a:spAutoFit/>
          </a:bodyPr>
          <a:lstStyle/>
          <a:p>
            <a:pPr>
              <a:lnSpc>
                <a:spcPct val="150000"/>
              </a:lnSpc>
            </a:pPr>
            <a:r>
              <a:rPr lang="en-US" altLang="zh-CN" sz="2800" dirty="0" smtClean="0">
                <a:latin typeface="微软雅黑" panose="020B0503020204020204" pitchFamily="34" charset="-122"/>
                <a:ea typeface="微软雅黑" panose="020B0503020204020204" pitchFamily="34" charset="-122"/>
              </a:rPr>
              <a:t>1</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填空。</a:t>
            </a:r>
            <a:endParaRPr lang="zh-CN" altLang="zh-CN" sz="2800" dirty="0">
              <a:latin typeface="微软雅黑" panose="020B0503020204020204" pitchFamily="34" charset="-122"/>
              <a:ea typeface="微软雅黑" panose="020B0503020204020204" pitchFamily="34" charset="-122"/>
            </a:endParaRPr>
          </a:p>
          <a:p>
            <a:pPr>
              <a:lnSpc>
                <a:spcPct val="150000"/>
              </a:lnSpc>
            </a:pP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1</a:t>
            </a:r>
            <a:r>
              <a:rPr lang="zh-CN" altLang="zh-CN" sz="2800" dirty="0">
                <a:latin typeface="微软雅黑" panose="020B0503020204020204" pitchFamily="34" charset="-122"/>
                <a:ea typeface="微软雅黑" panose="020B0503020204020204" pitchFamily="34" charset="-122"/>
              </a:rPr>
              <a:t>）我们学过的统计图有（</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 </a:t>
            </a:r>
            <a:endParaRPr lang="zh-CN" altLang="zh-CN" sz="2800" dirty="0">
              <a:latin typeface="微软雅黑" panose="020B0503020204020204" pitchFamily="34" charset="-122"/>
              <a:ea typeface="微软雅黑" panose="020B0503020204020204" pitchFamily="34" charset="-122"/>
            </a:endParaRPr>
          </a:p>
          <a:p>
            <a:pPr>
              <a:lnSpc>
                <a:spcPct val="150000"/>
              </a:lnSpc>
            </a:pP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2</a:t>
            </a: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）统计图不但可以表示出数量的多少，而且能够清楚地反映数量的增减变化</a:t>
            </a:r>
            <a:r>
              <a:rPr lang="zh-CN" altLang="zh-CN"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zh-CN" altLang="zh-CN" sz="2800" dirty="0" smtClean="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3</a:t>
            </a: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）统计图能很容易的看出各种数量的多少。</a:t>
            </a:r>
            <a:endParaRPr lang="zh-CN" altLang="zh-CN" sz="2800" dirty="0">
              <a:latin typeface="微软雅黑" panose="020B0503020204020204" pitchFamily="34" charset="-122"/>
              <a:ea typeface="微软雅黑" panose="020B0503020204020204" pitchFamily="34" charset="-122"/>
            </a:endParaRPr>
          </a:p>
          <a:p>
            <a:pPr>
              <a:lnSpc>
                <a:spcPct val="150000"/>
              </a:lnSpc>
            </a:pP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4</a:t>
            </a:r>
            <a:r>
              <a:rPr lang="zh-CN" altLang="zh-CN" sz="2800" dirty="0">
                <a:latin typeface="微软雅黑" panose="020B0503020204020204" pitchFamily="34" charset="-122"/>
                <a:ea typeface="微软雅黑" panose="020B0503020204020204" pitchFamily="34" charset="-122"/>
              </a:rPr>
              <a:t>）工厂需要反映各车间的产量的多少，应选用（</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）统计图。</a:t>
            </a:r>
            <a:r>
              <a:rPr lang="en-US" altLang="zh-CN" sz="2800" dirty="0">
                <a:latin typeface="微软雅黑" panose="020B0503020204020204" pitchFamily="34" charset="-122"/>
                <a:ea typeface="微软雅黑" panose="020B0503020204020204" pitchFamily="34" charset="-122"/>
              </a:rPr>
              <a:t>  </a:t>
            </a:r>
            <a:endParaRPr lang="zh-CN" altLang="zh-CN" sz="2800" dirty="0">
              <a:latin typeface="微软雅黑" panose="020B0503020204020204" pitchFamily="34" charset="-122"/>
              <a:ea typeface="微软雅黑" panose="020B0503020204020204" pitchFamily="34" charset="-122"/>
            </a:endParaRPr>
          </a:p>
          <a:p>
            <a:pPr>
              <a:lnSpc>
                <a:spcPct val="150000"/>
              </a:lnSpc>
            </a:pP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5</a:t>
            </a:r>
            <a:r>
              <a:rPr lang="zh-CN" altLang="zh-CN" sz="2800" dirty="0">
                <a:latin typeface="微软雅黑" panose="020B0503020204020204" pitchFamily="34" charset="-122"/>
                <a:ea typeface="微软雅黑" panose="020B0503020204020204" pitchFamily="34" charset="-122"/>
              </a:rPr>
              <a:t>）医生需要监测病人的体温情况，应选用（</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）统计图。</a:t>
            </a:r>
            <a:endParaRPr lang="zh-CN" altLang="en-US" sz="2800" dirty="0">
              <a:latin typeface="微软雅黑" panose="020B0503020204020204" pitchFamily="34" charset="-122"/>
              <a:ea typeface="微软雅黑" panose="020B0503020204020204" pitchFamily="34" charset="-122"/>
            </a:endParaRPr>
          </a:p>
        </p:txBody>
      </p:sp>
      <p:sp>
        <p:nvSpPr>
          <p:cNvPr id="5" name="矩形 4"/>
          <p:cNvSpPr/>
          <p:nvPr/>
        </p:nvSpPr>
        <p:spPr>
          <a:xfrm>
            <a:off x="5530599" y="2059032"/>
            <a:ext cx="4314001" cy="523220"/>
          </a:xfrm>
          <a:prstGeom prst="rect">
            <a:avLst/>
          </a:prstGeom>
        </p:spPr>
        <p:txBody>
          <a:bodyPr wrap="none">
            <a:spAutoFit/>
          </a:bodyPr>
          <a:lstStyle/>
          <a:p>
            <a:r>
              <a:rPr lang="zh-CN" altLang="zh-CN" sz="2800" dirty="0">
                <a:solidFill>
                  <a:srgbClr val="FF0000"/>
                </a:solidFill>
                <a:latin typeface="楷体" panose="02010609060101010101" pitchFamily="49" charset="-122"/>
                <a:ea typeface="楷体" panose="02010609060101010101" pitchFamily="49" charset="-122"/>
              </a:rPr>
              <a:t>条形统计图、折线统计图 </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2211887" y="2682631"/>
            <a:ext cx="902811" cy="523220"/>
          </a:xfrm>
          <a:prstGeom prst="rect">
            <a:avLst/>
          </a:prstGeom>
        </p:spPr>
        <p:txBody>
          <a:bodyPr wrap="none">
            <a:spAutoFit/>
          </a:bodyPr>
          <a:lstStyle/>
          <a:p>
            <a:r>
              <a:rPr lang="zh-CN" altLang="zh-CN" sz="2800" dirty="0">
                <a:solidFill>
                  <a:srgbClr val="FF0000"/>
                </a:solidFill>
                <a:latin typeface="楷体" panose="02010609060101010101" pitchFamily="49" charset="-122"/>
                <a:ea typeface="楷体" panose="02010609060101010101" pitchFamily="49" charset="-122"/>
              </a:rPr>
              <a:t>折线</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2211887" y="3923219"/>
            <a:ext cx="902811" cy="523220"/>
          </a:xfrm>
          <a:prstGeom prst="rect">
            <a:avLst/>
          </a:prstGeom>
        </p:spPr>
        <p:txBody>
          <a:bodyPr wrap="none">
            <a:spAutoFit/>
          </a:bodyPr>
          <a:lstStyle/>
          <a:p>
            <a:r>
              <a:rPr lang="zh-CN" altLang="en-US" sz="2800" dirty="0">
                <a:solidFill>
                  <a:srgbClr val="FF0000"/>
                </a:solidFill>
                <a:latin typeface="楷体" panose="02010609060101010101" pitchFamily="49" charset="-122"/>
                <a:ea typeface="楷体" panose="02010609060101010101" pitchFamily="49" charset="-122"/>
              </a:rPr>
              <a:t>条形</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9043762" y="4615551"/>
            <a:ext cx="902811" cy="523220"/>
          </a:xfrm>
          <a:prstGeom prst="rect">
            <a:avLst/>
          </a:prstGeom>
        </p:spPr>
        <p:txBody>
          <a:bodyPr wrap="none">
            <a:spAutoFit/>
          </a:bodyPr>
          <a:lstStyle/>
          <a:p>
            <a:r>
              <a:rPr lang="zh-CN" altLang="en-US" sz="2800" dirty="0">
                <a:solidFill>
                  <a:srgbClr val="FF0000"/>
                </a:solidFill>
                <a:latin typeface="楷体" panose="02010609060101010101" pitchFamily="49" charset="-122"/>
                <a:ea typeface="楷体" panose="02010609060101010101" pitchFamily="49" charset="-122"/>
              </a:rPr>
              <a:t>条形</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8259990" y="5250747"/>
            <a:ext cx="902811" cy="523220"/>
          </a:xfrm>
          <a:prstGeom prst="rect">
            <a:avLst/>
          </a:prstGeom>
        </p:spPr>
        <p:txBody>
          <a:bodyPr wrap="none">
            <a:spAutoFit/>
          </a:bodyPr>
          <a:lstStyle/>
          <a:p>
            <a:r>
              <a:rPr lang="zh-CN" altLang="zh-CN" sz="2800" dirty="0">
                <a:solidFill>
                  <a:srgbClr val="FF0000"/>
                </a:solidFill>
                <a:latin typeface="楷体" panose="02010609060101010101" pitchFamily="49" charset="-122"/>
                <a:ea typeface="楷体" panose="02010609060101010101" pitchFamily="49" charset="-122"/>
              </a:rPr>
              <a:t>折线</a:t>
            </a:r>
            <a:endParaRPr lang="zh-CN" altLang="en-US" sz="28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501650"/>
            <a:ext cx="2637166"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课堂练习</a:t>
            </a:r>
            <a:endParaRPr lang="zh-CN" altLang="en-US" sz="3200" dirty="0" smtClean="0">
              <a:solidFill>
                <a:srgbClr val="FFFFFF"/>
              </a:solidFill>
              <a:latin typeface="微软雅黑" panose="020B0503020204020204" pitchFamily="34" charset="-122"/>
            </a:endParaRPr>
          </a:p>
        </p:txBody>
      </p:sp>
      <p:sp>
        <p:nvSpPr>
          <p:cNvPr id="5" name="文本框 4"/>
          <p:cNvSpPr txBox="1"/>
          <p:nvPr/>
        </p:nvSpPr>
        <p:spPr>
          <a:xfrm>
            <a:off x="1211718" y="1163638"/>
            <a:ext cx="10257470" cy="2031325"/>
          </a:xfrm>
          <a:prstGeom prst="rect">
            <a:avLst/>
          </a:prstGeom>
          <a:noFill/>
        </p:spPr>
        <p:txBody>
          <a:bodyPr wrap="square" rtlCol="0">
            <a:spAutoFit/>
          </a:bodyPr>
          <a:lstStyle/>
          <a:p>
            <a:pPr>
              <a:lnSpc>
                <a:spcPct val="150000"/>
              </a:lnSpc>
            </a:pPr>
            <a:r>
              <a:rPr lang="en-US" altLang="zh-CN" sz="2800" dirty="0">
                <a:latin typeface="微软雅黑" panose="020B0503020204020204" pitchFamily="34" charset="-122"/>
                <a:ea typeface="微软雅黑" panose="020B0503020204020204" pitchFamily="34" charset="-122"/>
              </a:rPr>
              <a:t>2.</a:t>
            </a:r>
            <a:r>
              <a:rPr lang="zh-CN" altLang="zh-CN" sz="2800" dirty="0">
                <a:latin typeface="微软雅黑" panose="020B0503020204020204" pitchFamily="34" charset="-122"/>
                <a:ea typeface="微软雅黑" panose="020B0503020204020204" pitchFamily="34" charset="-122"/>
              </a:rPr>
              <a:t>小明从家到相距</a:t>
            </a:r>
            <a:r>
              <a:rPr lang="en-US" altLang="zh-CN" sz="2800" dirty="0">
                <a:latin typeface="微软雅黑" panose="020B0503020204020204" pitchFamily="34" charset="-122"/>
                <a:ea typeface="微软雅黑" panose="020B0503020204020204" pitchFamily="34" charset="-122"/>
              </a:rPr>
              <a:t>3</a:t>
            </a:r>
            <a:r>
              <a:rPr lang="zh-CN" altLang="zh-CN" sz="2800" dirty="0">
                <a:latin typeface="微软雅黑" panose="020B0503020204020204" pitchFamily="34" charset="-122"/>
                <a:ea typeface="微软雅黑" panose="020B0503020204020204" pitchFamily="34" charset="-122"/>
              </a:rPr>
              <a:t>千米远的书店去买书．从下面所给的折线图中可以看出小明在图书馆待了（</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分，</a:t>
            </a:r>
            <a:r>
              <a:rPr lang="zh-CN" altLang="zh-CN" sz="2800" dirty="0">
                <a:latin typeface="微软雅黑" panose="020B0503020204020204" pitchFamily="34" charset="-122"/>
                <a:ea typeface="微软雅黑" panose="020B0503020204020204" pitchFamily="34" charset="-122"/>
              </a:rPr>
              <a:t>去时的平均速度是每时（</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）千米，返回时的平均速度是每时（</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）千米。</a:t>
            </a:r>
            <a:endParaRPr lang="zh-CN" altLang="en-US" sz="2800" dirty="0">
              <a:latin typeface="微软雅黑" panose="020B0503020204020204" pitchFamily="34" charset="-122"/>
              <a:ea typeface="微软雅黑" panose="020B0503020204020204" pitchFamily="34" charset="-122"/>
            </a:endParaRPr>
          </a:p>
        </p:txBody>
      </p:sp>
      <p:pic>
        <p:nvPicPr>
          <p:cNvPr id="6" name="Picture 11" descr="14111467100881624"/>
          <p:cNvPicPr>
            <a:picLocks noChangeAspect="1" noChangeArrowheads="1"/>
          </p:cNvPicPr>
          <p:nvPr/>
        </p:nvPicPr>
        <p:blipFill>
          <a:blip r:embed="rId1"/>
          <a:srcRect/>
          <a:stretch>
            <a:fillRect/>
          </a:stretch>
        </p:blipFill>
        <p:spPr bwMode="auto">
          <a:xfrm>
            <a:off x="1888942" y="3345842"/>
            <a:ext cx="8273961" cy="29974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239345" y="1917690"/>
            <a:ext cx="543739" cy="523220"/>
          </a:xfrm>
          <a:prstGeom prst="rect">
            <a:avLst/>
          </a:prstGeom>
        </p:spPr>
        <p:txBody>
          <a:bodyPr wrap="none">
            <a:spAutoFit/>
          </a:bodyPr>
          <a:lstStyle/>
          <a:p>
            <a:r>
              <a:rPr lang="en-US" altLang="zh-CN" sz="2800" dirty="0">
                <a:solidFill>
                  <a:srgbClr val="FF0000"/>
                </a:solidFill>
                <a:latin typeface="楷体" panose="02010609060101010101" pitchFamily="49" charset="-122"/>
                <a:ea typeface="楷体" panose="02010609060101010101" pitchFamily="49" charset="-122"/>
              </a:rPr>
              <a:t>60</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2119553" y="2577123"/>
            <a:ext cx="364202"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6</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8324410" y="2594847"/>
            <a:ext cx="364202" cy="523220"/>
          </a:xfrm>
          <a:prstGeom prst="rect">
            <a:avLst/>
          </a:prstGeom>
        </p:spPr>
        <p:txBody>
          <a:bodyPr wrap="none">
            <a:spAutoFit/>
          </a:bodyPr>
          <a:lstStyle/>
          <a:p>
            <a:r>
              <a:rPr lang="en-US" altLang="zh-CN" sz="2800" dirty="0">
                <a:solidFill>
                  <a:srgbClr val="FF0000"/>
                </a:solidFill>
                <a:latin typeface="楷体" panose="02010609060101010101" pitchFamily="49" charset="-122"/>
                <a:ea typeface="楷体" panose="02010609060101010101" pitchFamily="49" charset="-122"/>
              </a:rPr>
              <a:t>9</a:t>
            </a:r>
            <a:endParaRPr lang="zh-CN" altLang="en-US" sz="28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501650"/>
            <a:ext cx="2637166"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课堂练习</a:t>
            </a:r>
            <a:endParaRPr lang="zh-CN" altLang="en-US" sz="3200" dirty="0" smtClean="0">
              <a:solidFill>
                <a:srgbClr val="FFFFFF"/>
              </a:solidFill>
              <a:latin typeface="微软雅黑" panose="020B0503020204020204" pitchFamily="34" charset="-122"/>
            </a:endParaRPr>
          </a:p>
        </p:txBody>
      </p:sp>
      <p:sp>
        <p:nvSpPr>
          <p:cNvPr id="4" name="文本框 3"/>
          <p:cNvSpPr txBox="1"/>
          <p:nvPr/>
        </p:nvSpPr>
        <p:spPr>
          <a:xfrm>
            <a:off x="1183201" y="1176133"/>
            <a:ext cx="9907166" cy="1308884"/>
          </a:xfrm>
          <a:prstGeom prst="rect">
            <a:avLst/>
          </a:prstGeom>
          <a:noFill/>
        </p:spPr>
        <p:txBody>
          <a:bodyPr wrap="square" rtlCol="0">
            <a:spAutoFit/>
          </a:bodyPr>
          <a:lstStyle/>
          <a:p>
            <a:pPr>
              <a:lnSpc>
                <a:spcPct val="150000"/>
              </a:lnSpc>
            </a:pPr>
            <a:r>
              <a:rPr lang="en-US" altLang="zh-CN" sz="2800" dirty="0">
                <a:latin typeface="微软雅黑" panose="020B0503020204020204" pitchFamily="34" charset="-122"/>
                <a:ea typeface="微软雅黑" panose="020B0503020204020204" pitchFamily="34" charset="-122"/>
              </a:rPr>
              <a:t>3. </a:t>
            </a:r>
            <a:r>
              <a:rPr lang="zh-CN" altLang="zh-CN" sz="2800" dirty="0">
                <a:latin typeface="微软雅黑" panose="020B0503020204020204" pitchFamily="34" charset="-122"/>
                <a:ea typeface="微软雅黑" panose="020B0503020204020204" pitchFamily="34" charset="-122"/>
              </a:rPr>
              <a:t>下图是中兴公司与联营公司下半年营业额的统计图，根据图回答问题。</a:t>
            </a:r>
            <a:endParaRPr lang="zh-CN" altLang="en-US" sz="2800" dirty="0">
              <a:latin typeface="微软雅黑" panose="020B0503020204020204" pitchFamily="34" charset="-122"/>
              <a:ea typeface="微软雅黑" panose="020B0503020204020204" pitchFamily="34" charset="-122"/>
            </a:endParaRPr>
          </a:p>
        </p:txBody>
      </p:sp>
      <p:pic>
        <p:nvPicPr>
          <p:cNvPr id="5" name="Picture 12" descr="14002254496861862"/>
          <p:cNvPicPr>
            <a:picLocks noChangeAspect="1" noChangeArrowheads="1"/>
          </p:cNvPicPr>
          <p:nvPr/>
        </p:nvPicPr>
        <p:blipFill>
          <a:blip r:embed="rId1"/>
          <a:srcRect/>
          <a:stretch>
            <a:fillRect/>
          </a:stretch>
        </p:blipFill>
        <p:spPr bwMode="auto">
          <a:xfrm>
            <a:off x="3387490" y="2170940"/>
            <a:ext cx="6331276" cy="4381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501650"/>
            <a:ext cx="2637166"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课堂练习</a:t>
            </a:r>
            <a:endParaRPr lang="zh-CN" altLang="en-US" sz="3200" dirty="0" smtClean="0">
              <a:solidFill>
                <a:srgbClr val="FFFFFF"/>
              </a:solidFill>
              <a:latin typeface="微软雅黑" panose="020B0503020204020204" pitchFamily="34" charset="-122"/>
            </a:endParaRPr>
          </a:p>
        </p:txBody>
      </p:sp>
      <p:sp>
        <p:nvSpPr>
          <p:cNvPr id="4" name="文本框 3"/>
          <p:cNvSpPr txBox="1"/>
          <p:nvPr/>
        </p:nvSpPr>
        <p:spPr>
          <a:xfrm>
            <a:off x="1203255" y="1360745"/>
            <a:ext cx="10043865" cy="2677656"/>
          </a:xfrm>
          <a:prstGeom prst="rect">
            <a:avLst/>
          </a:prstGeom>
          <a:noFill/>
        </p:spPr>
        <p:txBody>
          <a:bodyPr wrap="square" rtlCol="0">
            <a:spAutoFit/>
          </a:bodyPr>
          <a:lstStyle/>
          <a:p>
            <a:pPr>
              <a:lnSpc>
                <a:spcPct val="150000"/>
              </a:lnSpc>
            </a:pPr>
            <a:r>
              <a:rPr lang="en-US" altLang="zh-CN" sz="2800" dirty="0">
                <a:latin typeface="微软雅黑" panose="020B0503020204020204" pitchFamily="34" charset="-122"/>
                <a:ea typeface="微软雅黑" panose="020B0503020204020204" pitchFamily="34" charset="-122"/>
              </a:rPr>
              <a:t>(1)</a:t>
            </a:r>
            <a:r>
              <a:rPr lang="zh-CN" altLang="zh-CN" sz="2800" dirty="0">
                <a:latin typeface="微软雅黑" panose="020B0503020204020204" pitchFamily="34" charset="-122"/>
                <a:ea typeface="微软雅黑" panose="020B0503020204020204" pitchFamily="34" charset="-122"/>
              </a:rPr>
              <a:t>联营公司</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月到</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月营业额增长最快。中兴公司</a:t>
            </a:r>
            <a:r>
              <a:rPr lang="en-US" altLang="zh-CN" sz="2800" dirty="0" smtClean="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月到</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月营业额增长是这几个月中最慢的。</a:t>
            </a:r>
            <a:r>
              <a:rPr lang="en-US" altLang="zh-CN" sz="2800" dirty="0">
                <a:latin typeface="微软雅黑" panose="020B0503020204020204" pitchFamily="34" charset="-122"/>
                <a:ea typeface="微软雅黑" panose="020B0503020204020204" pitchFamily="34" charset="-122"/>
              </a:rPr>
              <a:t> </a:t>
            </a:r>
            <a:endParaRPr lang="zh-CN" altLang="zh-CN" sz="2800" dirty="0">
              <a:latin typeface="微软雅黑" panose="020B0503020204020204" pitchFamily="34" charset="-122"/>
              <a:ea typeface="微软雅黑" panose="020B0503020204020204" pitchFamily="34" charset="-122"/>
            </a:endParaRPr>
          </a:p>
          <a:p>
            <a:pPr>
              <a:lnSpc>
                <a:spcPct val="150000"/>
              </a:lnSpc>
            </a:pPr>
            <a:r>
              <a:rPr lang="en-US" altLang="zh-CN" sz="2800" dirty="0">
                <a:latin typeface="微软雅黑" panose="020B0503020204020204" pitchFamily="34" charset="-122"/>
                <a:ea typeface="微软雅黑" panose="020B0503020204020204" pitchFamily="34" charset="-122"/>
              </a:rPr>
              <a:t>(2)</a:t>
            </a:r>
            <a:r>
              <a:rPr lang="zh-CN" altLang="zh-CN" sz="2800" dirty="0">
                <a:latin typeface="微软雅黑" panose="020B0503020204020204" pitchFamily="34" charset="-122"/>
                <a:ea typeface="微软雅黑" panose="020B0503020204020204" pitchFamily="34" charset="-122"/>
              </a:rPr>
              <a:t>联营公司第三季度平均每月营业额（</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）万元</a:t>
            </a:r>
            <a:r>
              <a:rPr lang="zh-CN" altLang="zh-CN"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(3</a:t>
            </a:r>
            <a:r>
              <a:rPr lang="en-US" altLang="zh-CN" sz="2800" dirty="0">
                <a:latin typeface="微软雅黑" panose="020B0503020204020204" pitchFamily="34" charset="-122"/>
                <a:ea typeface="微软雅黑" panose="020B0503020204020204" pitchFamily="34" charset="-122"/>
              </a:rPr>
              <a:t>)</a:t>
            </a:r>
            <a:r>
              <a:rPr lang="en-US" altLang="zh-CN" sz="2800" dirty="0" smtClean="0">
                <a:latin typeface="微软雅黑" panose="020B0503020204020204" pitchFamily="34" charset="-122"/>
                <a:ea typeface="微软雅黑" panose="020B0503020204020204" pitchFamily="34" charset="-122"/>
              </a:rPr>
              <a:t>10</a:t>
            </a:r>
            <a:r>
              <a:rPr lang="zh-CN" altLang="zh-CN" sz="2800" dirty="0">
                <a:latin typeface="微软雅黑" panose="020B0503020204020204" pitchFamily="34" charset="-122"/>
                <a:ea typeface="微软雅黑" panose="020B0503020204020204" pitchFamily="34" charset="-122"/>
              </a:rPr>
              <a:t>月份两个公司营业额相差（</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）万元。</a:t>
            </a:r>
            <a:endParaRPr lang="zh-CN" altLang="en-US" sz="2800" dirty="0">
              <a:latin typeface="微软雅黑" panose="020B0503020204020204" pitchFamily="34" charset="-122"/>
              <a:ea typeface="微软雅黑" panose="020B0503020204020204" pitchFamily="34" charset="-122"/>
            </a:endParaRPr>
          </a:p>
        </p:txBody>
      </p:sp>
      <p:sp>
        <p:nvSpPr>
          <p:cNvPr id="2" name="矩形 1"/>
          <p:cNvSpPr/>
          <p:nvPr/>
        </p:nvSpPr>
        <p:spPr>
          <a:xfrm>
            <a:off x="1203254" y="4144068"/>
            <a:ext cx="10043865" cy="1754326"/>
          </a:xfrm>
          <a:prstGeom prst="rect">
            <a:avLst/>
          </a:prstGeom>
        </p:spPr>
        <p:txBody>
          <a:bodyPr wrap="square">
            <a:spAutoFit/>
          </a:bodyPr>
          <a:lstStyle/>
          <a:p>
            <a:pPr>
              <a:lnSpc>
                <a:spcPct val="150000"/>
              </a:lnSpc>
            </a:pPr>
            <a:r>
              <a:rPr lang="zh-CN" altLang="zh-CN" sz="2400" b="1" dirty="0">
                <a:solidFill>
                  <a:srgbClr val="FF0000"/>
                </a:solidFill>
                <a:latin typeface="楷体" panose="02010609060101010101" pitchFamily="49" charset="-122"/>
                <a:ea typeface="楷体" panose="02010609060101010101" pitchFamily="49" charset="-122"/>
              </a:rPr>
              <a:t>【参考答案】 </a:t>
            </a:r>
            <a:r>
              <a:rPr lang="zh-CN" altLang="zh-CN" sz="2400" dirty="0" smtClean="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1</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11</a:t>
            </a:r>
            <a:r>
              <a:rPr lang="zh-CN" altLang="zh-CN" sz="2400" dirty="0">
                <a:solidFill>
                  <a:srgbClr val="FF0000"/>
                </a:solidFill>
                <a:latin typeface="楷体" panose="02010609060101010101" pitchFamily="49" charset="-122"/>
                <a:ea typeface="楷体" panose="02010609060101010101" pitchFamily="49" charset="-122"/>
              </a:rPr>
              <a:t>月到</a:t>
            </a:r>
            <a:r>
              <a:rPr lang="en-US" altLang="zh-CN" sz="2400" dirty="0">
                <a:solidFill>
                  <a:srgbClr val="FF0000"/>
                </a:solidFill>
                <a:latin typeface="楷体" panose="02010609060101010101" pitchFamily="49" charset="-122"/>
                <a:ea typeface="楷体" panose="02010609060101010101" pitchFamily="49" charset="-122"/>
              </a:rPr>
              <a:t>12</a:t>
            </a:r>
            <a:r>
              <a:rPr lang="zh-CN" altLang="zh-CN" sz="2400" dirty="0">
                <a:solidFill>
                  <a:srgbClr val="FF0000"/>
                </a:solidFill>
                <a:latin typeface="楷体" panose="02010609060101010101" pitchFamily="49" charset="-122"/>
                <a:ea typeface="楷体" panose="02010609060101010101" pitchFamily="49" charset="-122"/>
              </a:rPr>
              <a:t>月</a:t>
            </a:r>
            <a:r>
              <a:rPr lang="en-US" altLang="zh-CN" sz="2400" dirty="0">
                <a:solidFill>
                  <a:srgbClr val="FF0000"/>
                </a:solidFill>
                <a:latin typeface="楷体" panose="02010609060101010101" pitchFamily="49" charset="-122"/>
                <a:ea typeface="楷体" panose="02010609060101010101" pitchFamily="49" charset="-122"/>
              </a:rPr>
              <a:t>  8</a:t>
            </a:r>
            <a:r>
              <a:rPr lang="zh-CN" altLang="zh-CN" sz="2400" dirty="0">
                <a:solidFill>
                  <a:srgbClr val="FF0000"/>
                </a:solidFill>
                <a:latin typeface="楷体" panose="02010609060101010101" pitchFamily="49" charset="-122"/>
                <a:ea typeface="楷体" panose="02010609060101010101" pitchFamily="49" charset="-122"/>
              </a:rPr>
              <a:t>月到</a:t>
            </a:r>
            <a:r>
              <a:rPr lang="en-US" altLang="zh-CN" sz="2400" dirty="0">
                <a:solidFill>
                  <a:srgbClr val="FF0000"/>
                </a:solidFill>
                <a:latin typeface="楷体" panose="02010609060101010101" pitchFamily="49" charset="-122"/>
                <a:ea typeface="楷体" panose="02010609060101010101" pitchFamily="49" charset="-122"/>
              </a:rPr>
              <a:t>9</a:t>
            </a:r>
            <a:r>
              <a:rPr lang="zh-CN" altLang="zh-CN" sz="2400" dirty="0">
                <a:solidFill>
                  <a:srgbClr val="FF0000"/>
                </a:solidFill>
                <a:latin typeface="楷体" panose="02010609060101010101" pitchFamily="49" charset="-122"/>
                <a:ea typeface="楷体" panose="02010609060101010101" pitchFamily="49" charset="-122"/>
              </a:rPr>
              <a:t>月</a:t>
            </a:r>
            <a:r>
              <a:rPr lang="en-US" altLang="zh-CN" sz="2400" dirty="0">
                <a:solidFill>
                  <a:srgbClr val="FF0000"/>
                </a:solidFill>
                <a:latin typeface="楷体" panose="02010609060101010101" pitchFamily="49" charset="-122"/>
                <a:ea typeface="楷体" panose="02010609060101010101" pitchFamily="49" charset="-122"/>
              </a:rPr>
              <a:t>  </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2</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5900  </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3</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1800  </a:t>
            </a:r>
            <a:r>
              <a:rPr lang="zh-CN" altLang="zh-CN" sz="2400" dirty="0">
                <a:solidFill>
                  <a:srgbClr val="FF0000"/>
                </a:solidFill>
                <a:latin typeface="楷体" panose="02010609060101010101" pitchFamily="49" charset="-122"/>
                <a:ea typeface="楷体" panose="02010609060101010101" pitchFamily="49" charset="-122"/>
              </a:rPr>
              <a:t>讲评：第（</a:t>
            </a:r>
            <a:r>
              <a:rPr lang="en-US" altLang="zh-CN" sz="2400" dirty="0">
                <a:solidFill>
                  <a:srgbClr val="FF0000"/>
                </a:solidFill>
                <a:latin typeface="楷体" panose="02010609060101010101" pitchFamily="49" charset="-122"/>
                <a:ea typeface="楷体" panose="02010609060101010101" pitchFamily="49" charset="-122"/>
              </a:rPr>
              <a:t>2</a:t>
            </a:r>
            <a:r>
              <a:rPr lang="zh-CN" altLang="zh-CN" sz="2400" dirty="0">
                <a:solidFill>
                  <a:srgbClr val="FF0000"/>
                </a:solidFill>
                <a:latin typeface="楷体" panose="02010609060101010101" pitchFamily="49" charset="-122"/>
                <a:ea typeface="楷体" panose="02010609060101010101" pitchFamily="49" charset="-122"/>
              </a:rPr>
              <a:t>）题让学生明白第三季度是</a:t>
            </a:r>
            <a:r>
              <a:rPr lang="en-US" altLang="zh-CN" sz="2400" dirty="0">
                <a:solidFill>
                  <a:srgbClr val="FF0000"/>
                </a:solidFill>
                <a:latin typeface="楷体" panose="02010609060101010101" pitchFamily="49" charset="-122"/>
                <a:ea typeface="楷体" panose="02010609060101010101" pitchFamily="49" charset="-122"/>
              </a:rPr>
              <a:t>7</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8</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9</a:t>
            </a:r>
            <a:r>
              <a:rPr lang="zh-CN" altLang="zh-CN" sz="2400" dirty="0">
                <a:solidFill>
                  <a:srgbClr val="FF0000"/>
                </a:solidFill>
                <a:latin typeface="楷体" panose="02010609060101010101" pitchFamily="49" charset="-122"/>
                <a:ea typeface="楷体" panose="02010609060101010101" pitchFamily="49" charset="-122"/>
              </a:rPr>
              <a:t>三个月；第（</a:t>
            </a:r>
            <a:r>
              <a:rPr lang="en-US" altLang="zh-CN" sz="2400" dirty="0">
                <a:solidFill>
                  <a:srgbClr val="FF0000"/>
                </a:solidFill>
                <a:latin typeface="楷体" panose="02010609060101010101" pitchFamily="49" charset="-122"/>
                <a:ea typeface="楷体" panose="02010609060101010101" pitchFamily="49" charset="-122"/>
              </a:rPr>
              <a:t>3</a:t>
            </a:r>
            <a:r>
              <a:rPr lang="zh-CN" altLang="zh-CN" sz="2400" dirty="0">
                <a:solidFill>
                  <a:srgbClr val="FF0000"/>
                </a:solidFill>
                <a:latin typeface="楷体" panose="02010609060101010101" pitchFamily="49" charset="-122"/>
                <a:ea typeface="楷体" panose="02010609060101010101" pitchFamily="49" charset="-122"/>
              </a:rPr>
              <a:t>）题注意是</a:t>
            </a:r>
            <a:r>
              <a:rPr lang="en-US" altLang="zh-CN" sz="2400" dirty="0">
                <a:solidFill>
                  <a:srgbClr val="FF0000"/>
                </a:solidFill>
                <a:latin typeface="楷体" panose="02010609060101010101" pitchFamily="49" charset="-122"/>
                <a:ea typeface="楷体" panose="02010609060101010101" pitchFamily="49" charset="-122"/>
              </a:rPr>
              <a:t>10</a:t>
            </a:r>
            <a:r>
              <a:rPr lang="zh-CN" altLang="zh-CN" sz="2400" dirty="0">
                <a:solidFill>
                  <a:srgbClr val="FF0000"/>
                </a:solidFill>
                <a:latin typeface="楷体" panose="02010609060101010101" pitchFamily="49" charset="-122"/>
                <a:ea typeface="楷体" panose="02010609060101010101" pitchFamily="49" charset="-122"/>
              </a:rPr>
              <a:t>月两个公司的营业额比较，让学生会看图。</a:t>
            </a:r>
            <a:endParaRPr lang="zh-CN" altLang="en-US" sz="24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图片 86"/>
          <p:cNvPicPr>
            <a:picLocks noChangeAspect="1"/>
          </p:cNvPicPr>
          <p:nvPr/>
        </p:nvPicPr>
        <p:blipFill rotWithShape="1">
          <a:blip r:embed="rId1" cstate="email"/>
          <a:srcRect/>
          <a:stretch>
            <a:fillRect/>
          </a:stretch>
        </p:blipFill>
        <p:spPr>
          <a:xfrm>
            <a:off x="90645" y="1684355"/>
            <a:ext cx="3219719" cy="2918421"/>
          </a:xfrm>
          <a:prstGeom prst="rect">
            <a:avLst/>
          </a:prstGeom>
        </p:spPr>
      </p:pic>
      <p:sp>
        <p:nvSpPr>
          <p:cNvPr id="3" name="五边形 7"/>
          <p:cNvSpPr>
            <a:spLocks noChangeArrowheads="1"/>
          </p:cNvSpPr>
          <p:nvPr/>
        </p:nvSpPr>
        <p:spPr bwMode="auto">
          <a:xfrm>
            <a:off x="0" y="501650"/>
            <a:ext cx="2612571"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课题引入</a:t>
            </a:r>
            <a:endParaRPr lang="zh-CN" altLang="en-US" sz="3200" dirty="0" smtClean="0">
              <a:solidFill>
                <a:srgbClr val="FFFFFF"/>
              </a:solidFill>
              <a:latin typeface="微软雅黑" panose="020B0503020204020204" pitchFamily="34" charset="-122"/>
            </a:endParaRPr>
          </a:p>
        </p:txBody>
      </p:sp>
      <p:graphicFrame>
        <p:nvGraphicFramePr>
          <p:cNvPr id="24" name="Group 127"/>
          <p:cNvGraphicFramePr>
            <a:graphicFrameLocks noGrp="1"/>
          </p:cNvGraphicFramePr>
          <p:nvPr/>
        </p:nvGraphicFramePr>
        <p:xfrm>
          <a:off x="3985298" y="2149319"/>
          <a:ext cx="6096000" cy="4075112"/>
        </p:xfrm>
        <a:graphic>
          <a:graphicData uri="http://schemas.openxmlformats.org/drawingml/2006/table">
            <a:tbl>
              <a:tblPr/>
              <a:tblGrid>
                <a:gridCol w="1016000"/>
                <a:gridCol w="1016000"/>
                <a:gridCol w="1016000"/>
                <a:gridCol w="1016000"/>
                <a:gridCol w="1014413"/>
                <a:gridCol w="1017587"/>
              </a:tblGrid>
              <a:tr h="367942">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42">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991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42">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42">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42">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3724">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42">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42">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42">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42">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L="90000" marR="90000" marT="46803" marB="468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 name="Line 91"/>
          <p:cNvSpPr>
            <a:spLocks noChangeShapeType="1"/>
          </p:cNvSpPr>
          <p:nvPr/>
        </p:nvSpPr>
        <p:spPr bwMode="auto">
          <a:xfrm flipV="1">
            <a:off x="3985298" y="1888969"/>
            <a:ext cx="0" cy="274637"/>
          </a:xfrm>
          <a:prstGeom prst="line">
            <a:avLst/>
          </a:prstGeom>
          <a:noFill/>
          <a:ln w="2857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29" name="Line 92"/>
          <p:cNvSpPr>
            <a:spLocks noChangeShapeType="1"/>
          </p:cNvSpPr>
          <p:nvPr/>
        </p:nvSpPr>
        <p:spPr bwMode="auto">
          <a:xfrm>
            <a:off x="10081298" y="6223381"/>
            <a:ext cx="712788" cy="0"/>
          </a:xfrm>
          <a:prstGeom prst="line">
            <a:avLst/>
          </a:prstGeom>
          <a:noFill/>
          <a:ln w="2857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43" name="Text Box 106"/>
          <p:cNvSpPr txBox="1">
            <a:spLocks noChangeArrowheads="1"/>
          </p:cNvSpPr>
          <p:nvPr/>
        </p:nvSpPr>
        <p:spPr bwMode="auto">
          <a:xfrm>
            <a:off x="9714586" y="4260694"/>
            <a:ext cx="180975" cy="36671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endParaRPr lang="zh-CN" altLang="zh-CN" sz="1800">
              <a:solidFill>
                <a:srgbClr val="0000CC"/>
              </a:solidFill>
            </a:endParaRPr>
          </a:p>
        </p:txBody>
      </p:sp>
      <p:grpSp>
        <p:nvGrpSpPr>
          <p:cNvPr id="86" name="组合 85"/>
          <p:cNvGrpSpPr/>
          <p:nvPr/>
        </p:nvGrpSpPr>
        <p:grpSpPr>
          <a:xfrm>
            <a:off x="3058276" y="1025829"/>
            <a:ext cx="8202612" cy="5668760"/>
            <a:chOff x="1693114" y="1047002"/>
            <a:chExt cx="8202612" cy="5668760"/>
          </a:xfrm>
        </p:grpSpPr>
        <p:sp>
          <p:nvSpPr>
            <p:cNvPr id="55" name="Rectangle 118"/>
            <p:cNvSpPr>
              <a:spLocks noChangeArrowheads="1"/>
            </p:cNvSpPr>
            <p:nvPr/>
          </p:nvSpPr>
          <p:spPr bwMode="auto">
            <a:xfrm>
              <a:off x="3411583" y="4650705"/>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dirty="0">
                  <a:solidFill>
                    <a:srgbClr val="FF3300"/>
                  </a:solidFill>
                </a:rPr>
                <a:t>·</a:t>
              </a:r>
              <a:endParaRPr lang="en-US" altLang="zh-CN" sz="4800" dirty="0">
                <a:solidFill>
                  <a:srgbClr val="FF3300"/>
                </a:solidFill>
              </a:endParaRPr>
            </a:p>
          </p:txBody>
        </p:sp>
        <p:sp>
          <p:nvSpPr>
            <p:cNvPr id="56" name="Rectangle 119"/>
            <p:cNvSpPr>
              <a:spLocks noChangeArrowheads="1"/>
            </p:cNvSpPr>
            <p:nvPr/>
          </p:nvSpPr>
          <p:spPr bwMode="auto">
            <a:xfrm>
              <a:off x="4427583" y="4091547"/>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dirty="0">
                  <a:solidFill>
                    <a:srgbClr val="FF3300"/>
                  </a:solidFill>
                </a:rPr>
                <a:t>·</a:t>
              </a:r>
              <a:endParaRPr lang="en-US" altLang="zh-CN" sz="4800" dirty="0">
                <a:solidFill>
                  <a:srgbClr val="FF3300"/>
                </a:solidFill>
              </a:endParaRPr>
            </a:p>
          </p:txBody>
        </p:sp>
        <p:sp>
          <p:nvSpPr>
            <p:cNvPr id="57" name="Rectangle 120"/>
            <p:cNvSpPr>
              <a:spLocks noChangeArrowheads="1"/>
            </p:cNvSpPr>
            <p:nvPr/>
          </p:nvSpPr>
          <p:spPr bwMode="auto">
            <a:xfrm>
              <a:off x="5443583" y="2363631"/>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dirty="0">
                  <a:solidFill>
                    <a:srgbClr val="FF3300"/>
                  </a:solidFill>
                </a:rPr>
                <a:t>·</a:t>
              </a:r>
              <a:endParaRPr lang="en-US" altLang="zh-CN" sz="4800" dirty="0">
                <a:solidFill>
                  <a:srgbClr val="FF3300"/>
                </a:solidFill>
              </a:endParaRPr>
            </a:p>
          </p:txBody>
        </p:sp>
        <p:sp>
          <p:nvSpPr>
            <p:cNvPr id="59" name="Rectangle 122"/>
            <p:cNvSpPr>
              <a:spLocks noChangeArrowheads="1"/>
            </p:cNvSpPr>
            <p:nvPr/>
          </p:nvSpPr>
          <p:spPr bwMode="auto">
            <a:xfrm>
              <a:off x="7475583" y="3405031"/>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a:solidFill>
                    <a:srgbClr val="FF3300"/>
                  </a:solidFill>
                </a:rPr>
                <a:t>·</a:t>
              </a:r>
              <a:endParaRPr lang="en-US" altLang="zh-CN" sz="4800">
                <a:solidFill>
                  <a:srgbClr val="FF3300"/>
                </a:solidFill>
              </a:endParaRPr>
            </a:p>
          </p:txBody>
        </p:sp>
        <p:grpSp>
          <p:nvGrpSpPr>
            <p:cNvPr id="85" name="组合 84"/>
            <p:cNvGrpSpPr/>
            <p:nvPr/>
          </p:nvGrpSpPr>
          <p:grpSpPr>
            <a:xfrm>
              <a:off x="1693114" y="1047002"/>
              <a:ext cx="8202612" cy="5668760"/>
              <a:chOff x="1655808" y="979534"/>
              <a:chExt cx="8202612" cy="5668760"/>
            </a:xfrm>
          </p:grpSpPr>
          <p:sp>
            <p:nvSpPr>
              <p:cNvPr id="45" name="Text Box 108"/>
              <p:cNvSpPr txBox="1">
                <a:spLocks noChangeArrowheads="1"/>
              </p:cNvSpPr>
              <p:nvPr/>
            </p:nvSpPr>
            <p:spPr bwMode="auto">
              <a:xfrm>
                <a:off x="8093120" y="3200244"/>
                <a:ext cx="561975" cy="36671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dirty="0">
                    <a:solidFill>
                      <a:srgbClr val="FF3300"/>
                    </a:solidFill>
                  </a:rPr>
                  <a:t>150</a:t>
                </a:r>
                <a:endParaRPr lang="en-US" altLang="zh-CN" sz="1800" dirty="0">
                  <a:solidFill>
                    <a:srgbClr val="FF3300"/>
                  </a:solidFill>
                </a:endParaRPr>
              </a:p>
            </p:txBody>
          </p:sp>
          <p:sp>
            <p:nvSpPr>
              <p:cNvPr id="58" name="Rectangle 121"/>
              <p:cNvSpPr>
                <a:spLocks noChangeArrowheads="1"/>
              </p:cNvSpPr>
              <p:nvPr/>
            </p:nvSpPr>
            <p:spPr bwMode="auto">
              <a:xfrm>
                <a:off x="6459583" y="3290731"/>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a:solidFill>
                      <a:srgbClr val="FF3300"/>
                    </a:solidFill>
                  </a:rPr>
                  <a:t>·</a:t>
                </a:r>
                <a:endParaRPr lang="en-US" altLang="zh-CN" sz="4800">
                  <a:solidFill>
                    <a:srgbClr val="FF3300"/>
                  </a:solidFill>
                </a:endParaRPr>
              </a:p>
            </p:txBody>
          </p:sp>
          <p:sp>
            <p:nvSpPr>
              <p:cNvPr id="60" name="Rectangle 123"/>
              <p:cNvSpPr>
                <a:spLocks noChangeArrowheads="1"/>
              </p:cNvSpPr>
              <p:nvPr/>
            </p:nvSpPr>
            <p:spPr bwMode="auto">
              <a:xfrm>
                <a:off x="8491583" y="2972694"/>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dirty="0">
                    <a:solidFill>
                      <a:srgbClr val="FF3300"/>
                    </a:solidFill>
                  </a:rPr>
                  <a:t>·</a:t>
                </a:r>
                <a:endParaRPr lang="en-US" altLang="zh-CN" sz="4800" dirty="0">
                  <a:solidFill>
                    <a:srgbClr val="FF3300"/>
                  </a:solidFill>
                </a:endParaRPr>
              </a:p>
            </p:txBody>
          </p:sp>
          <p:grpSp>
            <p:nvGrpSpPr>
              <p:cNvPr id="84" name="组合 83"/>
              <p:cNvGrpSpPr/>
              <p:nvPr/>
            </p:nvGrpSpPr>
            <p:grpSpPr>
              <a:xfrm>
                <a:off x="1655808" y="979534"/>
                <a:ext cx="8202612" cy="5668760"/>
                <a:chOff x="1655808" y="979534"/>
                <a:chExt cx="8202612" cy="5668760"/>
              </a:xfrm>
            </p:grpSpPr>
            <p:sp>
              <p:nvSpPr>
                <p:cNvPr id="25" name="Text Box 88"/>
                <p:cNvSpPr txBox="1">
                  <a:spLocks noChangeArrowheads="1"/>
                </p:cNvSpPr>
                <p:nvPr/>
              </p:nvSpPr>
              <p:spPr bwMode="auto">
                <a:xfrm>
                  <a:off x="2677380" y="979534"/>
                  <a:ext cx="181822"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endParaRPr lang="zh-CN" altLang="en-US" sz="3200" dirty="0"/>
                </a:p>
              </p:txBody>
            </p:sp>
            <p:sp>
              <p:nvSpPr>
                <p:cNvPr id="26" name="Text Box 89"/>
                <p:cNvSpPr txBox="1">
                  <a:spLocks noChangeArrowheads="1"/>
                </p:cNvSpPr>
                <p:nvPr/>
              </p:nvSpPr>
              <p:spPr bwMode="auto">
                <a:xfrm>
                  <a:off x="1655808" y="1449231"/>
                  <a:ext cx="1012825"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zh-CN" altLang="en-US" sz="2000" b="0" dirty="0"/>
                    <a:t>金牌</a:t>
                  </a:r>
                  <a:r>
                    <a:rPr lang="en-US" altLang="zh-CN" sz="2000" b="0" dirty="0"/>
                    <a:t>/</a:t>
                  </a:r>
                  <a:r>
                    <a:rPr lang="zh-CN" altLang="en-US" sz="2000" b="0" dirty="0"/>
                    <a:t>枚</a:t>
                  </a:r>
                  <a:endParaRPr lang="zh-CN" altLang="en-US" sz="2000" b="0" dirty="0"/>
                </a:p>
              </p:txBody>
            </p:sp>
            <p:sp>
              <p:nvSpPr>
                <p:cNvPr id="27" name="Text Box 90"/>
                <p:cNvSpPr txBox="1">
                  <a:spLocks noChangeArrowheads="1"/>
                </p:cNvSpPr>
                <p:nvPr/>
              </p:nvSpPr>
              <p:spPr bwMode="auto">
                <a:xfrm>
                  <a:off x="8780508" y="6133944"/>
                  <a:ext cx="1077912" cy="4572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zh-CN" altLang="en-US" sz="2000" b="0" dirty="0"/>
                    <a:t>时间</a:t>
                  </a:r>
                  <a:r>
                    <a:rPr lang="en-US" altLang="zh-CN" sz="2400" b="0" dirty="0"/>
                    <a:t>/</a:t>
                  </a:r>
                  <a:r>
                    <a:rPr lang="zh-CN" altLang="en-US" sz="2400" b="0" dirty="0"/>
                    <a:t>届</a:t>
                  </a:r>
                  <a:endParaRPr lang="zh-CN" altLang="en-US" sz="2400" b="0" dirty="0"/>
                </a:p>
              </p:txBody>
            </p:sp>
            <p:sp>
              <p:nvSpPr>
                <p:cNvPr id="30" name="Text Box 93"/>
                <p:cNvSpPr txBox="1">
                  <a:spLocks noChangeArrowheads="1"/>
                </p:cNvSpPr>
                <p:nvPr/>
              </p:nvSpPr>
              <p:spPr bwMode="auto">
                <a:xfrm>
                  <a:off x="3376658" y="6191094"/>
                  <a:ext cx="5499100" cy="4572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400" dirty="0"/>
                    <a:t>9         10        11        12         13       14</a:t>
                  </a:r>
                  <a:endParaRPr lang="en-US" altLang="zh-CN" sz="2400" dirty="0"/>
                </a:p>
              </p:txBody>
            </p:sp>
            <p:sp>
              <p:nvSpPr>
                <p:cNvPr id="31" name="Text Box 94"/>
                <p:cNvSpPr txBox="1">
                  <a:spLocks noChangeArrowheads="1"/>
                </p:cNvSpPr>
                <p:nvPr/>
              </p:nvSpPr>
              <p:spPr bwMode="auto">
                <a:xfrm>
                  <a:off x="2144758" y="5992656"/>
                  <a:ext cx="322262"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0</a:t>
                  </a:r>
                  <a:endParaRPr lang="en-US" altLang="zh-CN" sz="2000"/>
                </a:p>
              </p:txBody>
            </p:sp>
            <p:sp>
              <p:nvSpPr>
                <p:cNvPr id="32" name="Text Box 95"/>
                <p:cNvSpPr txBox="1">
                  <a:spLocks noChangeArrowheads="1"/>
                </p:cNvSpPr>
                <p:nvPr/>
              </p:nvSpPr>
              <p:spPr bwMode="auto">
                <a:xfrm>
                  <a:off x="2089195" y="5629119"/>
                  <a:ext cx="46355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20</a:t>
                  </a:r>
                  <a:endParaRPr lang="en-US" altLang="zh-CN" sz="2000"/>
                </a:p>
              </p:txBody>
            </p:sp>
            <p:sp>
              <p:nvSpPr>
                <p:cNvPr id="33" name="Text Box 96"/>
                <p:cNvSpPr txBox="1">
                  <a:spLocks noChangeArrowheads="1"/>
                </p:cNvSpPr>
                <p:nvPr/>
              </p:nvSpPr>
              <p:spPr bwMode="auto">
                <a:xfrm>
                  <a:off x="2089195" y="5267169"/>
                  <a:ext cx="46355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40</a:t>
                  </a:r>
                  <a:endParaRPr lang="en-US" altLang="zh-CN" sz="2000"/>
                </a:p>
              </p:txBody>
            </p:sp>
            <p:sp>
              <p:nvSpPr>
                <p:cNvPr id="34" name="Text Box 97"/>
                <p:cNvSpPr txBox="1">
                  <a:spLocks noChangeArrowheads="1"/>
                </p:cNvSpPr>
                <p:nvPr/>
              </p:nvSpPr>
              <p:spPr bwMode="auto">
                <a:xfrm>
                  <a:off x="2103483" y="4903631"/>
                  <a:ext cx="46355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60</a:t>
                  </a:r>
                  <a:endParaRPr lang="en-US" altLang="zh-CN" sz="2000"/>
                </a:p>
              </p:txBody>
            </p:sp>
            <p:sp>
              <p:nvSpPr>
                <p:cNvPr id="35" name="Text Box 98"/>
                <p:cNvSpPr txBox="1">
                  <a:spLocks noChangeArrowheads="1"/>
                </p:cNvSpPr>
                <p:nvPr/>
              </p:nvSpPr>
              <p:spPr bwMode="auto">
                <a:xfrm>
                  <a:off x="2103483" y="4513106"/>
                  <a:ext cx="46355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80</a:t>
                  </a:r>
                  <a:endParaRPr lang="en-US" altLang="zh-CN" sz="2000"/>
                </a:p>
              </p:txBody>
            </p:sp>
            <p:sp>
              <p:nvSpPr>
                <p:cNvPr id="36" name="Text Box 99"/>
                <p:cNvSpPr txBox="1">
                  <a:spLocks noChangeArrowheads="1"/>
                </p:cNvSpPr>
                <p:nvPr/>
              </p:nvSpPr>
              <p:spPr bwMode="auto">
                <a:xfrm>
                  <a:off x="1989183" y="4149569"/>
                  <a:ext cx="604837"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100</a:t>
                  </a:r>
                  <a:endParaRPr lang="en-US" altLang="zh-CN" sz="2000"/>
                </a:p>
              </p:txBody>
            </p:sp>
            <p:sp>
              <p:nvSpPr>
                <p:cNvPr id="37" name="Text Box 100"/>
                <p:cNvSpPr txBox="1">
                  <a:spLocks noChangeArrowheads="1"/>
                </p:cNvSpPr>
                <p:nvPr/>
              </p:nvSpPr>
              <p:spPr bwMode="auto">
                <a:xfrm>
                  <a:off x="2003470" y="3814606"/>
                  <a:ext cx="604838"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120</a:t>
                  </a:r>
                  <a:endParaRPr lang="en-US" altLang="zh-CN" sz="2000"/>
                </a:p>
              </p:txBody>
            </p:sp>
            <p:sp>
              <p:nvSpPr>
                <p:cNvPr id="38" name="Text Box 101"/>
                <p:cNvSpPr txBox="1">
                  <a:spLocks noChangeArrowheads="1"/>
                </p:cNvSpPr>
                <p:nvPr/>
              </p:nvSpPr>
              <p:spPr bwMode="auto">
                <a:xfrm>
                  <a:off x="1989183" y="3482819"/>
                  <a:ext cx="604837"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140</a:t>
                  </a:r>
                  <a:endParaRPr lang="en-US" altLang="zh-CN" sz="2000"/>
                </a:p>
              </p:txBody>
            </p:sp>
            <p:sp>
              <p:nvSpPr>
                <p:cNvPr id="39" name="Text Box 102"/>
                <p:cNvSpPr txBox="1">
                  <a:spLocks noChangeArrowheads="1"/>
                </p:cNvSpPr>
                <p:nvPr/>
              </p:nvSpPr>
              <p:spPr bwMode="auto">
                <a:xfrm>
                  <a:off x="1973308" y="3089119"/>
                  <a:ext cx="604837"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dirty="0"/>
                    <a:t>160</a:t>
                  </a:r>
                  <a:endParaRPr lang="en-US" altLang="zh-CN" sz="2000" dirty="0"/>
                </a:p>
              </p:txBody>
            </p:sp>
            <p:sp>
              <p:nvSpPr>
                <p:cNvPr id="40" name="Text Box 103"/>
                <p:cNvSpPr txBox="1">
                  <a:spLocks noChangeArrowheads="1"/>
                </p:cNvSpPr>
                <p:nvPr/>
              </p:nvSpPr>
              <p:spPr bwMode="auto">
                <a:xfrm>
                  <a:off x="1987595" y="2741456"/>
                  <a:ext cx="604838"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dirty="0"/>
                    <a:t>180</a:t>
                  </a:r>
                  <a:endParaRPr lang="en-US" altLang="zh-CN" sz="2000" dirty="0"/>
                </a:p>
              </p:txBody>
            </p:sp>
            <p:sp>
              <p:nvSpPr>
                <p:cNvPr id="41" name="Text Box 104"/>
                <p:cNvSpPr txBox="1">
                  <a:spLocks noChangeArrowheads="1"/>
                </p:cNvSpPr>
                <p:nvPr/>
              </p:nvSpPr>
              <p:spPr bwMode="auto">
                <a:xfrm>
                  <a:off x="2005058" y="2349344"/>
                  <a:ext cx="604837"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dirty="0"/>
                    <a:t>200</a:t>
                  </a:r>
                  <a:endParaRPr lang="en-US" altLang="zh-CN" sz="2000" dirty="0"/>
                </a:p>
              </p:txBody>
            </p:sp>
            <p:sp>
              <p:nvSpPr>
                <p:cNvPr id="42" name="Text Box 105"/>
                <p:cNvSpPr txBox="1">
                  <a:spLocks noChangeArrowheads="1"/>
                </p:cNvSpPr>
                <p:nvPr/>
              </p:nvSpPr>
              <p:spPr bwMode="auto">
                <a:xfrm>
                  <a:off x="1959020" y="1957231"/>
                  <a:ext cx="604838"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220</a:t>
                  </a:r>
                  <a:endParaRPr lang="en-US" altLang="zh-CN" sz="2000"/>
                </a:p>
              </p:txBody>
            </p:sp>
            <p:sp>
              <p:nvSpPr>
                <p:cNvPr id="44" name="Text Box 107"/>
                <p:cNvSpPr txBox="1">
                  <a:spLocks noChangeArrowheads="1"/>
                </p:cNvSpPr>
                <p:nvPr/>
              </p:nvSpPr>
              <p:spPr bwMode="auto">
                <a:xfrm>
                  <a:off x="3062333" y="4784569"/>
                  <a:ext cx="434975" cy="36671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61</a:t>
                  </a:r>
                  <a:endParaRPr lang="en-US" altLang="zh-CN" sz="1800">
                    <a:solidFill>
                      <a:srgbClr val="FF3300"/>
                    </a:solidFill>
                  </a:endParaRPr>
                </a:p>
              </p:txBody>
            </p:sp>
            <p:sp>
              <p:nvSpPr>
                <p:cNvPr id="46" name="Text Box 109"/>
                <p:cNvSpPr txBox="1">
                  <a:spLocks noChangeArrowheads="1"/>
                </p:cNvSpPr>
                <p:nvPr/>
              </p:nvSpPr>
              <p:spPr bwMode="auto">
                <a:xfrm>
                  <a:off x="4137070" y="4292444"/>
                  <a:ext cx="434975" cy="36671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94</a:t>
                  </a:r>
                  <a:endParaRPr lang="en-US" altLang="zh-CN" sz="1800">
                    <a:solidFill>
                      <a:srgbClr val="FF3300"/>
                    </a:solidFill>
                  </a:endParaRPr>
                </a:p>
              </p:txBody>
            </p:sp>
            <p:sp>
              <p:nvSpPr>
                <p:cNvPr id="47" name="Text Box 110"/>
                <p:cNvSpPr txBox="1">
                  <a:spLocks noChangeArrowheads="1"/>
                </p:cNvSpPr>
                <p:nvPr/>
              </p:nvSpPr>
              <p:spPr bwMode="auto">
                <a:xfrm>
                  <a:off x="4987970" y="2592231"/>
                  <a:ext cx="561975" cy="3667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183</a:t>
                  </a:r>
                  <a:endParaRPr lang="en-US" altLang="zh-CN" sz="1800">
                    <a:solidFill>
                      <a:srgbClr val="FF3300"/>
                    </a:solidFill>
                  </a:endParaRPr>
                </a:p>
              </p:txBody>
            </p:sp>
            <p:sp>
              <p:nvSpPr>
                <p:cNvPr id="48" name="Text Box 111"/>
                <p:cNvSpPr txBox="1">
                  <a:spLocks noChangeArrowheads="1"/>
                </p:cNvSpPr>
                <p:nvPr/>
              </p:nvSpPr>
              <p:spPr bwMode="auto">
                <a:xfrm>
                  <a:off x="6075408" y="3563781"/>
                  <a:ext cx="561975" cy="3667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137</a:t>
                  </a:r>
                  <a:endParaRPr lang="en-US" altLang="zh-CN" sz="1800">
                    <a:solidFill>
                      <a:srgbClr val="FF3300"/>
                    </a:solidFill>
                  </a:endParaRPr>
                </a:p>
              </p:txBody>
            </p:sp>
            <p:sp>
              <p:nvSpPr>
                <p:cNvPr id="49" name="Text Box 112"/>
                <p:cNvSpPr txBox="1">
                  <a:spLocks noChangeArrowheads="1"/>
                </p:cNvSpPr>
                <p:nvPr/>
              </p:nvSpPr>
              <p:spPr bwMode="auto">
                <a:xfrm>
                  <a:off x="7091408" y="3751106"/>
                  <a:ext cx="561975" cy="3667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129</a:t>
                  </a:r>
                  <a:endParaRPr lang="en-US" altLang="zh-CN" sz="1800">
                    <a:solidFill>
                      <a:srgbClr val="FF3300"/>
                    </a:solidFill>
                  </a:endParaRPr>
                </a:p>
              </p:txBody>
            </p:sp>
            <p:sp>
              <p:nvSpPr>
                <p:cNvPr id="50" name="Line 113"/>
                <p:cNvSpPr>
                  <a:spLocks noChangeShapeType="1"/>
                </p:cNvSpPr>
                <p:nvPr/>
              </p:nvSpPr>
              <p:spPr bwMode="auto">
                <a:xfrm flipV="1">
                  <a:off x="3584620" y="4457544"/>
                  <a:ext cx="1031875" cy="566737"/>
                </a:xfrm>
                <a:prstGeom prst="line">
                  <a:avLst/>
                </a:prstGeom>
                <a:noFill/>
                <a:ln w="28575">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51" name="Line 114"/>
                <p:cNvSpPr>
                  <a:spLocks noChangeShapeType="1"/>
                </p:cNvSpPr>
                <p:nvPr/>
              </p:nvSpPr>
              <p:spPr bwMode="auto">
                <a:xfrm flipV="1">
                  <a:off x="4600620" y="2707403"/>
                  <a:ext cx="1016000" cy="1741487"/>
                </a:xfrm>
                <a:prstGeom prst="line">
                  <a:avLst/>
                </a:prstGeom>
                <a:noFill/>
                <a:ln w="28575">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52" name="Line 115"/>
                <p:cNvSpPr>
                  <a:spLocks noChangeShapeType="1"/>
                </p:cNvSpPr>
                <p:nvPr/>
              </p:nvSpPr>
              <p:spPr bwMode="auto">
                <a:xfrm>
                  <a:off x="5616620" y="2747448"/>
                  <a:ext cx="1001713" cy="930275"/>
                </a:xfrm>
                <a:prstGeom prst="line">
                  <a:avLst/>
                </a:prstGeom>
                <a:noFill/>
                <a:ln w="28575">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53" name="Line 116"/>
                <p:cNvSpPr>
                  <a:spLocks noChangeShapeType="1"/>
                </p:cNvSpPr>
                <p:nvPr/>
              </p:nvSpPr>
              <p:spPr bwMode="auto">
                <a:xfrm>
                  <a:off x="6646908" y="3680540"/>
                  <a:ext cx="1016000" cy="103188"/>
                </a:xfrm>
                <a:prstGeom prst="line">
                  <a:avLst/>
                </a:prstGeom>
                <a:noFill/>
                <a:ln w="28575">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54" name="Line 117"/>
                <p:cNvSpPr>
                  <a:spLocks noChangeShapeType="1"/>
                </p:cNvSpPr>
                <p:nvPr/>
              </p:nvSpPr>
              <p:spPr bwMode="auto">
                <a:xfrm flipV="1">
                  <a:off x="7662908" y="3377149"/>
                  <a:ext cx="1016000" cy="392112"/>
                </a:xfrm>
                <a:prstGeom prst="line">
                  <a:avLst/>
                </a:prstGeom>
                <a:noFill/>
                <a:ln w="28575">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61" name="Text Box 124"/>
                <p:cNvSpPr txBox="1">
                  <a:spLocks noChangeArrowheads="1"/>
                </p:cNvSpPr>
                <p:nvPr/>
              </p:nvSpPr>
              <p:spPr bwMode="auto">
                <a:xfrm>
                  <a:off x="8982964" y="2160431"/>
                  <a:ext cx="735756" cy="379253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spcBef>
                      <a:spcPct val="50000"/>
                    </a:spcBef>
                  </a:pPr>
                  <a:r>
                    <a:rPr kumimoji="1" lang="zh-CN" altLang="en-US" b="0" dirty="0">
                      <a:solidFill>
                        <a:srgbClr val="FF0000"/>
                      </a:solidFill>
                    </a:rPr>
                    <a:t>单式折线</a:t>
                  </a:r>
                  <a:r>
                    <a:rPr kumimoji="1" lang="zh-CN" altLang="en-US" b="0" dirty="0" smtClean="0">
                      <a:solidFill>
                        <a:srgbClr val="FF0000"/>
                      </a:solidFill>
                    </a:rPr>
                    <a:t>统计图</a:t>
                  </a:r>
                  <a:endParaRPr kumimoji="1" lang="zh-CN" altLang="en-US" b="0" dirty="0">
                    <a:solidFill>
                      <a:srgbClr val="FF0000"/>
                    </a:solidFill>
                  </a:endParaRPr>
                </a:p>
              </p:txBody>
            </p:sp>
          </p:grpSp>
        </p:grpSp>
      </p:grpSp>
      <p:sp>
        <p:nvSpPr>
          <p:cNvPr id="88" name="AutoShape 27"/>
          <p:cNvSpPr>
            <a:spLocks noChangeArrowheads="1"/>
          </p:cNvSpPr>
          <p:nvPr/>
        </p:nvSpPr>
        <p:spPr bwMode="auto">
          <a:xfrm>
            <a:off x="4270417" y="536114"/>
            <a:ext cx="2757418" cy="783193"/>
          </a:xfrm>
          <a:prstGeom prst="wedgeRoundRectCallout">
            <a:avLst>
              <a:gd name="adj1" fmla="val 29176"/>
              <a:gd name="adj2" fmla="val 100545"/>
              <a:gd name="adj3" fmla="val 16667"/>
            </a:avLst>
          </a:prstGeom>
          <a:solidFill>
            <a:schemeClr val="bg1"/>
          </a:solidFill>
          <a:ln w="19050">
            <a:solidFill>
              <a:srgbClr val="3399FF"/>
            </a:solidFill>
            <a:miter lim="800000"/>
          </a:ln>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dirty="0"/>
              <a:t>第</a:t>
            </a:r>
            <a:r>
              <a:rPr lang="en-US" altLang="zh-CN" dirty="0"/>
              <a:t>9</a:t>
            </a:r>
            <a:r>
              <a:rPr lang="zh-CN" altLang="en-US" dirty="0"/>
              <a:t>～</a:t>
            </a:r>
            <a:r>
              <a:rPr lang="en-US" altLang="zh-CN" dirty="0"/>
              <a:t>14</a:t>
            </a:r>
            <a:r>
              <a:rPr lang="zh-CN" altLang="en-US" dirty="0"/>
              <a:t>届亚运会</a:t>
            </a:r>
            <a:r>
              <a:rPr lang="zh-CN" altLang="en-US" dirty="0">
                <a:solidFill>
                  <a:srgbClr val="FF3300"/>
                </a:solidFill>
              </a:rPr>
              <a:t>中国</a:t>
            </a:r>
            <a:r>
              <a:rPr lang="zh-CN" altLang="en-US" dirty="0"/>
              <a:t>金牌情况统计图</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nodePh="1">
                                  <p:stCondLst>
                                    <p:cond delay="0"/>
                                  </p:stCondLst>
                                  <p:endCondLst>
                                    <p:cond evt="begin" delay="0">
                                      <p:tn val="5"/>
                                    </p:cond>
                                  </p:end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8"/>
                                        </p:tgtEl>
                                        <p:attrNameLst>
                                          <p:attrName>style.visibility</p:attrName>
                                        </p:attrNameLst>
                                      </p:cBhvr>
                                      <p:to>
                                        <p:strVal val="visible"/>
                                      </p:to>
                                    </p:set>
                                    <p:anim calcmode="lin" valueType="num">
                                      <p:cBhvr additive="base">
                                        <p:cTn id="14" dur="500" fill="hold"/>
                                        <p:tgtEl>
                                          <p:spTgt spid="88"/>
                                        </p:tgtEl>
                                        <p:attrNameLst>
                                          <p:attrName>ppt_x</p:attrName>
                                        </p:attrNameLst>
                                      </p:cBhvr>
                                      <p:tavLst>
                                        <p:tav tm="0">
                                          <p:val>
                                            <p:strVal val="#ppt_x"/>
                                          </p:val>
                                        </p:tav>
                                        <p:tav tm="100000">
                                          <p:val>
                                            <p:strVal val="#ppt_x"/>
                                          </p:val>
                                        </p:tav>
                                      </p:tavLst>
                                    </p:anim>
                                    <p:anim calcmode="lin" valueType="num">
                                      <p:cBhvr additive="base">
                                        <p:cTn id="15" dur="500" fill="hold"/>
                                        <p:tgtEl>
                                          <p:spTgt spid="88"/>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87"/>
                                        </p:tgtEl>
                                        <p:attrNameLst>
                                          <p:attrName>style.visibility</p:attrName>
                                        </p:attrNameLst>
                                      </p:cBhvr>
                                      <p:to>
                                        <p:strVal val="visible"/>
                                      </p:to>
                                    </p:set>
                                    <p:anim calcmode="lin" valueType="num">
                                      <p:cBhvr additive="base">
                                        <p:cTn id="18" dur="500" fill="hold"/>
                                        <p:tgtEl>
                                          <p:spTgt spid="87"/>
                                        </p:tgtEl>
                                        <p:attrNameLst>
                                          <p:attrName>ppt_x</p:attrName>
                                        </p:attrNameLst>
                                      </p:cBhvr>
                                      <p:tavLst>
                                        <p:tav tm="0">
                                          <p:val>
                                            <p:strVal val="#ppt_x"/>
                                          </p:val>
                                        </p:tav>
                                        <p:tav tm="100000">
                                          <p:val>
                                            <p:strVal val="#ppt_x"/>
                                          </p:val>
                                        </p:tav>
                                      </p:tavLst>
                                    </p:anim>
                                    <p:anim calcmode="lin" valueType="num">
                                      <p:cBhvr additive="base">
                                        <p:cTn id="19"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8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0" y="501650"/>
            <a:ext cx="2583543"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课后习题</a:t>
            </a:r>
            <a:endParaRPr lang="zh-CN" altLang="en-US" sz="3200" dirty="0" smtClean="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525" cy="19050"/>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525" cy="19050"/>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911457" y="1163638"/>
            <a:ext cx="10218097" cy="2031325"/>
          </a:xfrm>
          <a:prstGeom prst="rect">
            <a:avLst/>
          </a:prstGeom>
          <a:noFill/>
        </p:spPr>
        <p:txBody>
          <a:bodyPr wrap="square" rtlCol="0">
            <a:spAutoFit/>
          </a:bodyPr>
          <a:lstStyle/>
          <a:p>
            <a:pPr>
              <a:lnSpc>
                <a:spcPct val="150000"/>
              </a:lnSpc>
            </a:pPr>
            <a:r>
              <a:rPr lang="en-US" altLang="zh-CN" sz="2800" dirty="0" smtClean="0">
                <a:latin typeface="微软雅黑" panose="020B0503020204020204" pitchFamily="34" charset="-122"/>
                <a:ea typeface="微软雅黑" panose="020B0503020204020204" pitchFamily="34" charset="-122"/>
              </a:rPr>
              <a:t>1</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折线统计图是用（</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）表示一定的数量，根据数量的多少（</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），然后把各点用（</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）顺次连接起来，以折线的上升或下降来表示统计数量（</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911457" y="3101331"/>
            <a:ext cx="10492417" cy="1384995"/>
          </a:xfrm>
          <a:prstGeom prst="rect">
            <a:avLst/>
          </a:prstGeom>
          <a:noFill/>
        </p:spPr>
        <p:txBody>
          <a:bodyPr wrap="square" rtlCol="0">
            <a:spAutoFit/>
          </a:bodyPr>
          <a:lstStyle/>
          <a:p>
            <a:pPr>
              <a:lnSpc>
                <a:spcPct val="150000"/>
              </a:lnSpc>
            </a:pPr>
            <a:r>
              <a:rPr lang="en-US" altLang="zh-CN" sz="2800" dirty="0">
                <a:latin typeface="微软雅黑" panose="020B0503020204020204" pitchFamily="34" charset="-122"/>
                <a:ea typeface="微软雅黑" panose="020B0503020204020204" pitchFamily="34" charset="-122"/>
              </a:rPr>
              <a:t>2.</a:t>
            </a:r>
            <a:r>
              <a:rPr lang="zh-CN" altLang="zh-CN" sz="2800" dirty="0">
                <a:latin typeface="微软雅黑" panose="020B0503020204020204" pitchFamily="34" charset="-122"/>
                <a:ea typeface="微软雅黑" panose="020B0503020204020204" pitchFamily="34" charset="-122"/>
              </a:rPr>
              <a:t>下图是某市</a:t>
            </a:r>
            <a:r>
              <a:rPr lang="en-US" altLang="zh-CN" sz="2800" dirty="0">
                <a:latin typeface="微软雅黑" panose="020B0503020204020204" pitchFamily="34" charset="-122"/>
                <a:ea typeface="微软雅黑" panose="020B0503020204020204" pitchFamily="34" charset="-122"/>
              </a:rPr>
              <a:t>2009</a:t>
            </a:r>
            <a:r>
              <a:rPr lang="zh-CN" altLang="zh-CN" sz="2800" dirty="0">
                <a:latin typeface="微软雅黑" panose="020B0503020204020204" pitchFamily="34" charset="-122"/>
                <a:ea typeface="微软雅黑" panose="020B0503020204020204" pitchFamily="34" charset="-122"/>
              </a:rPr>
              <a:t>年</a:t>
            </a:r>
            <a:r>
              <a:rPr lang="en-US" altLang="zh-CN" sz="2800" dirty="0">
                <a:latin typeface="微软雅黑" panose="020B0503020204020204" pitchFamily="34" charset="-122"/>
                <a:ea typeface="微软雅黑" panose="020B0503020204020204" pitchFamily="34" charset="-122"/>
              </a:rPr>
              <a:t>3</a:t>
            </a:r>
            <a:r>
              <a:rPr lang="zh-CN" altLang="zh-CN" sz="2800" dirty="0">
                <a:latin typeface="微软雅黑" panose="020B0503020204020204" pitchFamily="34" charset="-122"/>
                <a:ea typeface="微软雅黑" panose="020B0503020204020204" pitchFamily="34" charset="-122"/>
              </a:rPr>
              <a:t>月</a:t>
            </a:r>
            <a:r>
              <a:rPr lang="en-US" altLang="zh-CN" sz="2800" dirty="0">
                <a:latin typeface="微软雅黑" panose="020B0503020204020204" pitchFamily="34" charset="-122"/>
                <a:ea typeface="微软雅黑" panose="020B0503020204020204" pitchFamily="34" charset="-122"/>
              </a:rPr>
              <a:t>13</a:t>
            </a:r>
            <a:r>
              <a:rPr lang="zh-CN" altLang="zh-CN" sz="2800" dirty="0">
                <a:latin typeface="微软雅黑" panose="020B0503020204020204" pitchFamily="34" charset="-122"/>
                <a:ea typeface="微软雅黑" panose="020B0503020204020204" pitchFamily="34" charset="-122"/>
              </a:rPr>
              <a:t>日～</a:t>
            </a:r>
            <a:r>
              <a:rPr lang="en-US" altLang="zh-CN" sz="2800" dirty="0">
                <a:latin typeface="微软雅黑" panose="020B0503020204020204" pitchFamily="34" charset="-122"/>
                <a:ea typeface="微软雅黑" panose="020B0503020204020204" pitchFamily="34" charset="-122"/>
              </a:rPr>
              <a:t>3</a:t>
            </a:r>
            <a:r>
              <a:rPr lang="zh-CN" altLang="zh-CN" sz="2800" dirty="0">
                <a:latin typeface="微软雅黑" panose="020B0503020204020204" pitchFamily="34" charset="-122"/>
                <a:ea typeface="微软雅黑" panose="020B0503020204020204" pitchFamily="34" charset="-122"/>
              </a:rPr>
              <a:t>月</a:t>
            </a:r>
            <a:r>
              <a:rPr lang="en-US" altLang="zh-CN" sz="2800" dirty="0">
                <a:latin typeface="微软雅黑" panose="020B0503020204020204" pitchFamily="34" charset="-122"/>
                <a:ea typeface="微软雅黑" panose="020B0503020204020204" pitchFamily="34" charset="-122"/>
              </a:rPr>
              <a:t>22</a:t>
            </a:r>
            <a:r>
              <a:rPr lang="zh-CN" altLang="zh-CN" sz="2800" dirty="0">
                <a:latin typeface="微软雅黑" panose="020B0503020204020204" pitchFamily="34" charset="-122"/>
                <a:ea typeface="微软雅黑" panose="020B0503020204020204" pitchFamily="34" charset="-122"/>
              </a:rPr>
              <a:t>日最高气温与最低气温变化情况统计图。观察统计图回答问题。</a:t>
            </a:r>
            <a:endParaRPr lang="zh-CN" altLang="en-US" sz="28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911457" y="4392694"/>
            <a:ext cx="10310836" cy="2031325"/>
          </a:xfrm>
          <a:prstGeom prst="rect">
            <a:avLst/>
          </a:prstGeom>
          <a:noFill/>
        </p:spPr>
        <p:txBody>
          <a:bodyPr wrap="none" rtlCol="0">
            <a:spAutoFit/>
          </a:bodyPr>
          <a:lstStyle/>
          <a:p>
            <a:pPr>
              <a:lnSpc>
                <a:spcPct val="150000"/>
              </a:lnSpc>
            </a:pPr>
            <a:r>
              <a:rPr lang="en-US" altLang="zh-CN" sz="2800" dirty="0">
                <a:latin typeface="微软雅黑" panose="020B0503020204020204" pitchFamily="34" charset="-122"/>
                <a:ea typeface="微软雅黑" panose="020B0503020204020204" pitchFamily="34" charset="-122"/>
              </a:rPr>
              <a:t>(1) (     )</a:t>
            </a:r>
            <a:r>
              <a:rPr lang="zh-CN" altLang="zh-CN" sz="2800" dirty="0">
                <a:latin typeface="微软雅黑" panose="020B0503020204020204" pitchFamily="34" charset="-122"/>
                <a:ea typeface="微软雅黑" panose="020B0503020204020204" pitchFamily="34" charset="-122"/>
              </a:rPr>
              <a:t>日的气温最高，是（</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）度。</a:t>
            </a:r>
            <a:r>
              <a:rPr lang="en-US" altLang="zh-CN" sz="2800" dirty="0">
                <a:latin typeface="微软雅黑" panose="020B0503020204020204" pitchFamily="34" charset="-122"/>
                <a:ea typeface="微软雅黑" panose="020B0503020204020204" pitchFamily="34" charset="-122"/>
              </a:rPr>
              <a:t>  </a:t>
            </a:r>
            <a:endParaRPr lang="zh-CN" altLang="zh-CN" sz="2800" dirty="0">
              <a:latin typeface="微软雅黑" panose="020B0503020204020204" pitchFamily="34" charset="-122"/>
              <a:ea typeface="微软雅黑" panose="020B0503020204020204" pitchFamily="34" charset="-122"/>
            </a:endParaRPr>
          </a:p>
          <a:p>
            <a:pPr>
              <a:lnSpc>
                <a:spcPct val="150000"/>
              </a:lnSpc>
            </a:pPr>
            <a:r>
              <a:rPr lang="en-US" altLang="zh-CN" sz="2800" dirty="0">
                <a:latin typeface="微软雅黑" panose="020B0503020204020204" pitchFamily="34" charset="-122"/>
                <a:ea typeface="微软雅黑" panose="020B0503020204020204" pitchFamily="34" charset="-122"/>
              </a:rPr>
              <a:t>(2) (     )</a:t>
            </a:r>
            <a:r>
              <a:rPr lang="zh-CN" altLang="zh-CN" sz="2800" dirty="0">
                <a:latin typeface="微软雅黑" panose="020B0503020204020204" pitchFamily="34" charset="-122"/>
                <a:ea typeface="微软雅黑" panose="020B0503020204020204" pitchFamily="34" charset="-122"/>
              </a:rPr>
              <a:t>日的气温最低，是（</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）度。</a:t>
            </a:r>
            <a:r>
              <a:rPr lang="en-US" altLang="zh-CN" sz="2800" dirty="0">
                <a:latin typeface="微软雅黑" panose="020B0503020204020204" pitchFamily="34" charset="-122"/>
                <a:ea typeface="微软雅黑" panose="020B0503020204020204" pitchFamily="34" charset="-122"/>
              </a:rPr>
              <a:t>  </a:t>
            </a:r>
            <a:endParaRPr lang="zh-CN" altLang="zh-CN" sz="2800" dirty="0">
              <a:latin typeface="微软雅黑" panose="020B0503020204020204" pitchFamily="34" charset="-122"/>
              <a:ea typeface="微软雅黑" panose="020B0503020204020204" pitchFamily="34" charset="-122"/>
            </a:endParaRPr>
          </a:p>
          <a:p>
            <a:pPr>
              <a:lnSpc>
                <a:spcPct val="150000"/>
              </a:lnSpc>
            </a:pPr>
            <a:r>
              <a:rPr lang="en-US" altLang="zh-CN" sz="2800" dirty="0">
                <a:latin typeface="微软雅黑" panose="020B0503020204020204" pitchFamily="34" charset="-122"/>
                <a:ea typeface="微软雅黑" panose="020B0503020204020204" pitchFamily="34" charset="-122"/>
              </a:rPr>
              <a:t>(3)</a:t>
            </a: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    </a:t>
            </a:r>
            <a:r>
              <a:rPr lang="zh-CN" altLang="zh-CN" sz="2800" dirty="0" smtClean="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日的最高气温与最低气温相差最大，相差（</a:t>
            </a:r>
            <a:r>
              <a:rPr lang="en-US" altLang="zh-CN" sz="2800" dirty="0">
                <a:latin typeface="微软雅黑" panose="020B0503020204020204" pitchFamily="34" charset="-122"/>
                <a:ea typeface="微软雅黑" panose="020B0503020204020204" pitchFamily="34" charset="-122"/>
              </a:rPr>
              <a:t>      </a:t>
            </a:r>
            <a:r>
              <a:rPr lang="zh-CN" altLang="zh-CN" sz="2800" dirty="0" smtClean="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度</a:t>
            </a:r>
            <a:r>
              <a:rPr lang="zh-CN" altLang="zh-CN" sz="2800" dirty="0" smtClean="0">
                <a:latin typeface="微软雅黑" panose="020B0503020204020204" pitchFamily="34" charset="-122"/>
                <a:ea typeface="微软雅黑" panose="020B0503020204020204" pitchFamily="34" charset="-122"/>
              </a:rPr>
              <a:t>。</a:t>
            </a:r>
            <a:endParaRPr lang="zh-CN" altLang="zh-CN" sz="2800" dirty="0">
              <a:latin typeface="微软雅黑" panose="020B0503020204020204" pitchFamily="34" charset="-122"/>
              <a:ea typeface="微软雅黑" panose="020B0503020204020204" pitchFamily="34" charset="-122"/>
            </a:endParaRPr>
          </a:p>
        </p:txBody>
      </p:sp>
      <p:sp>
        <p:nvSpPr>
          <p:cNvPr id="5" name="矩形 4"/>
          <p:cNvSpPr/>
          <p:nvPr/>
        </p:nvSpPr>
        <p:spPr>
          <a:xfrm>
            <a:off x="3939369" y="1268142"/>
            <a:ext cx="2339102" cy="523220"/>
          </a:xfrm>
          <a:prstGeom prst="rect">
            <a:avLst/>
          </a:prstGeom>
        </p:spPr>
        <p:txBody>
          <a:bodyPr wrap="none">
            <a:spAutoFit/>
          </a:bodyPr>
          <a:lstStyle/>
          <a:p>
            <a:r>
              <a:rPr lang="zh-CN" altLang="zh-CN" sz="2800" dirty="0">
                <a:solidFill>
                  <a:srgbClr val="FF0000"/>
                </a:solidFill>
                <a:latin typeface="楷体" panose="02010609060101010101" pitchFamily="49" charset="-122"/>
                <a:ea typeface="楷体" panose="02010609060101010101" pitchFamily="49" charset="-122"/>
              </a:rPr>
              <a:t>一个单位长度</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1819088" y="1968508"/>
            <a:ext cx="1620957" cy="523220"/>
          </a:xfrm>
          <a:prstGeom prst="rect">
            <a:avLst/>
          </a:prstGeom>
        </p:spPr>
        <p:txBody>
          <a:bodyPr wrap="none">
            <a:spAutoFit/>
          </a:bodyPr>
          <a:lstStyle/>
          <a:p>
            <a:r>
              <a:rPr lang="zh-CN" altLang="zh-CN" sz="2800" dirty="0">
                <a:solidFill>
                  <a:srgbClr val="FF0000"/>
                </a:solidFill>
                <a:latin typeface="楷体" panose="02010609060101010101" pitchFamily="49" charset="-122"/>
                <a:ea typeface="楷体" panose="02010609060101010101" pitchFamily="49" charset="-122"/>
              </a:rPr>
              <a:t>描出各点</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6513602" y="1932430"/>
            <a:ext cx="902811" cy="523220"/>
          </a:xfrm>
          <a:prstGeom prst="rect">
            <a:avLst/>
          </a:prstGeom>
        </p:spPr>
        <p:txBody>
          <a:bodyPr wrap="none">
            <a:spAutoFit/>
          </a:bodyPr>
          <a:lstStyle/>
          <a:p>
            <a:r>
              <a:rPr lang="zh-CN" altLang="en-US" sz="2800" dirty="0" smtClean="0">
                <a:solidFill>
                  <a:srgbClr val="FF0000"/>
                </a:solidFill>
                <a:latin typeface="楷体" panose="02010609060101010101" pitchFamily="49" charset="-122"/>
                <a:ea typeface="楷体" panose="02010609060101010101" pitchFamily="49" charset="-122"/>
              </a:rPr>
              <a:t>线段</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6278471" y="2578111"/>
            <a:ext cx="1620957" cy="523220"/>
          </a:xfrm>
          <a:prstGeom prst="rect">
            <a:avLst/>
          </a:prstGeom>
        </p:spPr>
        <p:txBody>
          <a:bodyPr wrap="none">
            <a:spAutoFit/>
          </a:bodyPr>
          <a:lstStyle/>
          <a:p>
            <a:r>
              <a:rPr lang="zh-CN" altLang="en-US" sz="2800" dirty="0">
                <a:solidFill>
                  <a:srgbClr val="FF0000"/>
                </a:solidFill>
                <a:latin typeface="楷体" panose="02010609060101010101" pitchFamily="49" charset="-122"/>
                <a:ea typeface="楷体" panose="02010609060101010101" pitchFamily="49" charset="-122"/>
              </a:rPr>
              <a:t>增减变化</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1667669" y="4531767"/>
            <a:ext cx="543739"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16</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5476766" y="4531767"/>
            <a:ext cx="543739"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24</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4" name="矩形 13"/>
          <p:cNvSpPr/>
          <p:nvPr/>
        </p:nvSpPr>
        <p:spPr>
          <a:xfrm>
            <a:off x="1667668" y="5132656"/>
            <a:ext cx="543739"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18</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5" name="矩形 14"/>
          <p:cNvSpPr/>
          <p:nvPr/>
        </p:nvSpPr>
        <p:spPr>
          <a:xfrm>
            <a:off x="5613926" y="5160837"/>
            <a:ext cx="364202" cy="523220"/>
          </a:xfrm>
          <a:prstGeom prst="rect">
            <a:avLst/>
          </a:prstGeom>
        </p:spPr>
        <p:txBody>
          <a:bodyPr wrap="none">
            <a:spAutoFit/>
          </a:bodyPr>
          <a:lstStyle/>
          <a:p>
            <a:r>
              <a:rPr lang="en-US" altLang="zh-CN" sz="2800" dirty="0">
                <a:solidFill>
                  <a:srgbClr val="FF0000"/>
                </a:solidFill>
                <a:latin typeface="楷体" panose="02010609060101010101" pitchFamily="49" charset="-122"/>
                <a:ea typeface="楷体" panose="02010609060101010101" pitchFamily="49" charset="-122"/>
              </a:rPr>
              <a:t>2</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6" name="矩形 15"/>
          <p:cNvSpPr/>
          <p:nvPr/>
        </p:nvSpPr>
        <p:spPr>
          <a:xfrm>
            <a:off x="1761283" y="5808311"/>
            <a:ext cx="543739"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16</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7" name="矩形 16"/>
          <p:cNvSpPr/>
          <p:nvPr/>
        </p:nvSpPr>
        <p:spPr>
          <a:xfrm>
            <a:off x="9298551" y="5808311"/>
            <a:ext cx="543739"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15</a:t>
            </a:r>
            <a:endParaRPr lang="zh-CN" altLang="en-US" sz="28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1" grpId="0"/>
      <p:bldP spid="12" grpId="0"/>
      <p:bldP spid="13" grpId="0"/>
      <p:bldP spid="14" grpId="0"/>
      <p:bldP spid="15" grpId="0"/>
      <p:bldP spid="16"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0" y="501650"/>
            <a:ext cx="2583543"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课后习题</a:t>
            </a:r>
            <a:endParaRPr lang="zh-CN" altLang="en-US" sz="3200" dirty="0" smtClean="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525" cy="19050"/>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525" cy="19050"/>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1291771" y="1184536"/>
            <a:ext cx="6380273" cy="662554"/>
          </a:xfrm>
          <a:prstGeom prst="rect">
            <a:avLst/>
          </a:prstGeom>
          <a:noFill/>
        </p:spPr>
        <p:txBody>
          <a:bodyPr wrap="none" rtlCol="0">
            <a:spAutoFit/>
          </a:bodyPr>
          <a:lstStyle/>
          <a:p>
            <a:pPr>
              <a:lnSpc>
                <a:spcPct val="150000"/>
              </a:lnSpc>
            </a:pPr>
            <a:r>
              <a:rPr lang="en-US" altLang="zh-CN" sz="2800" dirty="0" smtClean="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4)</a:t>
            </a:r>
            <a:r>
              <a:rPr lang="zh-CN" altLang="zh-CN" sz="2800" dirty="0">
                <a:latin typeface="微软雅黑" panose="020B0503020204020204" pitchFamily="34" charset="-122"/>
                <a:ea typeface="微软雅黑" panose="020B0503020204020204" pitchFamily="34" charset="-122"/>
              </a:rPr>
              <a:t>说一说这几天最高气温变化的趋势。</a:t>
            </a:r>
            <a:endParaRPr lang="zh-CN" altLang="en-US" sz="2800" dirty="0">
              <a:latin typeface="微软雅黑" panose="020B0503020204020204" pitchFamily="34" charset="-122"/>
              <a:ea typeface="微软雅黑" panose="020B0503020204020204" pitchFamily="34" charset="-122"/>
            </a:endParaRPr>
          </a:p>
        </p:txBody>
      </p:sp>
      <p:grpSp>
        <p:nvGrpSpPr>
          <p:cNvPr id="2" name="组合 1"/>
          <p:cNvGrpSpPr/>
          <p:nvPr/>
        </p:nvGrpSpPr>
        <p:grpSpPr>
          <a:xfrm>
            <a:off x="795383" y="1867989"/>
            <a:ext cx="9054012" cy="4761659"/>
            <a:chOff x="795383" y="1867989"/>
            <a:chExt cx="9054012" cy="4761659"/>
          </a:xfrm>
        </p:grpSpPr>
        <p:pic>
          <p:nvPicPr>
            <p:cNvPr id="7" name="Picture 13" descr="[4}PAN7W3O_CEUM4LGGPW6Q"/>
            <p:cNvPicPr>
              <a:picLocks noChangeAspect="1" noChangeArrowheads="1"/>
            </p:cNvPicPr>
            <p:nvPr/>
          </p:nvPicPr>
          <p:blipFill rotWithShape="1">
            <a:blip r:embed="rId2" cstate="email"/>
            <a:srcRect/>
            <a:stretch>
              <a:fillRect/>
            </a:stretch>
          </p:blipFill>
          <p:spPr bwMode="auto">
            <a:xfrm>
              <a:off x="1460863" y="1867989"/>
              <a:ext cx="8010434" cy="48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descr="[4}PAN7W3O_CEUM4LGGPW6Q"/>
            <p:cNvPicPr>
              <a:picLocks noChangeAspect="1" noChangeArrowheads="1"/>
            </p:cNvPicPr>
            <p:nvPr/>
          </p:nvPicPr>
          <p:blipFill rotWithShape="1">
            <a:blip r:embed="rId3" cstate="email"/>
            <a:srcRect/>
            <a:stretch>
              <a:fillRect/>
            </a:stretch>
          </p:blipFill>
          <p:spPr bwMode="auto">
            <a:xfrm>
              <a:off x="795383" y="2351314"/>
              <a:ext cx="9054012" cy="4278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 name="图片 8"/>
          <p:cNvPicPr>
            <a:picLocks noChangeAspect="1"/>
          </p:cNvPicPr>
          <p:nvPr/>
        </p:nvPicPr>
        <p:blipFill>
          <a:blip r:embed="rId4" cstate="email"/>
          <a:stretch>
            <a:fillRect/>
          </a:stretch>
        </p:blipFill>
        <p:spPr>
          <a:xfrm>
            <a:off x="9466666" y="4986255"/>
            <a:ext cx="2611674" cy="1741116"/>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0" y="501650"/>
            <a:ext cx="2583543"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课后习题</a:t>
            </a:r>
            <a:endParaRPr lang="zh-CN" altLang="en-US" sz="3200" dirty="0" smtClean="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525" cy="19050"/>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525" cy="1905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1291771" y="2735387"/>
            <a:ext cx="10246616" cy="1384995"/>
          </a:xfrm>
          <a:prstGeom prst="rect">
            <a:avLst/>
          </a:prstGeom>
          <a:noFill/>
        </p:spPr>
        <p:txBody>
          <a:bodyPr wrap="square" rtlCol="0">
            <a:spAutoFit/>
          </a:bodyPr>
          <a:lstStyle/>
          <a:p>
            <a:pPr>
              <a:lnSpc>
                <a:spcPct val="150000"/>
              </a:lnSpc>
            </a:pPr>
            <a:r>
              <a:rPr lang="en-US" altLang="zh-CN" sz="2800" dirty="0">
                <a:latin typeface="微软雅黑" panose="020B0503020204020204" pitchFamily="34" charset="-122"/>
                <a:ea typeface="微软雅黑" panose="020B0503020204020204" pitchFamily="34" charset="-122"/>
              </a:rPr>
              <a:t>3. </a:t>
            </a:r>
            <a:r>
              <a:rPr lang="zh-CN" altLang="zh-CN" sz="2800" dirty="0">
                <a:latin typeface="微软雅黑" panose="020B0503020204020204" pitchFamily="34" charset="-122"/>
                <a:ea typeface="微软雅黑" panose="020B0503020204020204" pitchFamily="34" charset="-122"/>
              </a:rPr>
              <a:t>小强每年生日时都测量体重，下图是他</a:t>
            </a:r>
            <a:r>
              <a:rPr lang="en-US" altLang="zh-CN" sz="2800" dirty="0">
                <a:latin typeface="微软雅黑" panose="020B0503020204020204" pitchFamily="34" charset="-122"/>
                <a:ea typeface="微软雅黑" panose="020B0503020204020204" pitchFamily="34" charset="-122"/>
              </a:rPr>
              <a:t>8</a:t>
            </a: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14</a:t>
            </a:r>
            <a:r>
              <a:rPr lang="zh-CN" altLang="zh-CN" sz="2800" dirty="0">
                <a:latin typeface="微软雅黑" panose="020B0503020204020204" pitchFamily="34" charset="-122"/>
                <a:ea typeface="微软雅黑" panose="020B0503020204020204" pitchFamily="34" charset="-122"/>
              </a:rPr>
              <a:t>岁之间测量的体重与全国同龄男生标准体重对比统计图。</a:t>
            </a:r>
            <a:endParaRPr lang="zh-CN" altLang="en-US" sz="28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396274" y="4120382"/>
            <a:ext cx="8653331" cy="1955215"/>
          </a:xfrm>
          <a:prstGeom prst="rect">
            <a:avLst/>
          </a:prstGeom>
          <a:noFill/>
        </p:spPr>
        <p:txBody>
          <a:bodyPr wrap="none" rtlCol="0">
            <a:spAutoFit/>
          </a:bodyPr>
          <a:lstStyle/>
          <a:p>
            <a:pPr>
              <a:lnSpc>
                <a:spcPct val="150000"/>
              </a:lnSpc>
            </a:pP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1</a:t>
            </a:r>
            <a:r>
              <a:rPr lang="zh-CN" altLang="zh-CN" sz="2800" dirty="0">
                <a:latin typeface="微软雅黑" panose="020B0503020204020204" pitchFamily="34" charset="-122"/>
                <a:ea typeface="微软雅黑" panose="020B0503020204020204" pitchFamily="34" charset="-122"/>
              </a:rPr>
              <a:t>）小强的体重在哪一岁至哪一岁增长的幅度最大？</a:t>
            </a:r>
            <a:endParaRPr lang="zh-CN" altLang="zh-CN" sz="2800" dirty="0">
              <a:latin typeface="微软雅黑" panose="020B0503020204020204" pitchFamily="34" charset="-122"/>
              <a:ea typeface="微软雅黑" panose="020B0503020204020204" pitchFamily="34" charset="-122"/>
            </a:endParaRPr>
          </a:p>
          <a:p>
            <a:pPr>
              <a:lnSpc>
                <a:spcPct val="150000"/>
              </a:lnSpc>
            </a:pP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2</a:t>
            </a:r>
            <a:r>
              <a:rPr lang="zh-CN" altLang="zh-CN" sz="2800" dirty="0">
                <a:latin typeface="微软雅黑" panose="020B0503020204020204" pitchFamily="34" charset="-122"/>
                <a:ea typeface="微软雅黑" panose="020B0503020204020204" pitchFamily="34" charset="-122"/>
              </a:rPr>
              <a:t>）说一说小强的体重与标准体重之间变化的情况。</a:t>
            </a:r>
            <a:endParaRPr lang="zh-CN" altLang="zh-CN" sz="2800" dirty="0">
              <a:latin typeface="微软雅黑" panose="020B0503020204020204" pitchFamily="34" charset="-122"/>
              <a:ea typeface="微软雅黑" panose="020B0503020204020204" pitchFamily="34" charset="-122"/>
            </a:endParaRPr>
          </a:p>
          <a:p>
            <a:pPr>
              <a:lnSpc>
                <a:spcPct val="150000"/>
              </a:lnSpc>
            </a:pP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3</a:t>
            </a:r>
            <a:r>
              <a:rPr lang="zh-CN" altLang="zh-CN" sz="2800" dirty="0">
                <a:latin typeface="微软雅黑" panose="020B0503020204020204" pitchFamily="34" charset="-122"/>
                <a:ea typeface="微软雅黑" panose="020B0503020204020204" pitchFamily="34" charset="-122"/>
              </a:rPr>
              <a:t>）根据对统计图的分析你对小强有何建议？</a:t>
            </a:r>
            <a:endParaRPr lang="zh-CN" altLang="en-US" sz="2800" dirty="0">
              <a:latin typeface="微软雅黑" panose="020B0503020204020204" pitchFamily="34" charset="-122"/>
              <a:ea typeface="微软雅黑" panose="020B0503020204020204" pitchFamily="34" charset="-122"/>
            </a:endParaRPr>
          </a:p>
        </p:txBody>
      </p:sp>
      <p:sp>
        <p:nvSpPr>
          <p:cNvPr id="2" name="矩形 1"/>
          <p:cNvSpPr/>
          <p:nvPr/>
        </p:nvSpPr>
        <p:spPr>
          <a:xfrm>
            <a:off x="1183384" y="1349348"/>
            <a:ext cx="10063736" cy="1200329"/>
          </a:xfrm>
          <a:prstGeom prst="rect">
            <a:avLst/>
          </a:prstGeom>
        </p:spPr>
        <p:txBody>
          <a:bodyPr wrap="square">
            <a:spAutoFit/>
          </a:bodyPr>
          <a:lstStyle/>
          <a:p>
            <a:pPr>
              <a:lnSpc>
                <a:spcPct val="150000"/>
              </a:lnSpc>
            </a:pPr>
            <a:r>
              <a:rPr lang="zh-CN" altLang="zh-CN" sz="2400" b="1" dirty="0" smtClean="0">
                <a:solidFill>
                  <a:srgbClr val="FF0000"/>
                </a:solidFill>
                <a:latin typeface="楷体" panose="02010609060101010101" pitchFamily="49" charset="-122"/>
                <a:ea typeface="楷体" panose="02010609060101010101" pitchFamily="49" charset="-122"/>
              </a:rPr>
              <a:t>【参考答案】</a:t>
            </a:r>
            <a:r>
              <a:rPr lang="zh-CN" altLang="zh-CN" sz="2400" dirty="0" smtClean="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1</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16</a:t>
            </a:r>
            <a:r>
              <a:rPr lang="zh-CN" altLang="zh-CN" sz="2400" dirty="0">
                <a:solidFill>
                  <a:srgbClr val="FF0000"/>
                </a:solidFill>
                <a:latin typeface="楷体" panose="02010609060101010101" pitchFamily="49" charset="-122"/>
                <a:ea typeface="楷体" panose="02010609060101010101" pitchFamily="49" charset="-122"/>
              </a:rPr>
              <a:t>日</a:t>
            </a:r>
            <a:r>
              <a:rPr lang="en-US" altLang="zh-CN" sz="2400" dirty="0">
                <a:solidFill>
                  <a:srgbClr val="FF0000"/>
                </a:solidFill>
                <a:latin typeface="楷体" panose="02010609060101010101" pitchFamily="49" charset="-122"/>
                <a:ea typeface="楷体" panose="02010609060101010101" pitchFamily="49" charset="-122"/>
              </a:rPr>
              <a:t>  24</a:t>
            </a:r>
            <a:r>
              <a:rPr lang="zh-CN" altLang="zh-CN" sz="2400" dirty="0">
                <a:solidFill>
                  <a:srgbClr val="FF0000"/>
                </a:solidFill>
                <a:latin typeface="楷体" panose="02010609060101010101" pitchFamily="49" charset="-122"/>
                <a:ea typeface="楷体" panose="02010609060101010101" pitchFamily="49" charset="-122"/>
              </a:rPr>
              <a:t>度</a:t>
            </a:r>
            <a:r>
              <a:rPr lang="en-US" altLang="zh-CN" sz="2400" dirty="0">
                <a:solidFill>
                  <a:srgbClr val="FF0000"/>
                </a:solidFill>
                <a:latin typeface="楷体" panose="02010609060101010101" pitchFamily="49" charset="-122"/>
                <a:ea typeface="楷体" panose="02010609060101010101" pitchFamily="49" charset="-122"/>
              </a:rPr>
              <a:t>  </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2</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18</a:t>
            </a:r>
            <a:r>
              <a:rPr lang="zh-CN" altLang="zh-CN" sz="2400" dirty="0">
                <a:solidFill>
                  <a:srgbClr val="FF0000"/>
                </a:solidFill>
                <a:latin typeface="楷体" panose="02010609060101010101" pitchFamily="49" charset="-122"/>
                <a:ea typeface="楷体" panose="02010609060101010101" pitchFamily="49" charset="-122"/>
              </a:rPr>
              <a:t>日</a:t>
            </a:r>
            <a:r>
              <a:rPr lang="en-US" altLang="zh-CN" sz="2400" dirty="0">
                <a:solidFill>
                  <a:srgbClr val="FF0000"/>
                </a:solidFill>
                <a:latin typeface="楷体" panose="02010609060101010101" pitchFamily="49" charset="-122"/>
                <a:ea typeface="楷体" panose="02010609060101010101" pitchFamily="49" charset="-122"/>
              </a:rPr>
              <a:t>  2</a:t>
            </a:r>
            <a:r>
              <a:rPr lang="zh-CN" altLang="zh-CN" sz="2400" dirty="0">
                <a:solidFill>
                  <a:srgbClr val="FF0000"/>
                </a:solidFill>
                <a:latin typeface="楷体" panose="02010609060101010101" pitchFamily="49" charset="-122"/>
                <a:ea typeface="楷体" panose="02010609060101010101" pitchFamily="49" charset="-122"/>
              </a:rPr>
              <a:t>度</a:t>
            </a:r>
            <a:r>
              <a:rPr lang="en-US" altLang="zh-CN" sz="2400" dirty="0">
                <a:solidFill>
                  <a:srgbClr val="FF0000"/>
                </a:solidFill>
                <a:latin typeface="楷体" panose="02010609060101010101" pitchFamily="49" charset="-122"/>
                <a:ea typeface="楷体" panose="02010609060101010101" pitchFamily="49" charset="-122"/>
              </a:rPr>
              <a:t>  </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3</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16</a:t>
            </a:r>
            <a:r>
              <a:rPr lang="zh-CN" altLang="zh-CN" sz="2400" dirty="0">
                <a:solidFill>
                  <a:srgbClr val="FF0000"/>
                </a:solidFill>
                <a:latin typeface="楷体" panose="02010609060101010101" pitchFamily="49" charset="-122"/>
                <a:ea typeface="楷体" panose="02010609060101010101" pitchFamily="49" charset="-122"/>
              </a:rPr>
              <a:t>日</a:t>
            </a:r>
            <a:r>
              <a:rPr lang="en-US" altLang="zh-CN" sz="2400" dirty="0">
                <a:solidFill>
                  <a:srgbClr val="FF0000"/>
                </a:solidFill>
                <a:latin typeface="楷体" panose="02010609060101010101" pitchFamily="49" charset="-122"/>
                <a:ea typeface="楷体" panose="02010609060101010101" pitchFamily="49" charset="-122"/>
              </a:rPr>
              <a:t>  15</a:t>
            </a:r>
            <a:r>
              <a:rPr lang="zh-CN" altLang="zh-CN" sz="2400" dirty="0">
                <a:solidFill>
                  <a:srgbClr val="FF0000"/>
                </a:solidFill>
                <a:latin typeface="楷体" panose="02010609060101010101" pitchFamily="49" charset="-122"/>
                <a:ea typeface="楷体" panose="02010609060101010101" pitchFamily="49" charset="-122"/>
              </a:rPr>
              <a:t>度</a:t>
            </a:r>
            <a:r>
              <a:rPr lang="en-US" altLang="zh-CN" sz="2400" dirty="0">
                <a:solidFill>
                  <a:srgbClr val="FF0000"/>
                </a:solidFill>
                <a:latin typeface="楷体" panose="02010609060101010101" pitchFamily="49" charset="-122"/>
                <a:ea typeface="楷体" panose="02010609060101010101" pitchFamily="49" charset="-122"/>
              </a:rPr>
              <a:t>  </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4</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13</a:t>
            </a:r>
            <a:r>
              <a:rPr lang="zh-CN" altLang="zh-CN" sz="2400" dirty="0">
                <a:solidFill>
                  <a:srgbClr val="FF0000"/>
                </a:solidFill>
                <a:latin typeface="楷体" panose="02010609060101010101" pitchFamily="49" charset="-122"/>
                <a:ea typeface="楷体" panose="02010609060101010101" pitchFamily="49" charset="-122"/>
              </a:rPr>
              <a:t>日到</a:t>
            </a:r>
            <a:r>
              <a:rPr lang="en-US" altLang="zh-CN" sz="2400" dirty="0">
                <a:solidFill>
                  <a:srgbClr val="FF0000"/>
                </a:solidFill>
                <a:latin typeface="楷体" panose="02010609060101010101" pitchFamily="49" charset="-122"/>
                <a:ea typeface="楷体" panose="02010609060101010101" pitchFamily="49" charset="-122"/>
              </a:rPr>
              <a:t>16</a:t>
            </a:r>
            <a:r>
              <a:rPr lang="zh-CN" altLang="zh-CN" sz="2400" dirty="0">
                <a:solidFill>
                  <a:srgbClr val="FF0000"/>
                </a:solidFill>
                <a:latin typeface="楷体" panose="02010609060101010101" pitchFamily="49" charset="-122"/>
                <a:ea typeface="楷体" panose="02010609060101010101" pitchFamily="49" charset="-122"/>
              </a:rPr>
              <a:t>日气温呈上升趋势，</a:t>
            </a:r>
            <a:r>
              <a:rPr lang="en-US" altLang="zh-CN" sz="2400" dirty="0">
                <a:solidFill>
                  <a:srgbClr val="FF0000"/>
                </a:solidFill>
                <a:latin typeface="楷体" panose="02010609060101010101" pitchFamily="49" charset="-122"/>
                <a:ea typeface="楷体" panose="02010609060101010101" pitchFamily="49" charset="-122"/>
              </a:rPr>
              <a:t>16</a:t>
            </a:r>
            <a:r>
              <a:rPr lang="zh-CN" altLang="zh-CN" sz="2400" dirty="0">
                <a:solidFill>
                  <a:srgbClr val="FF0000"/>
                </a:solidFill>
                <a:latin typeface="楷体" panose="02010609060101010101" pitchFamily="49" charset="-122"/>
                <a:ea typeface="楷体" panose="02010609060101010101" pitchFamily="49" charset="-122"/>
              </a:rPr>
              <a:t>日以后气温呈下降趋势</a:t>
            </a:r>
            <a:r>
              <a:rPr lang="en-US" altLang="zh-CN" sz="2400" dirty="0">
                <a:solidFill>
                  <a:srgbClr val="FF0000"/>
                </a:solidFill>
                <a:latin typeface="楷体" panose="02010609060101010101" pitchFamily="49" charset="-122"/>
                <a:ea typeface="楷体" panose="02010609060101010101" pitchFamily="49" charset="-122"/>
              </a:rPr>
              <a:t> </a:t>
            </a:r>
            <a:r>
              <a:rPr lang="zh-CN" altLang="en-US" sz="2400" dirty="0" smtClean="0">
                <a:solidFill>
                  <a:srgbClr val="FF0000"/>
                </a:solidFill>
                <a:latin typeface="楷体" panose="02010609060101010101" pitchFamily="49" charset="-122"/>
                <a:ea typeface="楷体" panose="02010609060101010101" pitchFamily="49" charset="-122"/>
              </a:rPr>
              <a:t>。</a:t>
            </a:r>
            <a:endParaRPr lang="zh-CN" altLang="en-US" sz="24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0" y="501650"/>
            <a:ext cx="2583543"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课后习题</a:t>
            </a:r>
            <a:endParaRPr lang="zh-CN" altLang="en-US" sz="3200" dirty="0" smtClean="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525" cy="19050"/>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525" cy="19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4" descr="14002254586249939"/>
          <p:cNvPicPr>
            <a:picLocks noChangeAspect="1" noChangeArrowheads="1"/>
          </p:cNvPicPr>
          <p:nvPr/>
        </p:nvPicPr>
        <p:blipFill>
          <a:blip r:embed="rId2"/>
          <a:srcRect/>
          <a:stretch>
            <a:fillRect/>
          </a:stretch>
        </p:blipFill>
        <p:spPr bwMode="auto">
          <a:xfrm>
            <a:off x="1688786" y="1385707"/>
            <a:ext cx="7147775" cy="478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3" cstate="email"/>
          <a:stretch>
            <a:fillRect/>
          </a:stretch>
        </p:blipFill>
        <p:spPr>
          <a:xfrm>
            <a:off x="9466666" y="4986255"/>
            <a:ext cx="2611674" cy="1741116"/>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0" y="501650"/>
            <a:ext cx="2583543"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课后习题</a:t>
            </a:r>
            <a:endParaRPr lang="zh-CN" altLang="en-US" sz="3200" dirty="0" smtClean="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525" cy="19050"/>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525" cy="1905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1178510" y="2607713"/>
            <a:ext cx="10139714" cy="1384995"/>
          </a:xfrm>
          <a:prstGeom prst="rect">
            <a:avLst/>
          </a:prstGeom>
          <a:noFill/>
        </p:spPr>
        <p:txBody>
          <a:bodyPr wrap="square" rtlCol="0">
            <a:spAutoFit/>
          </a:bodyPr>
          <a:lstStyle/>
          <a:p>
            <a:pPr>
              <a:lnSpc>
                <a:spcPct val="150000"/>
              </a:lnSpc>
            </a:pPr>
            <a:r>
              <a:rPr lang="en-US" altLang="zh-CN" sz="2800" dirty="0">
                <a:latin typeface="微软雅黑" panose="020B0503020204020204" pitchFamily="34" charset="-122"/>
                <a:ea typeface="微软雅黑" panose="020B0503020204020204" pitchFamily="34" charset="-122"/>
              </a:rPr>
              <a:t>4.</a:t>
            </a:r>
            <a:r>
              <a:rPr lang="zh-CN" altLang="zh-CN" sz="2800" dirty="0">
                <a:latin typeface="微软雅黑" panose="020B0503020204020204" pitchFamily="34" charset="-122"/>
                <a:ea typeface="微软雅黑" panose="020B0503020204020204" pitchFamily="34" charset="-122"/>
              </a:rPr>
              <a:t>下面是航模小组制作的两架航模飞机在一次飞行中飞行时间和高度的记录。</a:t>
            </a:r>
            <a:endParaRPr lang="zh-CN" altLang="en-US" sz="28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066736" y="3849017"/>
            <a:ext cx="10546143" cy="2677656"/>
          </a:xfrm>
          <a:prstGeom prst="rect">
            <a:avLst/>
          </a:prstGeom>
          <a:noFill/>
        </p:spPr>
        <p:txBody>
          <a:bodyPr wrap="square" rtlCol="0">
            <a:spAutoFit/>
          </a:bodyPr>
          <a:lstStyle/>
          <a:p>
            <a:pPr>
              <a:lnSpc>
                <a:spcPct val="150000"/>
              </a:lnSpc>
            </a:pP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1</a:t>
            </a:r>
            <a:r>
              <a:rPr lang="zh-CN" altLang="zh-CN" sz="2800" dirty="0">
                <a:latin typeface="微软雅黑" panose="020B0503020204020204" pitchFamily="34" charset="-122"/>
                <a:ea typeface="微软雅黑" panose="020B0503020204020204" pitchFamily="34" charset="-122"/>
              </a:rPr>
              <a:t>）甲飞机飞行了</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秒，最高飞了</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米；乙飞机飞行了</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秒，最高飞行了（</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）米</a:t>
            </a:r>
            <a:r>
              <a:rPr lang="zh-CN" altLang="zh-CN"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2</a:t>
            </a:r>
            <a:r>
              <a:rPr lang="zh-CN" altLang="zh-CN" sz="2800" dirty="0">
                <a:latin typeface="微软雅黑" panose="020B0503020204020204" pitchFamily="34" charset="-122"/>
                <a:ea typeface="微软雅黑" panose="020B0503020204020204" pitchFamily="34" charset="-122"/>
              </a:rPr>
              <a:t>）从图上看，起飞后第</a:t>
            </a:r>
            <a:r>
              <a:rPr lang="en-US" altLang="zh-CN" sz="2800" dirty="0">
                <a:latin typeface="微软雅黑" panose="020B0503020204020204" pitchFamily="34" charset="-122"/>
                <a:ea typeface="微软雅黑" panose="020B0503020204020204" pitchFamily="34" charset="-122"/>
              </a:rPr>
              <a:t>25</a:t>
            </a:r>
            <a:r>
              <a:rPr lang="zh-CN" altLang="zh-CN" sz="2800" dirty="0">
                <a:latin typeface="微软雅黑" panose="020B0503020204020204" pitchFamily="34" charset="-122"/>
                <a:ea typeface="微软雅黑" panose="020B0503020204020204" pitchFamily="34" charset="-122"/>
              </a:rPr>
              <a:t>秒乙飞机的高度是</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米，起飞后第</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秒两架飞机处于同一高度，起飞后大约</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秒两架</a:t>
            </a:r>
            <a:endParaRPr lang="zh-CN" altLang="zh-CN" sz="2800" dirty="0">
              <a:latin typeface="微软雅黑" panose="020B0503020204020204" pitchFamily="34" charset="-122"/>
              <a:ea typeface="微软雅黑" panose="020B0503020204020204" pitchFamily="34" charset="-122"/>
            </a:endParaRPr>
          </a:p>
        </p:txBody>
      </p:sp>
      <p:sp>
        <p:nvSpPr>
          <p:cNvPr id="2" name="矩形 1"/>
          <p:cNvSpPr/>
          <p:nvPr/>
        </p:nvSpPr>
        <p:spPr>
          <a:xfrm>
            <a:off x="1291770" y="1239344"/>
            <a:ext cx="10026453" cy="1200329"/>
          </a:xfrm>
          <a:prstGeom prst="rect">
            <a:avLst/>
          </a:prstGeom>
        </p:spPr>
        <p:txBody>
          <a:bodyPr wrap="square">
            <a:spAutoFit/>
          </a:bodyPr>
          <a:lstStyle/>
          <a:p>
            <a:pPr>
              <a:lnSpc>
                <a:spcPct val="150000"/>
              </a:lnSpc>
            </a:pPr>
            <a:r>
              <a:rPr lang="zh-CN" altLang="zh-CN" sz="2400" b="1" dirty="0" smtClean="0">
                <a:solidFill>
                  <a:srgbClr val="FF0000"/>
                </a:solidFill>
                <a:latin typeface="楷体" panose="02010609060101010101" pitchFamily="49" charset="-122"/>
                <a:ea typeface="楷体" panose="02010609060101010101" pitchFamily="49" charset="-122"/>
              </a:rPr>
              <a:t>【参考答案】</a:t>
            </a:r>
            <a:r>
              <a:rPr lang="zh-CN" altLang="zh-CN" sz="2400" dirty="0" smtClean="0">
                <a:solidFill>
                  <a:srgbClr val="FF0000"/>
                </a:solidFill>
                <a:latin typeface="楷体" panose="02010609060101010101" pitchFamily="49" charset="-122"/>
                <a:ea typeface="楷体" panose="02010609060101010101" pitchFamily="49" charset="-122"/>
              </a:rPr>
              <a:t>（ </a:t>
            </a:r>
            <a:r>
              <a:rPr lang="en-US" altLang="zh-CN" sz="2400" dirty="0" smtClean="0">
                <a:solidFill>
                  <a:srgbClr val="FF0000"/>
                </a:solidFill>
                <a:latin typeface="楷体" panose="02010609060101010101" pitchFamily="49" charset="-122"/>
                <a:ea typeface="楷体" panose="02010609060101010101" pitchFamily="49" charset="-122"/>
              </a:rPr>
              <a:t>1</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13</a:t>
            </a:r>
            <a:r>
              <a:rPr lang="zh-CN" altLang="zh-CN" sz="2400" dirty="0">
                <a:solidFill>
                  <a:srgbClr val="FF0000"/>
                </a:solidFill>
                <a:latin typeface="楷体" panose="02010609060101010101" pitchFamily="49" charset="-122"/>
                <a:ea typeface="楷体" panose="02010609060101010101" pitchFamily="49" charset="-122"/>
              </a:rPr>
              <a:t>岁到</a:t>
            </a:r>
            <a:r>
              <a:rPr lang="en-US" altLang="zh-CN" sz="2400" dirty="0">
                <a:solidFill>
                  <a:srgbClr val="FF0000"/>
                </a:solidFill>
                <a:latin typeface="楷体" panose="02010609060101010101" pitchFamily="49" charset="-122"/>
                <a:ea typeface="楷体" panose="02010609060101010101" pitchFamily="49" charset="-122"/>
              </a:rPr>
              <a:t>14</a:t>
            </a:r>
            <a:r>
              <a:rPr lang="zh-CN" altLang="zh-CN" sz="2400" dirty="0">
                <a:solidFill>
                  <a:srgbClr val="FF0000"/>
                </a:solidFill>
                <a:latin typeface="楷体" panose="02010609060101010101" pitchFamily="49" charset="-122"/>
                <a:ea typeface="楷体" panose="02010609060101010101" pitchFamily="49" charset="-122"/>
              </a:rPr>
              <a:t>岁</a:t>
            </a:r>
            <a:r>
              <a:rPr lang="en-US" altLang="zh-CN" sz="2400" dirty="0">
                <a:solidFill>
                  <a:srgbClr val="FF0000"/>
                </a:solidFill>
                <a:latin typeface="楷体" panose="02010609060101010101" pitchFamily="49" charset="-122"/>
                <a:ea typeface="楷体" panose="02010609060101010101" pitchFamily="49" charset="-122"/>
              </a:rPr>
              <a:t>  </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2</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8</a:t>
            </a:r>
            <a:r>
              <a:rPr lang="zh-CN" altLang="zh-CN" sz="2400" dirty="0">
                <a:solidFill>
                  <a:srgbClr val="FF0000"/>
                </a:solidFill>
                <a:latin typeface="楷体" panose="02010609060101010101" pitchFamily="49" charset="-122"/>
                <a:ea typeface="楷体" panose="02010609060101010101" pitchFamily="49" charset="-122"/>
              </a:rPr>
              <a:t>岁到</a:t>
            </a:r>
            <a:r>
              <a:rPr lang="en-US" altLang="zh-CN" sz="2400" dirty="0">
                <a:solidFill>
                  <a:srgbClr val="FF0000"/>
                </a:solidFill>
                <a:latin typeface="楷体" panose="02010609060101010101" pitchFamily="49" charset="-122"/>
                <a:ea typeface="楷体" panose="02010609060101010101" pitchFamily="49" charset="-122"/>
              </a:rPr>
              <a:t>10</a:t>
            </a:r>
            <a:r>
              <a:rPr lang="zh-CN" altLang="zh-CN" sz="2400" dirty="0">
                <a:solidFill>
                  <a:srgbClr val="FF0000"/>
                </a:solidFill>
                <a:latin typeface="楷体" panose="02010609060101010101" pitchFamily="49" charset="-122"/>
                <a:ea typeface="楷体" panose="02010609060101010101" pitchFamily="49" charset="-122"/>
              </a:rPr>
              <a:t>岁小强体重偏轻；</a:t>
            </a:r>
            <a:r>
              <a:rPr lang="en-US" altLang="zh-CN" sz="2400" dirty="0">
                <a:solidFill>
                  <a:srgbClr val="FF0000"/>
                </a:solidFill>
                <a:latin typeface="楷体" panose="02010609060101010101" pitchFamily="49" charset="-122"/>
                <a:ea typeface="楷体" panose="02010609060101010101" pitchFamily="49" charset="-122"/>
              </a:rPr>
              <a:t>10</a:t>
            </a:r>
            <a:r>
              <a:rPr lang="zh-CN" altLang="zh-CN" sz="2400" dirty="0">
                <a:solidFill>
                  <a:srgbClr val="FF0000"/>
                </a:solidFill>
                <a:latin typeface="楷体" panose="02010609060101010101" pitchFamily="49" charset="-122"/>
                <a:ea typeface="楷体" panose="02010609060101010101" pitchFamily="49" charset="-122"/>
              </a:rPr>
              <a:t>岁以后体重偏重。（</a:t>
            </a:r>
            <a:r>
              <a:rPr lang="en-US" altLang="zh-CN" sz="2400" dirty="0">
                <a:solidFill>
                  <a:srgbClr val="FF0000"/>
                </a:solidFill>
                <a:latin typeface="楷体" panose="02010609060101010101" pitchFamily="49" charset="-122"/>
                <a:ea typeface="楷体" panose="02010609060101010101" pitchFamily="49" charset="-122"/>
              </a:rPr>
              <a:t>3</a:t>
            </a:r>
            <a:r>
              <a:rPr lang="zh-CN" altLang="zh-CN" sz="2400" dirty="0">
                <a:solidFill>
                  <a:srgbClr val="FF0000"/>
                </a:solidFill>
                <a:latin typeface="楷体" panose="02010609060101010101" pitchFamily="49" charset="-122"/>
                <a:ea typeface="楷体" panose="02010609060101010101" pitchFamily="49" charset="-122"/>
              </a:rPr>
              <a:t>）注意控制饮食。</a:t>
            </a:r>
            <a:r>
              <a:rPr lang="en-US" altLang="zh-CN" sz="2400" dirty="0">
                <a:solidFill>
                  <a:srgbClr val="FF0000"/>
                </a:solidFill>
                <a:latin typeface="楷体" panose="02010609060101010101" pitchFamily="49" charset="-122"/>
                <a:ea typeface="楷体" panose="02010609060101010101" pitchFamily="49" charset="-122"/>
              </a:rPr>
              <a:t> </a:t>
            </a:r>
            <a:endParaRPr lang="zh-CN" altLang="en-US" sz="2400"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4288046" y="3966582"/>
            <a:ext cx="543739"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40</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7259396" y="3979645"/>
            <a:ext cx="543739"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28</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10844703" y="3979645"/>
            <a:ext cx="543739"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35</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5" name="矩形 14"/>
          <p:cNvSpPr/>
          <p:nvPr/>
        </p:nvSpPr>
        <p:spPr>
          <a:xfrm>
            <a:off x="4005645" y="4577421"/>
            <a:ext cx="543739"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24</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6" name="矩形 15"/>
          <p:cNvSpPr/>
          <p:nvPr/>
        </p:nvSpPr>
        <p:spPr>
          <a:xfrm>
            <a:off x="8812777" y="5234012"/>
            <a:ext cx="543739"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25</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7" name="矩形 16"/>
          <p:cNvSpPr/>
          <p:nvPr/>
        </p:nvSpPr>
        <p:spPr>
          <a:xfrm>
            <a:off x="8842413" y="5880342"/>
            <a:ext cx="543739"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30</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8" name="矩形 17"/>
          <p:cNvSpPr/>
          <p:nvPr/>
        </p:nvSpPr>
        <p:spPr>
          <a:xfrm>
            <a:off x="1710093" y="5880342"/>
            <a:ext cx="543739"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15</a:t>
            </a:r>
            <a:endParaRPr lang="zh-CN" altLang="en-US" sz="28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0" y="501650"/>
            <a:ext cx="2583543"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课后习题</a:t>
            </a:r>
            <a:endParaRPr lang="zh-CN" altLang="en-US" sz="3200" dirty="0" smtClean="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525" cy="19050"/>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525" cy="1905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1145117" y="1299478"/>
            <a:ext cx="10075878" cy="1384995"/>
          </a:xfrm>
          <a:prstGeom prst="rect">
            <a:avLst/>
          </a:prstGeom>
          <a:noFill/>
        </p:spPr>
        <p:txBody>
          <a:bodyPr wrap="square" rtlCol="0">
            <a:spAutoFit/>
          </a:bodyPr>
          <a:lstStyle/>
          <a:p>
            <a:pPr>
              <a:lnSpc>
                <a:spcPct val="150000"/>
              </a:lnSpc>
            </a:pPr>
            <a:r>
              <a:rPr lang="zh-CN" altLang="zh-CN" sz="2800" dirty="0" smtClean="0">
                <a:latin typeface="微软雅黑" panose="020B0503020204020204" pitchFamily="34" charset="-122"/>
                <a:ea typeface="微软雅黑" panose="020B0503020204020204" pitchFamily="34" charset="-122"/>
              </a:rPr>
              <a:t>飞机</a:t>
            </a:r>
            <a:r>
              <a:rPr lang="zh-CN" altLang="zh-CN" sz="2800" dirty="0">
                <a:latin typeface="微软雅黑" panose="020B0503020204020204" pitchFamily="34" charset="-122"/>
                <a:ea typeface="微软雅黑" panose="020B0503020204020204" pitchFamily="34" charset="-122"/>
              </a:rPr>
              <a:t>的高度相差最大。</a:t>
            </a:r>
            <a:endParaRPr lang="zh-CN" altLang="zh-CN" sz="2800" dirty="0">
              <a:latin typeface="微软雅黑" panose="020B0503020204020204" pitchFamily="34" charset="-122"/>
              <a:ea typeface="微软雅黑" panose="020B0503020204020204" pitchFamily="34" charset="-122"/>
            </a:endParaRPr>
          </a:p>
          <a:p>
            <a:pPr>
              <a:lnSpc>
                <a:spcPct val="150000"/>
              </a:lnSpc>
            </a:pP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3</a:t>
            </a:r>
            <a:r>
              <a:rPr lang="zh-CN" altLang="zh-CN" sz="2800" dirty="0">
                <a:latin typeface="微软雅黑" panose="020B0503020204020204" pitchFamily="34" charset="-122"/>
                <a:ea typeface="微软雅黑" panose="020B0503020204020204" pitchFamily="34" charset="-122"/>
              </a:rPr>
              <a:t>）起飞后第</a:t>
            </a:r>
            <a:r>
              <a:rPr lang="en-US" altLang="zh-CN" sz="2800" dirty="0">
                <a:latin typeface="微软雅黑" panose="020B0503020204020204" pitchFamily="34" charset="-122"/>
                <a:ea typeface="微软雅黑" panose="020B0503020204020204" pitchFamily="34" charset="-122"/>
              </a:rPr>
              <a:t>15</a:t>
            </a:r>
            <a:r>
              <a:rPr lang="zh-CN" altLang="zh-CN" sz="2800" dirty="0">
                <a:latin typeface="微软雅黑" panose="020B0503020204020204" pitchFamily="34" charset="-122"/>
                <a:ea typeface="微软雅黑" panose="020B0503020204020204" pitchFamily="34" charset="-122"/>
              </a:rPr>
              <a:t>秒至第</a:t>
            </a:r>
            <a:r>
              <a:rPr lang="en-US" altLang="zh-CN" sz="2800" dirty="0">
                <a:latin typeface="微软雅黑" panose="020B0503020204020204" pitchFamily="34" charset="-122"/>
                <a:ea typeface="微软雅黑" panose="020B0503020204020204" pitchFamily="34" charset="-122"/>
              </a:rPr>
              <a:t>20</a:t>
            </a:r>
            <a:r>
              <a:rPr lang="zh-CN" altLang="zh-CN" sz="2800" dirty="0">
                <a:latin typeface="微软雅黑" panose="020B0503020204020204" pitchFamily="34" charset="-122"/>
                <a:ea typeface="微软雅黑" panose="020B0503020204020204" pitchFamily="34" charset="-122"/>
              </a:rPr>
              <a:t>秒乙飞机的飞行状态比较（</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p:txBody>
      </p:sp>
      <p:pic>
        <p:nvPicPr>
          <p:cNvPr id="6" name="Picture 15" descr="14002254912647296"/>
          <p:cNvPicPr>
            <a:picLocks noChangeAspect="1" noChangeArrowheads="1"/>
          </p:cNvPicPr>
          <p:nvPr/>
        </p:nvPicPr>
        <p:blipFill>
          <a:blip r:embed="rId2"/>
          <a:srcRect/>
          <a:stretch>
            <a:fillRect/>
          </a:stretch>
        </p:blipFill>
        <p:spPr bwMode="auto">
          <a:xfrm>
            <a:off x="2460097" y="2820313"/>
            <a:ext cx="6449848" cy="363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9717624" y="2018101"/>
            <a:ext cx="902811" cy="523220"/>
          </a:xfrm>
          <a:prstGeom prst="rect">
            <a:avLst/>
          </a:prstGeom>
        </p:spPr>
        <p:txBody>
          <a:bodyPr wrap="none">
            <a:spAutoFit/>
          </a:bodyPr>
          <a:lstStyle/>
          <a:p>
            <a:r>
              <a:rPr lang="zh-CN" altLang="en-US" sz="2800" dirty="0">
                <a:solidFill>
                  <a:srgbClr val="FF0000"/>
                </a:solidFill>
                <a:latin typeface="楷体" panose="02010609060101010101" pitchFamily="49" charset="-122"/>
                <a:ea typeface="楷体" panose="02010609060101010101" pitchFamily="49" charset="-122"/>
              </a:rPr>
              <a:t>平稳</a:t>
            </a:r>
            <a:endParaRPr lang="zh-CN" altLang="en-US" sz="2800" dirty="0">
              <a:solidFill>
                <a:srgbClr val="FF0000"/>
              </a:solidFill>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3" cstate="email"/>
          <a:stretch>
            <a:fillRect/>
          </a:stretch>
        </p:blipFill>
        <p:spPr>
          <a:xfrm>
            <a:off x="9466666" y="4986255"/>
            <a:ext cx="2611674" cy="17411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0" y="501650"/>
            <a:ext cx="2583543"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课后习题</a:t>
            </a:r>
            <a:endParaRPr lang="zh-CN" altLang="en-US" sz="3200" dirty="0" smtClean="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525" cy="19050"/>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525" cy="1905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1196447" y="1163638"/>
            <a:ext cx="10089861" cy="2031325"/>
          </a:xfrm>
          <a:prstGeom prst="rect">
            <a:avLst/>
          </a:prstGeom>
          <a:noFill/>
        </p:spPr>
        <p:txBody>
          <a:bodyPr wrap="square" rtlCol="0">
            <a:spAutoFit/>
          </a:bodyPr>
          <a:lstStyle/>
          <a:p>
            <a:pPr>
              <a:lnSpc>
                <a:spcPct val="150000"/>
              </a:lnSpc>
            </a:pPr>
            <a:r>
              <a:rPr lang="en-US" altLang="zh-CN" sz="2800" dirty="0">
                <a:latin typeface="微软雅黑" panose="020B0503020204020204" pitchFamily="34" charset="-122"/>
                <a:ea typeface="微软雅黑" panose="020B0503020204020204" pitchFamily="34" charset="-122"/>
              </a:rPr>
              <a:t>5.</a:t>
            </a:r>
            <a:r>
              <a:rPr lang="zh-CN" altLang="zh-CN" sz="2800" dirty="0">
                <a:latin typeface="微软雅黑" panose="020B0503020204020204" pitchFamily="34" charset="-122"/>
                <a:ea typeface="微软雅黑" panose="020B0503020204020204" pitchFamily="34" charset="-122"/>
              </a:rPr>
              <a:t>你所在地区未来一周每天的最高气温与最低气温将会是怎样变化的？ 收集相关数据在方格纸上制成复式统计图表，与同学交流，开一个“天气预报”发布会。</a:t>
            </a:r>
            <a:endParaRPr lang="zh-CN" altLang="en-US" sz="28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96447" y="3194963"/>
            <a:ext cx="10089862" cy="2862322"/>
          </a:xfrm>
          <a:prstGeom prst="rect">
            <a:avLst/>
          </a:prstGeom>
          <a:noFill/>
        </p:spPr>
        <p:txBody>
          <a:bodyPr wrap="square" rtlCol="0">
            <a:spAutoFit/>
          </a:bodyPr>
          <a:lstStyle/>
          <a:p>
            <a:pPr>
              <a:lnSpc>
                <a:spcPct val="150000"/>
              </a:lnSpc>
            </a:pPr>
            <a:r>
              <a:rPr lang="zh-CN" altLang="zh-CN" sz="2400" b="1" dirty="0">
                <a:solidFill>
                  <a:srgbClr val="FF0000"/>
                </a:solidFill>
                <a:latin typeface="楷体" panose="02010609060101010101" pitchFamily="49" charset="-122"/>
                <a:ea typeface="楷体" panose="02010609060101010101" pitchFamily="49" charset="-122"/>
              </a:rPr>
              <a:t>【参考答案】</a:t>
            </a:r>
            <a:r>
              <a:rPr lang="zh-CN" altLang="zh-CN" sz="2400" dirty="0" smtClean="0">
                <a:solidFill>
                  <a:srgbClr val="FF0000"/>
                </a:solidFill>
                <a:latin typeface="楷体" panose="02010609060101010101" pitchFamily="49" charset="-122"/>
                <a:ea typeface="楷体" panose="02010609060101010101" pitchFamily="49" charset="-122"/>
              </a:rPr>
              <a:t>复式</a:t>
            </a:r>
            <a:r>
              <a:rPr lang="zh-CN" altLang="zh-CN" sz="2400" dirty="0">
                <a:solidFill>
                  <a:srgbClr val="FF0000"/>
                </a:solidFill>
                <a:latin typeface="楷体" panose="02010609060101010101" pitchFamily="49" charset="-122"/>
                <a:ea typeface="楷体" panose="02010609060101010101" pitchFamily="49" charset="-122"/>
              </a:rPr>
              <a:t>折线统计图的绘制方法与单式折线统计图的方法一样，先描点，再顺次连接，最后标上数据。绘制复式统计图时，根据图例先完成统计表中</a:t>
            </a:r>
            <a:r>
              <a:rPr lang="zh-CN" altLang="zh-CN" sz="2400" dirty="0" smtClean="0">
                <a:solidFill>
                  <a:srgbClr val="FF0000"/>
                </a:solidFill>
                <a:latin typeface="楷体" panose="02010609060101010101" pitchFamily="49" charset="-122"/>
                <a:ea typeface="楷体" panose="02010609060101010101" pitchFamily="49" charset="-122"/>
              </a:rPr>
              <a:t>的</a:t>
            </a:r>
            <a:r>
              <a:rPr lang="zh-CN" altLang="en-US" sz="2400" dirty="0" smtClean="0">
                <a:solidFill>
                  <a:srgbClr val="FF0000"/>
                </a:solidFill>
                <a:latin typeface="楷体" panose="02010609060101010101" pitchFamily="49" charset="-122"/>
                <a:ea typeface="楷体" panose="02010609060101010101" pitchFamily="49" charset="-122"/>
              </a:rPr>
              <a:t>关于</a:t>
            </a:r>
            <a:r>
              <a:rPr lang="zh-CN" altLang="zh-CN" sz="2400" dirty="0">
                <a:solidFill>
                  <a:srgbClr val="FF0000"/>
                </a:solidFill>
                <a:latin typeface="楷体" panose="02010609060101010101" pitchFamily="49" charset="-122"/>
                <a:ea typeface="楷体" panose="02010609060101010101" pitchFamily="49" charset="-122"/>
              </a:rPr>
              <a:t>一周每天的最高</a:t>
            </a:r>
            <a:r>
              <a:rPr lang="zh-CN" altLang="zh-CN" sz="2400" dirty="0" smtClean="0">
                <a:solidFill>
                  <a:srgbClr val="FF0000"/>
                </a:solidFill>
                <a:latin typeface="楷体" panose="02010609060101010101" pitchFamily="49" charset="-122"/>
                <a:ea typeface="楷体" panose="02010609060101010101" pitchFamily="49" charset="-122"/>
              </a:rPr>
              <a:t>气温</a:t>
            </a:r>
            <a:r>
              <a:rPr lang="zh-CN" altLang="en-US" sz="2400" dirty="0" smtClean="0">
                <a:solidFill>
                  <a:srgbClr val="FF0000"/>
                </a:solidFill>
                <a:latin typeface="楷体" panose="02010609060101010101" pitchFamily="49" charset="-122"/>
                <a:ea typeface="楷体" panose="02010609060101010101" pitchFamily="49" charset="-122"/>
              </a:rPr>
              <a:t>的</a:t>
            </a:r>
            <a:r>
              <a:rPr lang="zh-CN" altLang="zh-CN" sz="2400" dirty="0" smtClean="0">
                <a:solidFill>
                  <a:srgbClr val="FF0000"/>
                </a:solidFill>
                <a:latin typeface="楷体" panose="02010609060101010101" pitchFamily="49" charset="-122"/>
                <a:ea typeface="楷体" panose="02010609060101010101" pitchFamily="49" charset="-122"/>
              </a:rPr>
              <a:t>第一</a:t>
            </a:r>
            <a:r>
              <a:rPr lang="zh-CN" altLang="zh-CN" sz="2400" dirty="0">
                <a:solidFill>
                  <a:srgbClr val="FF0000"/>
                </a:solidFill>
                <a:latin typeface="楷体" panose="02010609060101010101" pitchFamily="49" charset="-122"/>
                <a:ea typeface="楷体" panose="02010609060101010101" pitchFamily="49" charset="-122"/>
              </a:rPr>
              <a:t>组数据的绘制，再完成统计表</a:t>
            </a:r>
            <a:r>
              <a:rPr lang="zh-CN" altLang="zh-CN" sz="2400" dirty="0" smtClean="0">
                <a:solidFill>
                  <a:srgbClr val="FF0000"/>
                </a:solidFill>
                <a:latin typeface="楷体" panose="02010609060101010101" pitchFamily="49" charset="-122"/>
                <a:ea typeface="楷体" panose="02010609060101010101" pitchFamily="49" charset="-122"/>
              </a:rPr>
              <a:t>中</a:t>
            </a:r>
            <a:r>
              <a:rPr lang="zh-CN" altLang="en-US" sz="2400" dirty="0" smtClean="0">
                <a:solidFill>
                  <a:srgbClr val="FF0000"/>
                </a:solidFill>
                <a:latin typeface="楷体" panose="02010609060101010101" pitchFamily="49" charset="-122"/>
                <a:ea typeface="楷体" panose="02010609060101010101" pitchFamily="49" charset="-122"/>
              </a:rPr>
              <a:t>关于</a:t>
            </a:r>
            <a:r>
              <a:rPr lang="zh-CN" altLang="zh-CN" sz="2400" dirty="0">
                <a:solidFill>
                  <a:srgbClr val="FF0000"/>
                </a:solidFill>
                <a:latin typeface="楷体" panose="02010609060101010101" pitchFamily="49" charset="-122"/>
                <a:ea typeface="楷体" panose="02010609060101010101" pitchFamily="49" charset="-122"/>
              </a:rPr>
              <a:t>一周每天</a:t>
            </a:r>
            <a:r>
              <a:rPr lang="zh-CN" altLang="zh-CN" sz="2400" dirty="0" smtClean="0">
                <a:solidFill>
                  <a:srgbClr val="FF0000"/>
                </a:solidFill>
                <a:latin typeface="楷体" panose="02010609060101010101" pitchFamily="49" charset="-122"/>
                <a:ea typeface="楷体" panose="02010609060101010101" pitchFamily="49" charset="-122"/>
              </a:rPr>
              <a:t>的</a:t>
            </a:r>
            <a:r>
              <a:rPr lang="zh-CN" altLang="zh-CN" sz="2400" dirty="0">
                <a:solidFill>
                  <a:srgbClr val="FF0000"/>
                </a:solidFill>
                <a:latin typeface="楷体" panose="02010609060101010101" pitchFamily="49" charset="-122"/>
                <a:ea typeface="楷体" panose="02010609060101010101" pitchFamily="49" charset="-122"/>
              </a:rPr>
              <a:t>最低</a:t>
            </a:r>
            <a:r>
              <a:rPr lang="zh-CN" altLang="zh-CN" sz="2400" dirty="0" smtClean="0">
                <a:solidFill>
                  <a:srgbClr val="FF0000"/>
                </a:solidFill>
                <a:latin typeface="楷体" panose="02010609060101010101" pitchFamily="49" charset="-122"/>
                <a:ea typeface="楷体" panose="02010609060101010101" pitchFamily="49" charset="-122"/>
              </a:rPr>
              <a:t>气温</a:t>
            </a:r>
            <a:r>
              <a:rPr lang="zh-CN" altLang="en-US" sz="2400" dirty="0">
                <a:solidFill>
                  <a:srgbClr val="FF0000"/>
                </a:solidFill>
                <a:latin typeface="楷体" panose="02010609060101010101" pitchFamily="49" charset="-122"/>
                <a:ea typeface="楷体" panose="02010609060101010101" pitchFamily="49" charset="-122"/>
              </a:rPr>
              <a:t>的</a:t>
            </a:r>
            <a:r>
              <a:rPr lang="zh-CN" altLang="zh-CN" sz="2400" dirty="0" smtClean="0">
                <a:solidFill>
                  <a:srgbClr val="FF0000"/>
                </a:solidFill>
                <a:latin typeface="楷体" panose="02010609060101010101" pitchFamily="49" charset="-122"/>
                <a:ea typeface="楷体" panose="02010609060101010101" pitchFamily="49" charset="-122"/>
              </a:rPr>
              <a:t>第二</a:t>
            </a:r>
            <a:r>
              <a:rPr lang="zh-CN" altLang="zh-CN" sz="2400" dirty="0">
                <a:solidFill>
                  <a:srgbClr val="FF0000"/>
                </a:solidFill>
                <a:latin typeface="楷体" panose="02010609060101010101" pitchFamily="49" charset="-122"/>
                <a:ea typeface="楷体" panose="02010609060101010101" pitchFamily="49" charset="-122"/>
              </a:rPr>
              <a:t>组数据</a:t>
            </a:r>
            <a:r>
              <a:rPr lang="zh-CN" altLang="zh-CN" sz="2400" dirty="0" smtClean="0">
                <a:solidFill>
                  <a:srgbClr val="FF0000"/>
                </a:solidFill>
                <a:latin typeface="楷体" panose="02010609060101010101" pitchFamily="49" charset="-122"/>
                <a:ea typeface="楷体" panose="02010609060101010101" pitchFamily="49" charset="-122"/>
              </a:rPr>
              <a:t>。</a:t>
            </a:r>
            <a:r>
              <a:rPr lang="zh-CN" altLang="en-US" sz="2400" dirty="0">
                <a:solidFill>
                  <a:srgbClr val="FF0000"/>
                </a:solidFill>
                <a:latin typeface="楷体" panose="02010609060101010101" pitchFamily="49" charset="-122"/>
                <a:ea typeface="楷体" panose="02010609060101010101" pitchFamily="49" charset="-122"/>
              </a:rPr>
              <a:t>最后</a:t>
            </a:r>
            <a:r>
              <a:rPr lang="zh-CN" altLang="zh-CN" sz="2400" dirty="0">
                <a:solidFill>
                  <a:srgbClr val="FF0000"/>
                </a:solidFill>
                <a:latin typeface="楷体" panose="02010609060101010101" pitchFamily="49" charset="-122"/>
                <a:ea typeface="楷体" panose="02010609060101010101" pitchFamily="49" charset="-122"/>
              </a:rPr>
              <a:t>将绘制好的</a:t>
            </a:r>
            <a:r>
              <a:rPr lang="zh-CN" altLang="zh-CN" sz="2400" dirty="0" smtClean="0">
                <a:solidFill>
                  <a:srgbClr val="FF0000"/>
                </a:solidFill>
                <a:latin typeface="楷体" panose="02010609060101010101" pitchFamily="49" charset="-122"/>
                <a:ea typeface="楷体" panose="02010609060101010101" pitchFamily="49" charset="-122"/>
              </a:rPr>
              <a:t>统计图</a:t>
            </a:r>
            <a:r>
              <a:rPr lang="zh-CN" altLang="zh-CN" sz="2400" dirty="0">
                <a:solidFill>
                  <a:srgbClr val="FF0000"/>
                </a:solidFill>
                <a:latin typeface="楷体" panose="02010609060101010101" pitchFamily="49" charset="-122"/>
                <a:ea typeface="楷体" panose="02010609060101010101" pitchFamily="49" charset="-122"/>
              </a:rPr>
              <a:t>与同学交流，开一个“天气预报”发布会。</a:t>
            </a:r>
            <a:endParaRPr lang="zh-CN" altLang="en-US" sz="24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0" y="501650"/>
            <a:ext cx="2583543"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课后习题</a:t>
            </a:r>
            <a:endParaRPr lang="zh-CN" altLang="en-US" sz="3200" dirty="0" smtClean="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525" cy="19050"/>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525" cy="1905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1091944" y="1293056"/>
            <a:ext cx="10254342" cy="1384995"/>
          </a:xfrm>
          <a:prstGeom prst="rect">
            <a:avLst/>
          </a:prstGeom>
          <a:noFill/>
        </p:spPr>
        <p:txBody>
          <a:bodyPr wrap="square" rtlCol="0">
            <a:spAutoFit/>
          </a:bodyPr>
          <a:lstStyle/>
          <a:p>
            <a:pPr>
              <a:lnSpc>
                <a:spcPct val="150000"/>
              </a:lnSpc>
            </a:pPr>
            <a:r>
              <a:rPr lang="en-US" altLang="zh-CN" sz="2800" dirty="0">
                <a:latin typeface="微软雅黑" panose="020B0503020204020204" pitchFamily="34" charset="-122"/>
                <a:ea typeface="微软雅黑" panose="020B0503020204020204" pitchFamily="34" charset="-122"/>
              </a:rPr>
              <a:t>6.</a:t>
            </a:r>
            <a:r>
              <a:rPr lang="zh-CN" altLang="zh-CN" sz="2800" dirty="0">
                <a:latin typeface="微软雅黑" panose="020B0503020204020204" pitchFamily="34" charset="-122"/>
                <a:ea typeface="微软雅黑" panose="020B0503020204020204" pitchFamily="34" charset="-122"/>
              </a:rPr>
              <a:t>回家调查家中去年</a:t>
            </a:r>
            <a:r>
              <a:rPr lang="en-US" altLang="zh-CN" sz="2800" dirty="0">
                <a:latin typeface="微软雅黑" panose="020B0503020204020204" pitchFamily="34" charset="-122"/>
                <a:ea typeface="微软雅黑" panose="020B0503020204020204" pitchFamily="34" charset="-122"/>
              </a:rPr>
              <a:t>6</a:t>
            </a:r>
            <a:r>
              <a:rPr lang="zh-CN" altLang="zh-CN" sz="2800" dirty="0">
                <a:latin typeface="微软雅黑" panose="020B0503020204020204" pitchFamily="34" charset="-122"/>
                <a:ea typeface="微软雅黑" panose="020B0503020204020204" pitchFamily="34" charset="-122"/>
              </a:rPr>
              <a:t>到</a:t>
            </a:r>
            <a:r>
              <a:rPr lang="en-US" altLang="zh-CN" sz="2800" dirty="0">
                <a:latin typeface="微软雅黑" panose="020B0503020204020204" pitchFamily="34" charset="-122"/>
                <a:ea typeface="微软雅黑" panose="020B0503020204020204" pitchFamily="34" charset="-122"/>
              </a:rPr>
              <a:t>12</a:t>
            </a:r>
            <a:r>
              <a:rPr lang="zh-CN" altLang="zh-CN" sz="2800" dirty="0">
                <a:latin typeface="微软雅黑" panose="020B0503020204020204" pitchFamily="34" charset="-122"/>
                <a:ea typeface="微软雅黑" panose="020B0503020204020204" pitchFamily="34" charset="-122"/>
              </a:rPr>
              <a:t>月的家庭收入与支出情况，在格线纸上制作成折线统计图，与父母一起分析自己制作的统计图。</a:t>
            </a:r>
            <a:endParaRPr lang="zh-CN" altLang="en-US" sz="28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091943" y="2678051"/>
            <a:ext cx="10254343" cy="2308324"/>
          </a:xfrm>
          <a:prstGeom prst="rect">
            <a:avLst/>
          </a:prstGeom>
          <a:noFill/>
        </p:spPr>
        <p:txBody>
          <a:bodyPr wrap="square" rtlCol="0">
            <a:spAutoFit/>
          </a:bodyPr>
          <a:lstStyle/>
          <a:p>
            <a:pPr>
              <a:lnSpc>
                <a:spcPct val="150000"/>
              </a:lnSpc>
            </a:pPr>
            <a:r>
              <a:rPr lang="zh-CN" altLang="zh-CN" sz="2400" b="1" dirty="0">
                <a:solidFill>
                  <a:srgbClr val="FF0000"/>
                </a:solidFill>
                <a:latin typeface="楷体" panose="02010609060101010101" pitchFamily="49" charset="-122"/>
                <a:ea typeface="楷体" panose="02010609060101010101" pitchFamily="49" charset="-122"/>
              </a:rPr>
              <a:t>【参考答案】</a:t>
            </a:r>
            <a:r>
              <a:rPr lang="zh-CN" altLang="zh-CN" sz="2400" dirty="0" smtClean="0">
                <a:solidFill>
                  <a:srgbClr val="FF0000"/>
                </a:solidFill>
                <a:latin typeface="楷体" panose="02010609060101010101" pitchFamily="49" charset="-122"/>
                <a:ea typeface="楷体" panose="02010609060101010101" pitchFamily="49" charset="-122"/>
              </a:rPr>
              <a:t>复式</a:t>
            </a:r>
            <a:r>
              <a:rPr lang="zh-CN" altLang="zh-CN" sz="2400" dirty="0">
                <a:solidFill>
                  <a:srgbClr val="FF0000"/>
                </a:solidFill>
                <a:latin typeface="楷体" panose="02010609060101010101" pitchFamily="49" charset="-122"/>
                <a:ea typeface="楷体" panose="02010609060101010101" pitchFamily="49" charset="-122"/>
              </a:rPr>
              <a:t>折线统计图的绘制方法与单式折线统计图的方法一样，先描点，再顺次连接，最后标上数据。绘制复式统计图时，根据图例先完成统计表中</a:t>
            </a:r>
            <a:r>
              <a:rPr lang="zh-CN" altLang="zh-CN" sz="2400" dirty="0" smtClean="0">
                <a:solidFill>
                  <a:srgbClr val="FF0000"/>
                </a:solidFill>
                <a:latin typeface="楷体" panose="02010609060101010101" pitchFamily="49" charset="-122"/>
                <a:ea typeface="楷体" panose="02010609060101010101" pitchFamily="49" charset="-122"/>
              </a:rPr>
              <a:t>的</a:t>
            </a:r>
            <a:r>
              <a:rPr lang="zh-CN" altLang="en-US" sz="2400" dirty="0" smtClean="0">
                <a:solidFill>
                  <a:srgbClr val="FF0000"/>
                </a:solidFill>
                <a:latin typeface="楷体" panose="02010609060101010101" pitchFamily="49" charset="-122"/>
                <a:ea typeface="楷体" panose="02010609060101010101" pitchFamily="49" charset="-122"/>
              </a:rPr>
              <a:t>关于</a:t>
            </a:r>
            <a:r>
              <a:rPr lang="zh-CN" altLang="zh-CN" sz="2400" dirty="0">
                <a:solidFill>
                  <a:srgbClr val="FF0000"/>
                </a:solidFill>
                <a:latin typeface="楷体" panose="02010609060101010101" pitchFamily="49" charset="-122"/>
                <a:ea typeface="楷体" panose="02010609060101010101" pitchFamily="49" charset="-122"/>
              </a:rPr>
              <a:t>家庭收入</a:t>
            </a:r>
            <a:r>
              <a:rPr lang="zh-CN" altLang="en-US" sz="2400" dirty="0" smtClean="0">
                <a:solidFill>
                  <a:srgbClr val="FF0000"/>
                </a:solidFill>
                <a:latin typeface="楷体" panose="02010609060101010101" pitchFamily="49" charset="-122"/>
                <a:ea typeface="楷体" panose="02010609060101010101" pitchFamily="49" charset="-122"/>
              </a:rPr>
              <a:t>的</a:t>
            </a:r>
            <a:r>
              <a:rPr lang="zh-CN" altLang="zh-CN" sz="2400" dirty="0" smtClean="0">
                <a:solidFill>
                  <a:srgbClr val="FF0000"/>
                </a:solidFill>
                <a:latin typeface="楷体" panose="02010609060101010101" pitchFamily="49" charset="-122"/>
                <a:ea typeface="楷体" panose="02010609060101010101" pitchFamily="49" charset="-122"/>
              </a:rPr>
              <a:t>第一</a:t>
            </a:r>
            <a:r>
              <a:rPr lang="zh-CN" altLang="zh-CN" sz="2400" dirty="0">
                <a:solidFill>
                  <a:srgbClr val="FF0000"/>
                </a:solidFill>
                <a:latin typeface="楷体" panose="02010609060101010101" pitchFamily="49" charset="-122"/>
                <a:ea typeface="楷体" panose="02010609060101010101" pitchFamily="49" charset="-122"/>
              </a:rPr>
              <a:t>组数据的绘制，再完成统计表</a:t>
            </a:r>
            <a:r>
              <a:rPr lang="zh-CN" altLang="zh-CN" sz="2400" dirty="0" smtClean="0">
                <a:solidFill>
                  <a:srgbClr val="FF0000"/>
                </a:solidFill>
                <a:latin typeface="楷体" panose="02010609060101010101" pitchFamily="49" charset="-122"/>
                <a:ea typeface="楷体" panose="02010609060101010101" pitchFamily="49" charset="-122"/>
              </a:rPr>
              <a:t>中</a:t>
            </a:r>
            <a:r>
              <a:rPr lang="zh-CN" altLang="en-US" sz="2400" dirty="0" smtClean="0">
                <a:solidFill>
                  <a:srgbClr val="FF0000"/>
                </a:solidFill>
                <a:latin typeface="楷体" panose="02010609060101010101" pitchFamily="49" charset="-122"/>
                <a:ea typeface="楷体" panose="02010609060101010101" pitchFamily="49" charset="-122"/>
              </a:rPr>
              <a:t>关于</a:t>
            </a:r>
            <a:r>
              <a:rPr lang="zh-CN" altLang="zh-CN" sz="2400" dirty="0">
                <a:solidFill>
                  <a:srgbClr val="FF0000"/>
                </a:solidFill>
                <a:latin typeface="楷体" panose="02010609060101010101" pitchFamily="49" charset="-122"/>
                <a:ea typeface="楷体" panose="02010609060101010101" pitchFamily="49" charset="-122"/>
              </a:rPr>
              <a:t>支出情况</a:t>
            </a:r>
            <a:r>
              <a:rPr lang="zh-CN" altLang="en-US" sz="2400" dirty="0" smtClean="0">
                <a:solidFill>
                  <a:srgbClr val="FF0000"/>
                </a:solidFill>
                <a:latin typeface="楷体" panose="02010609060101010101" pitchFamily="49" charset="-122"/>
                <a:ea typeface="楷体" panose="02010609060101010101" pitchFamily="49" charset="-122"/>
              </a:rPr>
              <a:t>的</a:t>
            </a:r>
            <a:r>
              <a:rPr lang="zh-CN" altLang="zh-CN" sz="2400" dirty="0" smtClean="0">
                <a:solidFill>
                  <a:srgbClr val="FF0000"/>
                </a:solidFill>
                <a:latin typeface="楷体" panose="02010609060101010101" pitchFamily="49" charset="-122"/>
                <a:ea typeface="楷体" panose="02010609060101010101" pitchFamily="49" charset="-122"/>
              </a:rPr>
              <a:t>第二</a:t>
            </a:r>
            <a:r>
              <a:rPr lang="zh-CN" altLang="zh-CN" sz="2400" dirty="0">
                <a:solidFill>
                  <a:srgbClr val="FF0000"/>
                </a:solidFill>
                <a:latin typeface="楷体" panose="02010609060101010101" pitchFamily="49" charset="-122"/>
                <a:ea typeface="楷体" panose="02010609060101010101" pitchFamily="49" charset="-122"/>
              </a:rPr>
              <a:t>组数据</a:t>
            </a:r>
            <a:r>
              <a:rPr lang="zh-CN" altLang="zh-CN" sz="2400" dirty="0" smtClean="0">
                <a:solidFill>
                  <a:srgbClr val="FF0000"/>
                </a:solidFill>
                <a:latin typeface="楷体" panose="02010609060101010101" pitchFamily="49" charset="-122"/>
                <a:ea typeface="楷体" panose="02010609060101010101" pitchFamily="49" charset="-122"/>
              </a:rPr>
              <a:t>。</a:t>
            </a:r>
            <a:r>
              <a:rPr lang="zh-CN" altLang="en-US" sz="2400" dirty="0">
                <a:solidFill>
                  <a:srgbClr val="FF0000"/>
                </a:solidFill>
                <a:latin typeface="楷体" panose="02010609060101010101" pitchFamily="49" charset="-122"/>
                <a:ea typeface="楷体" panose="02010609060101010101" pitchFamily="49" charset="-122"/>
              </a:rPr>
              <a:t>最后</a:t>
            </a:r>
            <a:r>
              <a:rPr lang="zh-CN" altLang="zh-CN" sz="2400" dirty="0">
                <a:solidFill>
                  <a:srgbClr val="FF0000"/>
                </a:solidFill>
                <a:latin typeface="楷体" panose="02010609060101010101" pitchFamily="49" charset="-122"/>
                <a:ea typeface="楷体" panose="02010609060101010101" pitchFamily="49" charset="-122"/>
              </a:rPr>
              <a:t>将绘制好的</a:t>
            </a:r>
            <a:r>
              <a:rPr lang="zh-CN" altLang="zh-CN" sz="2400" dirty="0" smtClean="0">
                <a:solidFill>
                  <a:srgbClr val="FF0000"/>
                </a:solidFill>
                <a:latin typeface="楷体" panose="02010609060101010101" pitchFamily="49" charset="-122"/>
                <a:ea typeface="楷体" panose="02010609060101010101" pitchFamily="49" charset="-122"/>
              </a:rPr>
              <a:t>统计图</a:t>
            </a:r>
            <a:r>
              <a:rPr lang="zh-CN" altLang="zh-CN" sz="2400" dirty="0">
                <a:solidFill>
                  <a:srgbClr val="FF0000"/>
                </a:solidFill>
                <a:latin typeface="楷体" panose="02010609060101010101" pitchFamily="49" charset="-122"/>
                <a:ea typeface="楷体" panose="02010609060101010101" pitchFamily="49" charset="-122"/>
              </a:rPr>
              <a:t>与父母一起分析自己制作的统计图</a:t>
            </a:r>
            <a:r>
              <a:rPr lang="zh-CN" altLang="zh-CN" sz="2400" dirty="0" smtClean="0">
                <a:solidFill>
                  <a:srgbClr val="FF0000"/>
                </a:solidFill>
                <a:latin typeface="楷体" panose="02010609060101010101" pitchFamily="49" charset="-122"/>
                <a:ea typeface="楷体" panose="02010609060101010101" pitchFamily="49" charset="-122"/>
              </a:rPr>
              <a:t>。</a:t>
            </a:r>
            <a:endParaRPr lang="zh-CN" altLang="en-US" sz="2400" dirty="0">
              <a:solidFill>
                <a:srgbClr val="FF0000"/>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2" cstate="email"/>
          <a:stretch>
            <a:fillRect/>
          </a:stretch>
        </p:blipFill>
        <p:spPr>
          <a:xfrm>
            <a:off x="9466666" y="4986255"/>
            <a:ext cx="2611674" cy="17411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 71"/>
          <p:cNvPicPr>
            <a:picLocks noChangeAspect="1"/>
          </p:cNvPicPr>
          <p:nvPr/>
        </p:nvPicPr>
        <p:blipFill rotWithShape="1">
          <a:blip r:embed="rId1" cstate="email"/>
          <a:srcRect/>
          <a:stretch>
            <a:fillRect/>
          </a:stretch>
        </p:blipFill>
        <p:spPr>
          <a:xfrm>
            <a:off x="132869" y="1319374"/>
            <a:ext cx="3219719" cy="2918421"/>
          </a:xfrm>
          <a:prstGeom prst="rect">
            <a:avLst/>
          </a:prstGeom>
        </p:spPr>
      </p:pic>
      <p:sp>
        <p:nvSpPr>
          <p:cNvPr id="3" name="五边形 7"/>
          <p:cNvSpPr>
            <a:spLocks noChangeArrowheads="1"/>
          </p:cNvSpPr>
          <p:nvPr/>
        </p:nvSpPr>
        <p:spPr bwMode="auto">
          <a:xfrm>
            <a:off x="0" y="501650"/>
            <a:ext cx="2612571"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课题引入</a:t>
            </a:r>
            <a:endParaRPr lang="zh-CN" altLang="en-US" sz="3200" dirty="0" smtClean="0">
              <a:solidFill>
                <a:srgbClr val="FFFFFF"/>
              </a:solidFill>
              <a:latin typeface="微软雅黑" panose="020B0503020204020204" pitchFamily="34" charset="-122"/>
            </a:endParaRPr>
          </a:p>
        </p:txBody>
      </p:sp>
      <p:graphicFrame>
        <p:nvGraphicFramePr>
          <p:cNvPr id="34" name="Group 2"/>
          <p:cNvGraphicFramePr>
            <a:graphicFrameLocks noGrp="1"/>
          </p:cNvGraphicFramePr>
          <p:nvPr/>
        </p:nvGraphicFramePr>
        <p:xfrm>
          <a:off x="4149881" y="2076404"/>
          <a:ext cx="6096000" cy="4046966"/>
        </p:xfrm>
        <a:graphic>
          <a:graphicData uri="http://schemas.openxmlformats.org/drawingml/2006/table">
            <a:tbl>
              <a:tblPr/>
              <a:tblGrid>
                <a:gridCol w="1016000"/>
                <a:gridCol w="1016000"/>
                <a:gridCol w="1016000"/>
                <a:gridCol w="1016000"/>
                <a:gridCol w="1016000"/>
                <a:gridCol w="1016000"/>
              </a:tblGrid>
              <a:tr h="36786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86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86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86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86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86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86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86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86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86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86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L="90000" marR="90000" marT="46793" marB="467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8" name="Line 91"/>
          <p:cNvSpPr>
            <a:spLocks noChangeShapeType="1"/>
          </p:cNvSpPr>
          <p:nvPr/>
        </p:nvSpPr>
        <p:spPr bwMode="auto">
          <a:xfrm flipV="1">
            <a:off x="4149881" y="1816054"/>
            <a:ext cx="0" cy="274637"/>
          </a:xfrm>
          <a:prstGeom prst="line">
            <a:avLst/>
          </a:prstGeom>
          <a:noFill/>
          <a:ln w="2857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39" name="Line 92"/>
          <p:cNvSpPr>
            <a:spLocks noChangeShapeType="1"/>
          </p:cNvSpPr>
          <p:nvPr/>
        </p:nvSpPr>
        <p:spPr bwMode="auto">
          <a:xfrm>
            <a:off x="10245881" y="6111829"/>
            <a:ext cx="712787" cy="0"/>
          </a:xfrm>
          <a:prstGeom prst="line">
            <a:avLst/>
          </a:prstGeom>
          <a:noFill/>
          <a:ln w="2857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grpSp>
        <p:nvGrpSpPr>
          <p:cNvPr id="2" name="组合 1"/>
          <p:cNvGrpSpPr/>
          <p:nvPr/>
        </p:nvGrpSpPr>
        <p:grpSpPr>
          <a:xfrm>
            <a:off x="3149756" y="1503674"/>
            <a:ext cx="8289925" cy="5097463"/>
            <a:chOff x="1514140" y="1709738"/>
            <a:chExt cx="8289925" cy="5097463"/>
          </a:xfrm>
        </p:grpSpPr>
        <p:sp>
          <p:nvSpPr>
            <p:cNvPr id="36" name="Text Box 89"/>
            <p:cNvSpPr txBox="1">
              <a:spLocks noChangeArrowheads="1"/>
            </p:cNvSpPr>
            <p:nvPr/>
          </p:nvSpPr>
          <p:spPr bwMode="auto">
            <a:xfrm>
              <a:off x="1514140" y="1709738"/>
              <a:ext cx="1012825"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zh-CN" altLang="en-US" sz="2000" b="0"/>
                <a:t>金牌</a:t>
              </a:r>
              <a:r>
                <a:rPr lang="en-US" altLang="zh-CN" sz="2000" b="0"/>
                <a:t>/</a:t>
              </a:r>
              <a:r>
                <a:rPr lang="zh-CN" altLang="en-US" sz="2000" b="0"/>
                <a:t>枚</a:t>
              </a:r>
              <a:endParaRPr lang="zh-CN" altLang="en-US" sz="2000" b="0"/>
            </a:p>
          </p:txBody>
        </p:sp>
        <p:sp>
          <p:nvSpPr>
            <p:cNvPr id="37" name="Text Box 90"/>
            <p:cNvSpPr txBox="1">
              <a:spLocks noChangeArrowheads="1"/>
            </p:cNvSpPr>
            <p:nvPr/>
          </p:nvSpPr>
          <p:spPr bwMode="auto">
            <a:xfrm>
              <a:off x="8726152" y="6292851"/>
              <a:ext cx="1077913" cy="4572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zh-CN" altLang="en-US" sz="2000" b="0"/>
                <a:t>时间</a:t>
              </a:r>
              <a:r>
                <a:rPr lang="en-US" altLang="zh-CN" sz="2400" b="0"/>
                <a:t>/</a:t>
              </a:r>
              <a:r>
                <a:rPr lang="zh-CN" altLang="en-US" sz="2400" b="0"/>
                <a:t>届</a:t>
              </a:r>
              <a:endParaRPr lang="zh-CN" altLang="en-US" sz="2400" b="0"/>
            </a:p>
          </p:txBody>
        </p:sp>
        <p:sp>
          <p:nvSpPr>
            <p:cNvPr id="40" name="Text Box 93"/>
            <p:cNvSpPr txBox="1">
              <a:spLocks noChangeArrowheads="1"/>
            </p:cNvSpPr>
            <p:nvPr/>
          </p:nvSpPr>
          <p:spPr bwMode="auto">
            <a:xfrm>
              <a:off x="3322302" y="6350001"/>
              <a:ext cx="5499100" cy="4572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400"/>
                <a:t>9         10        11        12         13       14</a:t>
              </a:r>
              <a:endParaRPr lang="en-US" altLang="zh-CN" sz="2400"/>
            </a:p>
          </p:txBody>
        </p:sp>
        <p:sp>
          <p:nvSpPr>
            <p:cNvPr id="41" name="Text Box 94"/>
            <p:cNvSpPr txBox="1">
              <a:spLocks noChangeArrowheads="1"/>
            </p:cNvSpPr>
            <p:nvPr/>
          </p:nvSpPr>
          <p:spPr bwMode="auto">
            <a:xfrm>
              <a:off x="2090402" y="6151563"/>
              <a:ext cx="322263"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0</a:t>
              </a:r>
              <a:endParaRPr lang="en-US" altLang="zh-CN" sz="2000"/>
            </a:p>
          </p:txBody>
        </p:sp>
        <p:sp>
          <p:nvSpPr>
            <p:cNvPr id="42" name="Text Box 95"/>
            <p:cNvSpPr txBox="1">
              <a:spLocks noChangeArrowheads="1"/>
            </p:cNvSpPr>
            <p:nvPr/>
          </p:nvSpPr>
          <p:spPr bwMode="auto">
            <a:xfrm>
              <a:off x="2034840" y="5788026"/>
              <a:ext cx="46355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20</a:t>
              </a:r>
              <a:endParaRPr lang="en-US" altLang="zh-CN" sz="2000"/>
            </a:p>
          </p:txBody>
        </p:sp>
        <p:sp>
          <p:nvSpPr>
            <p:cNvPr id="43" name="Text Box 96"/>
            <p:cNvSpPr txBox="1">
              <a:spLocks noChangeArrowheads="1"/>
            </p:cNvSpPr>
            <p:nvPr/>
          </p:nvSpPr>
          <p:spPr bwMode="auto">
            <a:xfrm>
              <a:off x="2034840" y="5426076"/>
              <a:ext cx="46355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40</a:t>
              </a:r>
              <a:endParaRPr lang="en-US" altLang="zh-CN" sz="2000"/>
            </a:p>
          </p:txBody>
        </p:sp>
        <p:sp>
          <p:nvSpPr>
            <p:cNvPr id="44" name="Text Box 97"/>
            <p:cNvSpPr txBox="1">
              <a:spLocks noChangeArrowheads="1"/>
            </p:cNvSpPr>
            <p:nvPr/>
          </p:nvSpPr>
          <p:spPr bwMode="auto">
            <a:xfrm>
              <a:off x="2049127" y="5062538"/>
              <a:ext cx="46355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60</a:t>
              </a:r>
              <a:endParaRPr lang="en-US" altLang="zh-CN" sz="2000"/>
            </a:p>
          </p:txBody>
        </p:sp>
        <p:sp>
          <p:nvSpPr>
            <p:cNvPr id="45" name="Text Box 98"/>
            <p:cNvSpPr txBox="1">
              <a:spLocks noChangeArrowheads="1"/>
            </p:cNvSpPr>
            <p:nvPr/>
          </p:nvSpPr>
          <p:spPr bwMode="auto">
            <a:xfrm>
              <a:off x="2049127" y="4672013"/>
              <a:ext cx="46355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80</a:t>
              </a:r>
              <a:endParaRPr lang="en-US" altLang="zh-CN" sz="2000"/>
            </a:p>
          </p:txBody>
        </p:sp>
        <p:sp>
          <p:nvSpPr>
            <p:cNvPr id="46" name="Text Box 99"/>
            <p:cNvSpPr txBox="1">
              <a:spLocks noChangeArrowheads="1"/>
            </p:cNvSpPr>
            <p:nvPr/>
          </p:nvSpPr>
          <p:spPr bwMode="auto">
            <a:xfrm>
              <a:off x="1934827" y="4308476"/>
              <a:ext cx="604838"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100</a:t>
              </a:r>
              <a:endParaRPr lang="en-US" altLang="zh-CN" sz="2000"/>
            </a:p>
          </p:txBody>
        </p:sp>
        <p:sp>
          <p:nvSpPr>
            <p:cNvPr id="47" name="Text Box 100"/>
            <p:cNvSpPr txBox="1">
              <a:spLocks noChangeArrowheads="1"/>
            </p:cNvSpPr>
            <p:nvPr/>
          </p:nvSpPr>
          <p:spPr bwMode="auto">
            <a:xfrm>
              <a:off x="1949115" y="3973513"/>
              <a:ext cx="604837"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120</a:t>
              </a:r>
              <a:endParaRPr lang="en-US" altLang="zh-CN" sz="2000"/>
            </a:p>
          </p:txBody>
        </p:sp>
        <p:sp>
          <p:nvSpPr>
            <p:cNvPr id="48" name="Text Box 101"/>
            <p:cNvSpPr txBox="1">
              <a:spLocks noChangeArrowheads="1"/>
            </p:cNvSpPr>
            <p:nvPr/>
          </p:nvSpPr>
          <p:spPr bwMode="auto">
            <a:xfrm>
              <a:off x="1934827" y="3641726"/>
              <a:ext cx="604838"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140</a:t>
              </a:r>
              <a:endParaRPr lang="en-US" altLang="zh-CN" sz="2000"/>
            </a:p>
          </p:txBody>
        </p:sp>
        <p:sp>
          <p:nvSpPr>
            <p:cNvPr id="49" name="Text Box 102"/>
            <p:cNvSpPr txBox="1">
              <a:spLocks noChangeArrowheads="1"/>
            </p:cNvSpPr>
            <p:nvPr/>
          </p:nvSpPr>
          <p:spPr bwMode="auto">
            <a:xfrm>
              <a:off x="1918952" y="3248026"/>
              <a:ext cx="604838"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160</a:t>
              </a:r>
              <a:endParaRPr lang="en-US" altLang="zh-CN" sz="2000"/>
            </a:p>
          </p:txBody>
        </p:sp>
        <p:sp>
          <p:nvSpPr>
            <p:cNvPr id="50" name="Text Box 103"/>
            <p:cNvSpPr txBox="1">
              <a:spLocks noChangeArrowheads="1"/>
            </p:cNvSpPr>
            <p:nvPr/>
          </p:nvSpPr>
          <p:spPr bwMode="auto">
            <a:xfrm>
              <a:off x="1933240" y="2900363"/>
              <a:ext cx="604837"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180</a:t>
              </a:r>
              <a:endParaRPr lang="en-US" altLang="zh-CN" sz="2000"/>
            </a:p>
          </p:txBody>
        </p:sp>
        <p:sp>
          <p:nvSpPr>
            <p:cNvPr id="51" name="Text Box 104"/>
            <p:cNvSpPr txBox="1">
              <a:spLocks noChangeArrowheads="1"/>
            </p:cNvSpPr>
            <p:nvPr/>
          </p:nvSpPr>
          <p:spPr bwMode="auto">
            <a:xfrm>
              <a:off x="1950702" y="2508251"/>
              <a:ext cx="604838"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200</a:t>
              </a:r>
              <a:endParaRPr lang="en-US" altLang="zh-CN" sz="2000"/>
            </a:p>
          </p:txBody>
        </p:sp>
        <p:sp>
          <p:nvSpPr>
            <p:cNvPr id="52" name="Text Box 105"/>
            <p:cNvSpPr txBox="1">
              <a:spLocks noChangeArrowheads="1"/>
            </p:cNvSpPr>
            <p:nvPr/>
          </p:nvSpPr>
          <p:spPr bwMode="auto">
            <a:xfrm>
              <a:off x="1904665" y="2116138"/>
              <a:ext cx="604837"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dirty="0"/>
                <a:t>220</a:t>
              </a:r>
              <a:endParaRPr lang="en-US" altLang="zh-CN" sz="2000" dirty="0"/>
            </a:p>
          </p:txBody>
        </p:sp>
        <p:sp>
          <p:nvSpPr>
            <p:cNvPr id="53" name="Line 106"/>
            <p:cNvSpPr>
              <a:spLocks noChangeShapeType="1"/>
            </p:cNvSpPr>
            <p:nvPr/>
          </p:nvSpPr>
          <p:spPr bwMode="auto">
            <a:xfrm flipV="1">
              <a:off x="3544552" y="4660901"/>
              <a:ext cx="1001713" cy="1174750"/>
            </a:xfrm>
            <a:prstGeom prst="line">
              <a:avLst/>
            </a:prstGeom>
            <a:noFill/>
            <a:ln w="22225">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54" name="Text Box 107"/>
            <p:cNvSpPr txBox="1">
              <a:spLocks noChangeArrowheads="1"/>
            </p:cNvSpPr>
            <p:nvPr/>
          </p:nvSpPr>
          <p:spPr bwMode="auto">
            <a:xfrm>
              <a:off x="3095290" y="5697538"/>
              <a:ext cx="434975" cy="3667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28</a:t>
              </a:r>
              <a:endParaRPr lang="en-US" altLang="zh-CN" sz="1800">
                <a:solidFill>
                  <a:srgbClr val="FF3300"/>
                </a:solidFill>
              </a:endParaRPr>
            </a:p>
          </p:txBody>
        </p:sp>
        <p:sp>
          <p:nvSpPr>
            <p:cNvPr id="55" name="Text Box 108"/>
            <p:cNvSpPr txBox="1">
              <a:spLocks noChangeArrowheads="1"/>
            </p:cNvSpPr>
            <p:nvPr/>
          </p:nvSpPr>
          <p:spPr bwMode="auto">
            <a:xfrm>
              <a:off x="4081127" y="4508501"/>
              <a:ext cx="434975" cy="36671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93</a:t>
              </a:r>
              <a:endParaRPr lang="en-US" altLang="zh-CN" sz="1800">
                <a:solidFill>
                  <a:srgbClr val="FF3300"/>
                </a:solidFill>
              </a:endParaRPr>
            </a:p>
          </p:txBody>
        </p:sp>
        <p:sp>
          <p:nvSpPr>
            <p:cNvPr id="56" name="Line 109"/>
            <p:cNvSpPr>
              <a:spLocks noChangeShapeType="1"/>
            </p:cNvSpPr>
            <p:nvPr/>
          </p:nvSpPr>
          <p:spPr bwMode="auto">
            <a:xfrm flipV="1">
              <a:off x="5562265" y="5181601"/>
              <a:ext cx="1016000" cy="217487"/>
            </a:xfrm>
            <a:prstGeom prst="line">
              <a:avLst/>
            </a:prstGeom>
            <a:noFill/>
            <a:ln w="22225">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57" name="Line 110"/>
            <p:cNvSpPr>
              <a:spLocks noChangeShapeType="1"/>
            </p:cNvSpPr>
            <p:nvPr/>
          </p:nvSpPr>
          <p:spPr bwMode="auto">
            <a:xfrm>
              <a:off x="4546265" y="4673601"/>
              <a:ext cx="1016000" cy="727075"/>
            </a:xfrm>
            <a:prstGeom prst="line">
              <a:avLst/>
            </a:prstGeom>
            <a:noFill/>
            <a:ln w="22225">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58" name="Text Box 111"/>
            <p:cNvSpPr txBox="1">
              <a:spLocks noChangeArrowheads="1"/>
            </p:cNvSpPr>
            <p:nvPr/>
          </p:nvSpPr>
          <p:spPr bwMode="auto">
            <a:xfrm>
              <a:off x="5139990" y="5305426"/>
              <a:ext cx="434975" cy="36671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54</a:t>
              </a:r>
              <a:endParaRPr lang="en-US" altLang="zh-CN" sz="1800">
                <a:solidFill>
                  <a:srgbClr val="FF3300"/>
                </a:solidFill>
              </a:endParaRPr>
            </a:p>
          </p:txBody>
        </p:sp>
        <p:sp>
          <p:nvSpPr>
            <p:cNvPr id="59" name="Text Box 112"/>
            <p:cNvSpPr txBox="1">
              <a:spLocks noChangeArrowheads="1"/>
            </p:cNvSpPr>
            <p:nvPr/>
          </p:nvSpPr>
          <p:spPr bwMode="auto">
            <a:xfrm>
              <a:off x="6171865" y="4913313"/>
              <a:ext cx="434975" cy="3667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63</a:t>
              </a:r>
              <a:endParaRPr lang="en-US" altLang="zh-CN" sz="1800">
                <a:solidFill>
                  <a:srgbClr val="FF3300"/>
                </a:solidFill>
              </a:endParaRPr>
            </a:p>
          </p:txBody>
        </p:sp>
        <p:sp>
          <p:nvSpPr>
            <p:cNvPr id="60" name="Line 113"/>
            <p:cNvSpPr>
              <a:spLocks noChangeShapeType="1"/>
            </p:cNvSpPr>
            <p:nvPr/>
          </p:nvSpPr>
          <p:spPr bwMode="auto">
            <a:xfrm flipV="1">
              <a:off x="7594265" y="4645026"/>
              <a:ext cx="1016000" cy="479425"/>
            </a:xfrm>
            <a:prstGeom prst="line">
              <a:avLst/>
            </a:prstGeom>
            <a:noFill/>
            <a:ln w="22225">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61" name="Line 114"/>
            <p:cNvSpPr>
              <a:spLocks noChangeShapeType="1"/>
            </p:cNvSpPr>
            <p:nvPr/>
          </p:nvSpPr>
          <p:spPr bwMode="auto">
            <a:xfrm flipV="1">
              <a:off x="6592552" y="5124451"/>
              <a:ext cx="1016000" cy="57150"/>
            </a:xfrm>
            <a:prstGeom prst="line">
              <a:avLst/>
            </a:prstGeom>
            <a:noFill/>
            <a:ln w="22225">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62" name="Text Box 115"/>
            <p:cNvSpPr txBox="1">
              <a:spLocks noChangeArrowheads="1"/>
            </p:cNvSpPr>
            <p:nvPr/>
          </p:nvSpPr>
          <p:spPr bwMode="auto">
            <a:xfrm>
              <a:off x="7143415" y="4811713"/>
              <a:ext cx="434975" cy="3667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65</a:t>
              </a:r>
              <a:endParaRPr lang="en-US" altLang="zh-CN" sz="1800">
                <a:solidFill>
                  <a:srgbClr val="FF3300"/>
                </a:solidFill>
              </a:endParaRPr>
            </a:p>
          </p:txBody>
        </p:sp>
        <p:sp>
          <p:nvSpPr>
            <p:cNvPr id="63" name="Text Box 116"/>
            <p:cNvSpPr txBox="1">
              <a:spLocks noChangeArrowheads="1"/>
            </p:cNvSpPr>
            <p:nvPr/>
          </p:nvSpPr>
          <p:spPr bwMode="auto">
            <a:xfrm>
              <a:off x="8116552" y="4433888"/>
              <a:ext cx="434975" cy="3667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96</a:t>
              </a:r>
              <a:endParaRPr lang="en-US" altLang="zh-CN" sz="1800">
                <a:solidFill>
                  <a:srgbClr val="FF3300"/>
                </a:solidFill>
              </a:endParaRPr>
            </a:p>
          </p:txBody>
        </p:sp>
        <p:sp>
          <p:nvSpPr>
            <p:cNvPr id="64" name="Text Box 117"/>
            <p:cNvSpPr txBox="1">
              <a:spLocks noChangeArrowheads="1"/>
            </p:cNvSpPr>
            <p:nvPr/>
          </p:nvSpPr>
          <p:spPr bwMode="auto">
            <a:xfrm>
              <a:off x="8978565" y="2222501"/>
              <a:ext cx="730250" cy="425291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spcBef>
                  <a:spcPct val="50000"/>
                </a:spcBef>
              </a:pPr>
              <a:r>
                <a:rPr kumimoji="1" lang="zh-CN" altLang="en-US" b="0" dirty="0">
                  <a:solidFill>
                    <a:srgbClr val="FF0000"/>
                  </a:solidFill>
                </a:rPr>
                <a:t>单式折线统计图</a:t>
              </a:r>
              <a:endParaRPr kumimoji="1" lang="zh-CN" altLang="en-US" b="0" dirty="0">
                <a:solidFill>
                  <a:srgbClr val="FF0000"/>
                </a:solidFill>
              </a:endParaRPr>
            </a:p>
          </p:txBody>
        </p:sp>
      </p:grpSp>
      <p:sp>
        <p:nvSpPr>
          <p:cNvPr id="65" name="Rectangle 118"/>
          <p:cNvSpPr>
            <a:spLocks noChangeArrowheads="1"/>
          </p:cNvSpPr>
          <p:nvPr/>
        </p:nvSpPr>
        <p:spPr bwMode="auto">
          <a:xfrm>
            <a:off x="4983318" y="5206396"/>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dirty="0">
                <a:solidFill>
                  <a:srgbClr val="FF3300"/>
                </a:solidFill>
              </a:rPr>
              <a:t>·</a:t>
            </a:r>
            <a:endParaRPr lang="en-US" altLang="zh-CN" sz="4800" dirty="0">
              <a:solidFill>
                <a:srgbClr val="FF3300"/>
              </a:solidFill>
            </a:endParaRPr>
          </a:p>
        </p:txBody>
      </p:sp>
      <p:sp>
        <p:nvSpPr>
          <p:cNvPr id="66" name="Rectangle 118"/>
          <p:cNvSpPr>
            <a:spLocks noChangeArrowheads="1"/>
          </p:cNvSpPr>
          <p:nvPr/>
        </p:nvSpPr>
        <p:spPr bwMode="auto">
          <a:xfrm>
            <a:off x="5999599" y="4049231"/>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dirty="0">
                <a:solidFill>
                  <a:srgbClr val="FF3300"/>
                </a:solidFill>
              </a:rPr>
              <a:t>·</a:t>
            </a:r>
            <a:endParaRPr lang="en-US" altLang="zh-CN" sz="4800" dirty="0">
              <a:solidFill>
                <a:srgbClr val="FF3300"/>
              </a:solidFill>
            </a:endParaRPr>
          </a:p>
        </p:txBody>
      </p:sp>
      <p:sp>
        <p:nvSpPr>
          <p:cNvPr id="67" name="Rectangle 118"/>
          <p:cNvSpPr>
            <a:spLocks noChangeArrowheads="1"/>
          </p:cNvSpPr>
          <p:nvPr/>
        </p:nvSpPr>
        <p:spPr bwMode="auto">
          <a:xfrm>
            <a:off x="7017141" y="4758049"/>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dirty="0">
                <a:solidFill>
                  <a:srgbClr val="FF3300"/>
                </a:solidFill>
              </a:rPr>
              <a:t>·</a:t>
            </a:r>
            <a:endParaRPr lang="en-US" altLang="zh-CN" sz="4800" dirty="0">
              <a:solidFill>
                <a:srgbClr val="FF3300"/>
              </a:solidFill>
            </a:endParaRPr>
          </a:p>
        </p:txBody>
      </p:sp>
      <p:sp>
        <p:nvSpPr>
          <p:cNvPr id="68" name="Rectangle 118"/>
          <p:cNvSpPr>
            <a:spLocks noChangeArrowheads="1"/>
          </p:cNvSpPr>
          <p:nvPr/>
        </p:nvSpPr>
        <p:spPr bwMode="auto">
          <a:xfrm>
            <a:off x="8008299" y="4535005"/>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dirty="0">
                <a:solidFill>
                  <a:srgbClr val="FF3300"/>
                </a:solidFill>
              </a:rPr>
              <a:t>·</a:t>
            </a:r>
            <a:endParaRPr lang="en-US" altLang="zh-CN" sz="4800" dirty="0">
              <a:solidFill>
                <a:srgbClr val="FF3300"/>
              </a:solidFill>
            </a:endParaRPr>
          </a:p>
        </p:txBody>
      </p:sp>
      <p:sp>
        <p:nvSpPr>
          <p:cNvPr id="69" name="Rectangle 118"/>
          <p:cNvSpPr>
            <a:spLocks noChangeArrowheads="1"/>
          </p:cNvSpPr>
          <p:nvPr/>
        </p:nvSpPr>
        <p:spPr bwMode="auto">
          <a:xfrm>
            <a:off x="9024299" y="4483726"/>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dirty="0">
                <a:solidFill>
                  <a:srgbClr val="FF3300"/>
                </a:solidFill>
              </a:rPr>
              <a:t>·</a:t>
            </a:r>
            <a:endParaRPr lang="en-US" altLang="zh-CN" sz="4800" dirty="0">
              <a:solidFill>
                <a:srgbClr val="FF3300"/>
              </a:solidFill>
            </a:endParaRPr>
          </a:p>
        </p:txBody>
      </p:sp>
      <p:sp>
        <p:nvSpPr>
          <p:cNvPr id="70" name="Rectangle 118"/>
          <p:cNvSpPr>
            <a:spLocks noChangeArrowheads="1"/>
          </p:cNvSpPr>
          <p:nvPr/>
        </p:nvSpPr>
        <p:spPr bwMode="auto">
          <a:xfrm>
            <a:off x="10052574" y="4032561"/>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dirty="0">
                <a:solidFill>
                  <a:srgbClr val="FF3300"/>
                </a:solidFill>
              </a:rPr>
              <a:t>·</a:t>
            </a:r>
            <a:endParaRPr lang="en-US" altLang="zh-CN" sz="4800" dirty="0">
              <a:solidFill>
                <a:srgbClr val="FF3300"/>
              </a:solidFill>
            </a:endParaRPr>
          </a:p>
        </p:txBody>
      </p:sp>
      <p:sp>
        <p:nvSpPr>
          <p:cNvPr id="73" name="AutoShape 27"/>
          <p:cNvSpPr>
            <a:spLocks noChangeArrowheads="1"/>
          </p:cNvSpPr>
          <p:nvPr/>
        </p:nvSpPr>
        <p:spPr bwMode="auto">
          <a:xfrm>
            <a:off x="4261669" y="533567"/>
            <a:ext cx="2755471" cy="783193"/>
          </a:xfrm>
          <a:prstGeom prst="wedgeRoundRectCallout">
            <a:avLst>
              <a:gd name="adj1" fmla="val 29176"/>
              <a:gd name="adj2" fmla="val 100545"/>
              <a:gd name="adj3" fmla="val 16667"/>
            </a:avLst>
          </a:prstGeom>
          <a:solidFill>
            <a:schemeClr val="bg1"/>
          </a:solidFill>
          <a:ln w="19050">
            <a:solidFill>
              <a:srgbClr val="3399FF"/>
            </a:solidFill>
            <a:miter lim="800000"/>
          </a:ln>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dirty="0"/>
              <a:t>第</a:t>
            </a:r>
            <a:r>
              <a:rPr lang="en-US" altLang="zh-CN" dirty="0"/>
              <a:t>9</a:t>
            </a:r>
            <a:r>
              <a:rPr lang="zh-CN" altLang="en-US" dirty="0"/>
              <a:t>～</a:t>
            </a:r>
            <a:r>
              <a:rPr lang="en-US" altLang="zh-CN" dirty="0"/>
              <a:t>14</a:t>
            </a:r>
            <a:r>
              <a:rPr lang="zh-CN" altLang="en-US" dirty="0"/>
              <a:t>届</a:t>
            </a:r>
            <a:r>
              <a:rPr lang="zh-CN" altLang="en-US" dirty="0" smtClean="0"/>
              <a:t>亚运会</a:t>
            </a:r>
            <a:r>
              <a:rPr lang="zh-CN" altLang="en-US" dirty="0">
                <a:solidFill>
                  <a:srgbClr val="FF3300"/>
                </a:solidFill>
              </a:rPr>
              <a:t>韩国</a:t>
            </a:r>
            <a:r>
              <a:rPr lang="zh-CN" altLang="en-US" dirty="0" smtClean="0"/>
              <a:t>金牌</a:t>
            </a:r>
            <a:r>
              <a:rPr lang="zh-CN" altLang="en-US" dirty="0"/>
              <a:t>情况统计图</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ppt_x"/>
                                          </p:val>
                                        </p:tav>
                                        <p:tav tm="100000">
                                          <p:val>
                                            <p:strVal val="#ppt_x"/>
                                          </p:val>
                                        </p:tav>
                                      </p:tavLst>
                                    </p:anim>
                                    <p:anim calcmode="lin" valueType="num">
                                      <p:cBhvr additive="base">
                                        <p:cTn id="8" dur="500" fill="hold"/>
                                        <p:tgtEl>
                                          <p:spTgt spid="7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ppt_x"/>
                                          </p:val>
                                        </p:tav>
                                        <p:tav tm="100000">
                                          <p:val>
                                            <p:strVal val="#ppt_x"/>
                                          </p:val>
                                        </p:tav>
                                      </p:tavLst>
                                    </p:anim>
                                    <p:anim calcmode="lin" valueType="num">
                                      <p:cBhvr additive="base">
                                        <p:cTn id="12"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7"/>
          <p:cNvSpPr>
            <a:spLocks noChangeArrowheads="1"/>
          </p:cNvSpPr>
          <p:nvPr/>
        </p:nvSpPr>
        <p:spPr bwMode="auto">
          <a:xfrm>
            <a:off x="0" y="501650"/>
            <a:ext cx="2612571"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课题引入</a:t>
            </a:r>
            <a:endParaRPr lang="zh-CN" altLang="en-US" sz="3200" dirty="0" smtClean="0">
              <a:solidFill>
                <a:srgbClr val="FFFFFF"/>
              </a:solidFill>
              <a:latin typeface="微软雅黑" panose="020B0503020204020204" pitchFamily="34" charset="-122"/>
            </a:endParaRPr>
          </a:p>
        </p:txBody>
      </p:sp>
      <p:sp>
        <p:nvSpPr>
          <p:cNvPr id="5" name="AutoShape 5"/>
          <p:cNvSpPr>
            <a:spLocks noChangeArrowheads="1"/>
          </p:cNvSpPr>
          <p:nvPr/>
        </p:nvSpPr>
        <p:spPr bwMode="auto">
          <a:xfrm>
            <a:off x="1476544" y="1280531"/>
            <a:ext cx="4176713" cy="1654175"/>
          </a:xfrm>
          <a:prstGeom prst="cloudCallout">
            <a:avLst>
              <a:gd name="adj1" fmla="val -11611"/>
              <a:gd name="adj2" fmla="val 110171"/>
            </a:avLst>
          </a:prstGeom>
          <a:solidFill>
            <a:srgbClr val="FFFFCC"/>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zh-CN" altLang="en-US" sz="2800" dirty="0"/>
              <a:t>可以把两个单式折线统计图合并成一个</a:t>
            </a:r>
            <a:r>
              <a:rPr lang="zh-CN" altLang="en-US" sz="2800" dirty="0" smtClean="0"/>
              <a:t>统计图</a:t>
            </a:r>
            <a:r>
              <a:rPr lang="zh-CN" altLang="en-US" sz="2800" dirty="0"/>
              <a:t>。</a:t>
            </a:r>
            <a:endParaRPr lang="en-US" altLang="zh-CN" sz="2800" dirty="0"/>
          </a:p>
        </p:txBody>
      </p:sp>
      <p:sp>
        <p:nvSpPr>
          <p:cNvPr id="6" name="AutoShape 7"/>
          <p:cNvSpPr>
            <a:spLocks noChangeArrowheads="1"/>
          </p:cNvSpPr>
          <p:nvPr/>
        </p:nvSpPr>
        <p:spPr bwMode="auto">
          <a:xfrm>
            <a:off x="6033773" y="1280531"/>
            <a:ext cx="2974975" cy="2322512"/>
          </a:xfrm>
          <a:prstGeom prst="wedgeRoundRectCallout">
            <a:avLst>
              <a:gd name="adj1" fmla="val -36137"/>
              <a:gd name="adj2" fmla="val 67504"/>
              <a:gd name="adj3" fmla="val 16667"/>
            </a:avLst>
          </a:prstGeom>
          <a:solidFill>
            <a:srgbClr val="FFFFCC"/>
          </a:solidFill>
          <a:ln w="9525" algn="ctr">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zh-CN" altLang="en-US" sz="2400" dirty="0"/>
              <a:t>两个单式折线图</a:t>
            </a:r>
            <a:r>
              <a:rPr lang="en-US" altLang="zh-CN" sz="2400" dirty="0"/>
              <a:t>,</a:t>
            </a:r>
            <a:endParaRPr lang="en-US" altLang="zh-CN" sz="2400" dirty="0"/>
          </a:p>
          <a:p>
            <a:pPr eaLnBrk="1" hangingPunct="1"/>
            <a:r>
              <a:rPr lang="zh-CN" altLang="en-US" sz="2400" dirty="0"/>
              <a:t>可以看出每一个国家的变化情况，但是 两个国家获得金牌数量的变化情况不容易</a:t>
            </a:r>
            <a:r>
              <a:rPr lang="zh-CN" altLang="en-US" sz="2400" dirty="0" smtClean="0"/>
              <a:t>比较</a:t>
            </a:r>
            <a:r>
              <a:rPr lang="zh-CN" altLang="en-US" sz="2400" dirty="0"/>
              <a:t>。</a:t>
            </a:r>
            <a:r>
              <a:rPr lang="en-US" altLang="zh-CN" sz="2400" dirty="0" smtClean="0"/>
              <a:t>     </a:t>
            </a:r>
            <a:endParaRPr lang="en-US" altLang="zh-CN" sz="2400" dirty="0"/>
          </a:p>
        </p:txBody>
      </p:sp>
      <p:pic>
        <p:nvPicPr>
          <p:cNvPr id="7" name="Picture 10" descr="cw25"/>
          <p:cNvPicPr>
            <a:picLocks noChangeAspect="1" noChangeArrowheads="1"/>
          </p:cNvPicPr>
          <p:nvPr/>
        </p:nvPicPr>
        <p:blipFill>
          <a:blip r:embed="rId1" cstate="email"/>
          <a:srcRect/>
          <a:stretch>
            <a:fillRect/>
          </a:stretch>
        </p:blipFill>
        <p:spPr bwMode="auto">
          <a:xfrm>
            <a:off x="2021451" y="4163788"/>
            <a:ext cx="2090635" cy="2412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 descr="cw29"/>
          <p:cNvPicPr>
            <a:picLocks noChangeAspect="1" noChangeArrowheads="1"/>
          </p:cNvPicPr>
          <p:nvPr/>
        </p:nvPicPr>
        <p:blipFill>
          <a:blip r:embed="rId2" cstate="email"/>
          <a:srcRect/>
          <a:stretch>
            <a:fillRect/>
          </a:stretch>
        </p:blipFill>
        <p:spPr bwMode="auto">
          <a:xfrm>
            <a:off x="5101117" y="4041360"/>
            <a:ext cx="1865312" cy="253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p:cNvPicPr>
            <a:picLocks noChangeAspect="1"/>
          </p:cNvPicPr>
          <p:nvPr/>
        </p:nvPicPr>
        <p:blipFill>
          <a:blip r:embed="rId3" cstate="email"/>
          <a:stretch>
            <a:fillRect/>
          </a:stretch>
        </p:blipFill>
        <p:spPr>
          <a:xfrm>
            <a:off x="10573855" y="5604585"/>
            <a:ext cx="1344701" cy="1344701"/>
          </a:xfrm>
          <a:prstGeom prst="ellipse">
            <a:avLst/>
          </a:prstGeom>
          <a:ln>
            <a:noFill/>
          </a:ln>
          <a:effectLst>
            <a:softEdge rad="112500"/>
          </a:effectLst>
        </p:spPr>
      </p:pic>
      <p:sp>
        <p:nvSpPr>
          <p:cNvPr id="11" name="AutoShape 27"/>
          <p:cNvSpPr>
            <a:spLocks noChangeArrowheads="1"/>
          </p:cNvSpPr>
          <p:nvPr/>
        </p:nvSpPr>
        <p:spPr bwMode="auto">
          <a:xfrm>
            <a:off x="9801766" y="3603043"/>
            <a:ext cx="2008160" cy="1464231"/>
          </a:xfrm>
          <a:prstGeom prst="wedgeRoundRectCallout">
            <a:avLst>
              <a:gd name="adj1" fmla="val 20392"/>
              <a:gd name="adj2" fmla="val 80313"/>
              <a:gd name="adj3" fmla="val 16667"/>
            </a:avLst>
          </a:prstGeom>
          <a:solidFill>
            <a:schemeClr val="bg1"/>
          </a:solidFill>
          <a:ln w="19050">
            <a:solidFill>
              <a:srgbClr val="3399FF"/>
            </a:solidFill>
            <a:miter lim="800000"/>
          </a:ln>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dirty="0" smtClean="0"/>
              <a:t>怎样</a:t>
            </a:r>
            <a:r>
              <a:rPr lang="zh-CN" altLang="en-US" dirty="0"/>
              <a:t>把两个单式折线统计图合并成一个</a:t>
            </a:r>
            <a:r>
              <a:rPr lang="zh-CN" altLang="en-US" dirty="0" smtClean="0"/>
              <a:t>统计图呢</a:t>
            </a:r>
            <a:r>
              <a:rPr lang="zh-CN" altLang="en-US"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p:cNvPicPr>
            <a:picLocks noChangeAspect="1"/>
          </p:cNvPicPr>
          <p:nvPr/>
        </p:nvPicPr>
        <p:blipFill rotWithShape="1">
          <a:blip r:embed="rId1" cstate="email"/>
          <a:srcRect/>
          <a:stretch>
            <a:fillRect/>
          </a:stretch>
        </p:blipFill>
        <p:spPr>
          <a:xfrm>
            <a:off x="90645" y="1684355"/>
            <a:ext cx="3219719" cy="2918421"/>
          </a:xfrm>
          <a:prstGeom prst="rect">
            <a:avLst/>
          </a:prstGeom>
        </p:spPr>
      </p:pic>
      <p:sp>
        <p:nvSpPr>
          <p:cNvPr id="62" name="AutoShape 27"/>
          <p:cNvSpPr>
            <a:spLocks noChangeArrowheads="1"/>
          </p:cNvSpPr>
          <p:nvPr/>
        </p:nvSpPr>
        <p:spPr bwMode="auto">
          <a:xfrm>
            <a:off x="4219101" y="717019"/>
            <a:ext cx="2915795" cy="783193"/>
          </a:xfrm>
          <a:prstGeom prst="wedgeRoundRectCallout">
            <a:avLst>
              <a:gd name="adj1" fmla="val 25439"/>
              <a:gd name="adj2" fmla="val 84500"/>
              <a:gd name="adj3" fmla="val 16667"/>
            </a:avLst>
          </a:prstGeom>
          <a:solidFill>
            <a:schemeClr val="bg1"/>
          </a:solidFill>
          <a:ln w="19050">
            <a:solidFill>
              <a:srgbClr val="3399FF"/>
            </a:solidFill>
            <a:miter lim="800000"/>
          </a:ln>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dirty="0"/>
              <a:t>第</a:t>
            </a:r>
            <a:r>
              <a:rPr lang="en-US" altLang="zh-CN" dirty="0"/>
              <a:t>9</a:t>
            </a:r>
            <a:r>
              <a:rPr lang="zh-CN" altLang="en-US" dirty="0"/>
              <a:t>～</a:t>
            </a:r>
            <a:r>
              <a:rPr lang="en-US" altLang="zh-CN" dirty="0"/>
              <a:t>14</a:t>
            </a:r>
            <a:r>
              <a:rPr lang="zh-CN" altLang="en-US" dirty="0"/>
              <a:t>届亚运会</a:t>
            </a:r>
            <a:r>
              <a:rPr lang="zh-CN" altLang="en-US" sz="1800" dirty="0">
                <a:solidFill>
                  <a:srgbClr val="9933FF"/>
                </a:solidFill>
                <a:latin typeface="Arial" panose="020B0604020202020204" pitchFamily="34" charset="0"/>
              </a:rPr>
              <a:t>中国</a:t>
            </a:r>
            <a:r>
              <a:rPr lang="zh-CN" altLang="en-US" dirty="0"/>
              <a:t>和</a:t>
            </a:r>
            <a:r>
              <a:rPr lang="zh-CN" altLang="en-US" sz="1800" dirty="0">
                <a:solidFill>
                  <a:srgbClr val="FF99CC"/>
                </a:solidFill>
                <a:latin typeface="Arial" panose="020B0604020202020204" pitchFamily="34" charset="0"/>
              </a:rPr>
              <a:t>韩国</a:t>
            </a:r>
            <a:r>
              <a:rPr lang="zh-CN" altLang="en-US" dirty="0"/>
              <a:t>金牌情况统计图</a:t>
            </a:r>
            <a:endParaRPr lang="zh-CN" altLang="en-US" dirty="0"/>
          </a:p>
        </p:txBody>
      </p:sp>
      <p:graphicFrame>
        <p:nvGraphicFramePr>
          <p:cNvPr id="3" name="Group 132"/>
          <p:cNvGraphicFramePr>
            <a:graphicFrameLocks noGrp="1"/>
          </p:cNvGraphicFramePr>
          <p:nvPr/>
        </p:nvGraphicFramePr>
        <p:xfrm>
          <a:off x="3725388" y="2239471"/>
          <a:ext cx="6096000" cy="4049715"/>
        </p:xfrm>
        <a:graphic>
          <a:graphicData uri="http://schemas.openxmlformats.org/drawingml/2006/table">
            <a:tbl>
              <a:tblPr/>
              <a:tblGrid>
                <a:gridCol w="1016000"/>
                <a:gridCol w="1016000"/>
                <a:gridCol w="1016000"/>
                <a:gridCol w="1016000"/>
                <a:gridCol w="1016000"/>
                <a:gridCol w="1016000"/>
              </a:tblGrid>
              <a:tr h="36797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7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9945">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7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7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7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7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7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7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7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797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90000" marR="90000" marT="46807" marB="468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Text Box 90"/>
          <p:cNvSpPr txBox="1">
            <a:spLocks noChangeArrowheads="1"/>
          </p:cNvSpPr>
          <p:nvPr/>
        </p:nvSpPr>
        <p:spPr bwMode="auto">
          <a:xfrm>
            <a:off x="2812576" y="1539383"/>
            <a:ext cx="1012825"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zh-CN" altLang="en-US" sz="2000" b="0"/>
              <a:t>金牌</a:t>
            </a:r>
            <a:r>
              <a:rPr lang="en-US" altLang="zh-CN" sz="2000" b="0"/>
              <a:t>/</a:t>
            </a:r>
            <a:r>
              <a:rPr lang="zh-CN" altLang="en-US" sz="2000" b="0"/>
              <a:t>枚</a:t>
            </a:r>
            <a:endParaRPr lang="zh-CN" altLang="en-US" sz="2000" b="0"/>
          </a:p>
        </p:txBody>
      </p:sp>
      <p:sp>
        <p:nvSpPr>
          <p:cNvPr id="6" name="Text Box 91"/>
          <p:cNvSpPr txBox="1">
            <a:spLocks noChangeArrowheads="1"/>
          </p:cNvSpPr>
          <p:nvPr/>
        </p:nvSpPr>
        <p:spPr bwMode="auto">
          <a:xfrm>
            <a:off x="9937276" y="6224096"/>
            <a:ext cx="1077912" cy="4572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zh-CN" altLang="en-US" sz="2000" b="0"/>
              <a:t>时间</a:t>
            </a:r>
            <a:r>
              <a:rPr lang="en-US" altLang="zh-CN" sz="2400" b="0"/>
              <a:t>/</a:t>
            </a:r>
            <a:r>
              <a:rPr lang="zh-CN" altLang="en-US" sz="2400" b="0"/>
              <a:t>届</a:t>
            </a:r>
            <a:endParaRPr lang="zh-CN" altLang="en-US" sz="2400" b="0"/>
          </a:p>
        </p:txBody>
      </p:sp>
      <p:sp>
        <p:nvSpPr>
          <p:cNvPr id="7" name="Line 92"/>
          <p:cNvSpPr>
            <a:spLocks noChangeShapeType="1"/>
          </p:cNvSpPr>
          <p:nvPr/>
        </p:nvSpPr>
        <p:spPr bwMode="auto">
          <a:xfrm flipV="1">
            <a:off x="3725388" y="1979121"/>
            <a:ext cx="0" cy="274637"/>
          </a:xfrm>
          <a:prstGeom prst="line">
            <a:avLst/>
          </a:prstGeom>
          <a:noFill/>
          <a:ln w="2857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8" name="Line 93"/>
          <p:cNvSpPr>
            <a:spLocks noChangeShapeType="1"/>
          </p:cNvSpPr>
          <p:nvPr/>
        </p:nvSpPr>
        <p:spPr bwMode="auto">
          <a:xfrm>
            <a:off x="9821388" y="6274896"/>
            <a:ext cx="712788" cy="0"/>
          </a:xfrm>
          <a:prstGeom prst="line">
            <a:avLst/>
          </a:prstGeom>
          <a:noFill/>
          <a:ln w="2857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9" name="Text Box 94"/>
          <p:cNvSpPr txBox="1">
            <a:spLocks noChangeArrowheads="1"/>
          </p:cNvSpPr>
          <p:nvPr/>
        </p:nvSpPr>
        <p:spPr bwMode="auto">
          <a:xfrm>
            <a:off x="4533426" y="6281246"/>
            <a:ext cx="5499100" cy="4572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400"/>
              <a:t>9         10        11        12         13       14</a:t>
            </a:r>
            <a:endParaRPr lang="en-US" altLang="zh-CN" sz="2400"/>
          </a:p>
        </p:txBody>
      </p:sp>
      <p:sp>
        <p:nvSpPr>
          <p:cNvPr id="10" name="Text Box 95"/>
          <p:cNvSpPr txBox="1">
            <a:spLocks noChangeArrowheads="1"/>
          </p:cNvSpPr>
          <p:nvPr/>
        </p:nvSpPr>
        <p:spPr bwMode="auto">
          <a:xfrm>
            <a:off x="3301526" y="6082808"/>
            <a:ext cx="322262"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0</a:t>
            </a:r>
            <a:endParaRPr lang="en-US" altLang="zh-CN" sz="2000"/>
          </a:p>
        </p:txBody>
      </p:sp>
      <p:sp>
        <p:nvSpPr>
          <p:cNvPr id="11" name="Text Box 96"/>
          <p:cNvSpPr txBox="1">
            <a:spLocks noChangeArrowheads="1"/>
          </p:cNvSpPr>
          <p:nvPr/>
        </p:nvSpPr>
        <p:spPr bwMode="auto">
          <a:xfrm>
            <a:off x="3245963" y="5719271"/>
            <a:ext cx="46355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20</a:t>
            </a:r>
            <a:endParaRPr lang="en-US" altLang="zh-CN" sz="2000"/>
          </a:p>
        </p:txBody>
      </p:sp>
      <p:sp>
        <p:nvSpPr>
          <p:cNvPr id="12" name="Text Box 97"/>
          <p:cNvSpPr txBox="1">
            <a:spLocks noChangeArrowheads="1"/>
          </p:cNvSpPr>
          <p:nvPr/>
        </p:nvSpPr>
        <p:spPr bwMode="auto">
          <a:xfrm>
            <a:off x="3245963" y="5357321"/>
            <a:ext cx="46355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40</a:t>
            </a:r>
            <a:endParaRPr lang="en-US" altLang="zh-CN" sz="2000"/>
          </a:p>
        </p:txBody>
      </p:sp>
      <p:sp>
        <p:nvSpPr>
          <p:cNvPr id="14" name="Text Box 98"/>
          <p:cNvSpPr txBox="1">
            <a:spLocks noChangeArrowheads="1"/>
          </p:cNvSpPr>
          <p:nvPr/>
        </p:nvSpPr>
        <p:spPr bwMode="auto">
          <a:xfrm>
            <a:off x="3260251" y="4993783"/>
            <a:ext cx="46355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60</a:t>
            </a:r>
            <a:endParaRPr lang="en-US" altLang="zh-CN" sz="2000"/>
          </a:p>
        </p:txBody>
      </p:sp>
      <p:sp>
        <p:nvSpPr>
          <p:cNvPr id="15" name="Text Box 99"/>
          <p:cNvSpPr txBox="1">
            <a:spLocks noChangeArrowheads="1"/>
          </p:cNvSpPr>
          <p:nvPr/>
        </p:nvSpPr>
        <p:spPr bwMode="auto">
          <a:xfrm>
            <a:off x="3260251" y="4603258"/>
            <a:ext cx="46355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80</a:t>
            </a:r>
            <a:endParaRPr lang="en-US" altLang="zh-CN" sz="2000"/>
          </a:p>
        </p:txBody>
      </p:sp>
      <p:sp>
        <p:nvSpPr>
          <p:cNvPr id="16" name="Text Box 100"/>
          <p:cNvSpPr txBox="1">
            <a:spLocks noChangeArrowheads="1"/>
          </p:cNvSpPr>
          <p:nvPr/>
        </p:nvSpPr>
        <p:spPr bwMode="auto">
          <a:xfrm>
            <a:off x="3145951" y="4239721"/>
            <a:ext cx="604837"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100</a:t>
            </a:r>
            <a:endParaRPr lang="en-US" altLang="zh-CN" sz="2000"/>
          </a:p>
        </p:txBody>
      </p:sp>
      <p:sp>
        <p:nvSpPr>
          <p:cNvPr id="17" name="Text Box 101"/>
          <p:cNvSpPr txBox="1">
            <a:spLocks noChangeArrowheads="1"/>
          </p:cNvSpPr>
          <p:nvPr/>
        </p:nvSpPr>
        <p:spPr bwMode="auto">
          <a:xfrm>
            <a:off x="3160238" y="3904758"/>
            <a:ext cx="604838"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120</a:t>
            </a:r>
            <a:endParaRPr lang="en-US" altLang="zh-CN" sz="2000"/>
          </a:p>
        </p:txBody>
      </p:sp>
      <p:sp>
        <p:nvSpPr>
          <p:cNvPr id="18" name="Text Box 102"/>
          <p:cNvSpPr txBox="1">
            <a:spLocks noChangeArrowheads="1"/>
          </p:cNvSpPr>
          <p:nvPr/>
        </p:nvSpPr>
        <p:spPr bwMode="auto">
          <a:xfrm>
            <a:off x="3145951" y="3572971"/>
            <a:ext cx="604837"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140</a:t>
            </a:r>
            <a:endParaRPr lang="en-US" altLang="zh-CN" sz="2000"/>
          </a:p>
        </p:txBody>
      </p:sp>
      <p:sp>
        <p:nvSpPr>
          <p:cNvPr id="19" name="Text Box 103"/>
          <p:cNvSpPr txBox="1">
            <a:spLocks noChangeArrowheads="1"/>
          </p:cNvSpPr>
          <p:nvPr/>
        </p:nvSpPr>
        <p:spPr bwMode="auto">
          <a:xfrm>
            <a:off x="3130076" y="3179271"/>
            <a:ext cx="604837"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160</a:t>
            </a:r>
            <a:endParaRPr lang="en-US" altLang="zh-CN" sz="2000"/>
          </a:p>
        </p:txBody>
      </p:sp>
      <p:sp>
        <p:nvSpPr>
          <p:cNvPr id="20" name="Text Box 104"/>
          <p:cNvSpPr txBox="1">
            <a:spLocks noChangeArrowheads="1"/>
          </p:cNvSpPr>
          <p:nvPr/>
        </p:nvSpPr>
        <p:spPr bwMode="auto">
          <a:xfrm>
            <a:off x="3144363" y="2831608"/>
            <a:ext cx="604838"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180</a:t>
            </a:r>
            <a:endParaRPr lang="en-US" altLang="zh-CN" sz="2000"/>
          </a:p>
        </p:txBody>
      </p:sp>
      <p:sp>
        <p:nvSpPr>
          <p:cNvPr id="21" name="Text Box 105"/>
          <p:cNvSpPr txBox="1">
            <a:spLocks noChangeArrowheads="1"/>
          </p:cNvSpPr>
          <p:nvPr/>
        </p:nvSpPr>
        <p:spPr bwMode="auto">
          <a:xfrm>
            <a:off x="3161826" y="2439496"/>
            <a:ext cx="604837"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200</a:t>
            </a:r>
            <a:endParaRPr lang="en-US" altLang="zh-CN" sz="2000"/>
          </a:p>
        </p:txBody>
      </p:sp>
      <p:sp>
        <p:nvSpPr>
          <p:cNvPr id="22" name="Text Box 106"/>
          <p:cNvSpPr txBox="1">
            <a:spLocks noChangeArrowheads="1"/>
          </p:cNvSpPr>
          <p:nvPr/>
        </p:nvSpPr>
        <p:spPr bwMode="auto">
          <a:xfrm>
            <a:off x="3115788" y="2047383"/>
            <a:ext cx="604838"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000"/>
              <a:t>220</a:t>
            </a:r>
            <a:endParaRPr lang="en-US" altLang="zh-CN" sz="2000"/>
          </a:p>
        </p:txBody>
      </p:sp>
      <p:sp>
        <p:nvSpPr>
          <p:cNvPr id="23" name="Line 107"/>
          <p:cNvSpPr>
            <a:spLocks noChangeShapeType="1"/>
          </p:cNvSpPr>
          <p:nvPr/>
        </p:nvSpPr>
        <p:spPr bwMode="auto">
          <a:xfrm flipV="1">
            <a:off x="4755676" y="4620721"/>
            <a:ext cx="1001712" cy="1174750"/>
          </a:xfrm>
          <a:prstGeom prst="line">
            <a:avLst/>
          </a:prstGeom>
          <a:noFill/>
          <a:ln w="28575">
            <a:solidFill>
              <a:srgbClr val="0000C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24" name="Text Box 108"/>
          <p:cNvSpPr txBox="1">
            <a:spLocks noChangeArrowheads="1"/>
          </p:cNvSpPr>
          <p:nvPr/>
        </p:nvSpPr>
        <p:spPr bwMode="auto">
          <a:xfrm>
            <a:off x="4306413" y="5628783"/>
            <a:ext cx="434975" cy="3667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0000CC"/>
                </a:solidFill>
              </a:rPr>
              <a:t>28</a:t>
            </a:r>
            <a:endParaRPr lang="en-US" altLang="zh-CN" sz="1800">
              <a:solidFill>
                <a:srgbClr val="0000CC"/>
              </a:solidFill>
            </a:endParaRPr>
          </a:p>
        </p:txBody>
      </p:sp>
      <p:sp>
        <p:nvSpPr>
          <p:cNvPr id="25" name="Text Box 109"/>
          <p:cNvSpPr txBox="1">
            <a:spLocks noChangeArrowheads="1"/>
          </p:cNvSpPr>
          <p:nvPr/>
        </p:nvSpPr>
        <p:spPr bwMode="auto">
          <a:xfrm>
            <a:off x="5451001" y="4801696"/>
            <a:ext cx="434975" cy="36671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0000CC"/>
                </a:solidFill>
              </a:rPr>
              <a:t>93</a:t>
            </a:r>
            <a:endParaRPr lang="en-US" altLang="zh-CN" sz="1800">
              <a:solidFill>
                <a:srgbClr val="0000CC"/>
              </a:solidFill>
            </a:endParaRPr>
          </a:p>
        </p:txBody>
      </p:sp>
      <p:sp>
        <p:nvSpPr>
          <p:cNvPr id="26" name="Line 110"/>
          <p:cNvSpPr>
            <a:spLocks noChangeShapeType="1"/>
          </p:cNvSpPr>
          <p:nvPr/>
        </p:nvSpPr>
        <p:spPr bwMode="auto">
          <a:xfrm flipV="1">
            <a:off x="6773388" y="5141421"/>
            <a:ext cx="1016000" cy="217487"/>
          </a:xfrm>
          <a:prstGeom prst="line">
            <a:avLst/>
          </a:prstGeom>
          <a:noFill/>
          <a:ln w="28575">
            <a:solidFill>
              <a:srgbClr val="0000C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27" name="Line 111"/>
          <p:cNvSpPr>
            <a:spLocks noChangeShapeType="1"/>
          </p:cNvSpPr>
          <p:nvPr/>
        </p:nvSpPr>
        <p:spPr bwMode="auto">
          <a:xfrm>
            <a:off x="5757388" y="4633421"/>
            <a:ext cx="1016000" cy="727075"/>
          </a:xfrm>
          <a:prstGeom prst="line">
            <a:avLst/>
          </a:prstGeom>
          <a:noFill/>
          <a:ln w="28575">
            <a:solidFill>
              <a:srgbClr val="0000C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28" name="Text Box 112"/>
          <p:cNvSpPr txBox="1">
            <a:spLocks noChangeArrowheads="1"/>
          </p:cNvSpPr>
          <p:nvPr/>
        </p:nvSpPr>
        <p:spPr bwMode="auto">
          <a:xfrm>
            <a:off x="6265388" y="5193808"/>
            <a:ext cx="434975" cy="3667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0000CC"/>
                </a:solidFill>
              </a:rPr>
              <a:t>54</a:t>
            </a:r>
            <a:endParaRPr lang="en-US" altLang="zh-CN" sz="1800">
              <a:solidFill>
                <a:srgbClr val="0000CC"/>
              </a:solidFill>
            </a:endParaRPr>
          </a:p>
        </p:txBody>
      </p:sp>
      <p:sp>
        <p:nvSpPr>
          <p:cNvPr id="29" name="Text Box 113"/>
          <p:cNvSpPr txBox="1">
            <a:spLocks noChangeArrowheads="1"/>
          </p:cNvSpPr>
          <p:nvPr/>
        </p:nvSpPr>
        <p:spPr bwMode="auto">
          <a:xfrm>
            <a:off x="7382988" y="4844558"/>
            <a:ext cx="434975" cy="3667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0000CC"/>
                </a:solidFill>
              </a:rPr>
              <a:t>63</a:t>
            </a:r>
            <a:endParaRPr lang="en-US" altLang="zh-CN" sz="1800">
              <a:solidFill>
                <a:srgbClr val="0000CC"/>
              </a:solidFill>
            </a:endParaRPr>
          </a:p>
        </p:txBody>
      </p:sp>
      <p:sp>
        <p:nvSpPr>
          <p:cNvPr id="30" name="Line 114"/>
          <p:cNvSpPr>
            <a:spLocks noChangeShapeType="1"/>
          </p:cNvSpPr>
          <p:nvPr/>
        </p:nvSpPr>
        <p:spPr bwMode="auto">
          <a:xfrm flipV="1">
            <a:off x="8805388" y="4604846"/>
            <a:ext cx="1016000" cy="479425"/>
          </a:xfrm>
          <a:prstGeom prst="line">
            <a:avLst/>
          </a:prstGeom>
          <a:noFill/>
          <a:ln w="28575">
            <a:solidFill>
              <a:srgbClr val="0000C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31" name="Line 115"/>
          <p:cNvSpPr>
            <a:spLocks noChangeShapeType="1"/>
          </p:cNvSpPr>
          <p:nvPr/>
        </p:nvSpPr>
        <p:spPr bwMode="auto">
          <a:xfrm flipV="1">
            <a:off x="7803676" y="5084271"/>
            <a:ext cx="1016000" cy="57150"/>
          </a:xfrm>
          <a:prstGeom prst="line">
            <a:avLst/>
          </a:prstGeom>
          <a:noFill/>
          <a:ln w="28575">
            <a:solidFill>
              <a:srgbClr val="0000C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32" name="Text Box 116"/>
          <p:cNvSpPr txBox="1">
            <a:spLocks noChangeArrowheads="1"/>
          </p:cNvSpPr>
          <p:nvPr/>
        </p:nvSpPr>
        <p:spPr bwMode="auto">
          <a:xfrm>
            <a:off x="8354538" y="4742958"/>
            <a:ext cx="434975" cy="3667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0000CC"/>
                </a:solidFill>
              </a:rPr>
              <a:t>65</a:t>
            </a:r>
            <a:endParaRPr lang="en-US" altLang="zh-CN" sz="1800">
              <a:solidFill>
                <a:srgbClr val="0000CC"/>
              </a:solidFill>
            </a:endParaRPr>
          </a:p>
        </p:txBody>
      </p:sp>
      <p:sp>
        <p:nvSpPr>
          <p:cNvPr id="33" name="Text Box 117"/>
          <p:cNvSpPr txBox="1">
            <a:spLocks noChangeArrowheads="1"/>
          </p:cNvSpPr>
          <p:nvPr/>
        </p:nvSpPr>
        <p:spPr bwMode="auto">
          <a:xfrm>
            <a:off x="9327676" y="4365133"/>
            <a:ext cx="434975" cy="3667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0000CC"/>
                </a:solidFill>
              </a:rPr>
              <a:t>96</a:t>
            </a:r>
            <a:endParaRPr lang="en-US" altLang="zh-CN" sz="1800">
              <a:solidFill>
                <a:srgbClr val="0000CC"/>
              </a:solidFill>
            </a:endParaRPr>
          </a:p>
        </p:txBody>
      </p:sp>
      <p:sp>
        <p:nvSpPr>
          <p:cNvPr id="34" name="Text Box 118"/>
          <p:cNvSpPr txBox="1">
            <a:spLocks noChangeArrowheads="1"/>
          </p:cNvSpPr>
          <p:nvPr/>
        </p:nvSpPr>
        <p:spPr bwMode="auto">
          <a:xfrm>
            <a:off x="4219101" y="4874721"/>
            <a:ext cx="434975" cy="36671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61</a:t>
            </a:r>
            <a:endParaRPr lang="en-US" altLang="zh-CN" sz="1800">
              <a:solidFill>
                <a:srgbClr val="FF3300"/>
              </a:solidFill>
            </a:endParaRPr>
          </a:p>
        </p:txBody>
      </p:sp>
      <p:sp>
        <p:nvSpPr>
          <p:cNvPr id="35" name="Text Box 119"/>
          <p:cNvSpPr txBox="1">
            <a:spLocks noChangeArrowheads="1"/>
          </p:cNvSpPr>
          <p:nvPr/>
        </p:nvSpPr>
        <p:spPr bwMode="auto">
          <a:xfrm>
            <a:off x="9249888" y="3290396"/>
            <a:ext cx="561975" cy="36671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150</a:t>
            </a:r>
            <a:endParaRPr lang="en-US" altLang="zh-CN" sz="1800">
              <a:solidFill>
                <a:srgbClr val="FF3300"/>
              </a:solidFill>
            </a:endParaRPr>
          </a:p>
        </p:txBody>
      </p:sp>
      <p:sp>
        <p:nvSpPr>
          <p:cNvPr id="36" name="Text Box 120"/>
          <p:cNvSpPr txBox="1">
            <a:spLocks noChangeArrowheads="1"/>
          </p:cNvSpPr>
          <p:nvPr/>
        </p:nvSpPr>
        <p:spPr bwMode="auto">
          <a:xfrm>
            <a:off x="5293838" y="4382596"/>
            <a:ext cx="434975" cy="36671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94</a:t>
            </a:r>
            <a:endParaRPr lang="en-US" altLang="zh-CN" sz="1800">
              <a:solidFill>
                <a:srgbClr val="FF3300"/>
              </a:solidFill>
            </a:endParaRPr>
          </a:p>
        </p:txBody>
      </p:sp>
      <p:sp>
        <p:nvSpPr>
          <p:cNvPr id="37" name="Text Box 121"/>
          <p:cNvSpPr txBox="1">
            <a:spLocks noChangeArrowheads="1"/>
          </p:cNvSpPr>
          <p:nvPr/>
        </p:nvSpPr>
        <p:spPr bwMode="auto">
          <a:xfrm>
            <a:off x="6144738" y="2682383"/>
            <a:ext cx="561975" cy="3667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183</a:t>
            </a:r>
            <a:endParaRPr lang="en-US" altLang="zh-CN" sz="1800">
              <a:solidFill>
                <a:srgbClr val="FF3300"/>
              </a:solidFill>
            </a:endParaRPr>
          </a:p>
        </p:txBody>
      </p:sp>
      <p:sp>
        <p:nvSpPr>
          <p:cNvPr id="38" name="Text Box 122"/>
          <p:cNvSpPr txBox="1">
            <a:spLocks noChangeArrowheads="1"/>
          </p:cNvSpPr>
          <p:nvPr/>
        </p:nvSpPr>
        <p:spPr bwMode="auto">
          <a:xfrm>
            <a:off x="7232176" y="3653933"/>
            <a:ext cx="561975" cy="3667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137</a:t>
            </a:r>
            <a:endParaRPr lang="en-US" altLang="zh-CN" sz="1800">
              <a:solidFill>
                <a:srgbClr val="FF3300"/>
              </a:solidFill>
            </a:endParaRPr>
          </a:p>
        </p:txBody>
      </p:sp>
      <p:sp>
        <p:nvSpPr>
          <p:cNvPr id="39" name="Text Box 123"/>
          <p:cNvSpPr txBox="1">
            <a:spLocks noChangeArrowheads="1"/>
          </p:cNvSpPr>
          <p:nvPr/>
        </p:nvSpPr>
        <p:spPr bwMode="auto">
          <a:xfrm>
            <a:off x="8248176" y="3841258"/>
            <a:ext cx="561975" cy="3667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1800">
                <a:solidFill>
                  <a:srgbClr val="FF3300"/>
                </a:solidFill>
              </a:rPr>
              <a:t>129</a:t>
            </a:r>
            <a:endParaRPr lang="en-US" altLang="zh-CN" sz="1800">
              <a:solidFill>
                <a:srgbClr val="FF3300"/>
              </a:solidFill>
            </a:endParaRPr>
          </a:p>
        </p:txBody>
      </p:sp>
      <p:sp>
        <p:nvSpPr>
          <p:cNvPr id="40" name="Line 124"/>
          <p:cNvSpPr>
            <a:spLocks noChangeShapeType="1"/>
          </p:cNvSpPr>
          <p:nvPr/>
        </p:nvSpPr>
        <p:spPr bwMode="auto">
          <a:xfrm flipV="1">
            <a:off x="4741388" y="4547696"/>
            <a:ext cx="1031875" cy="566737"/>
          </a:xfrm>
          <a:prstGeom prst="line">
            <a:avLst/>
          </a:prstGeom>
          <a:noFill/>
          <a:ln w="28575">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41" name="Line 125"/>
          <p:cNvSpPr>
            <a:spLocks noChangeShapeType="1"/>
          </p:cNvSpPr>
          <p:nvPr/>
        </p:nvSpPr>
        <p:spPr bwMode="auto">
          <a:xfrm flipV="1">
            <a:off x="5757388" y="2849071"/>
            <a:ext cx="1016000" cy="1741487"/>
          </a:xfrm>
          <a:prstGeom prst="line">
            <a:avLst/>
          </a:prstGeom>
          <a:noFill/>
          <a:ln w="28575">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42" name="Line 126"/>
          <p:cNvSpPr>
            <a:spLocks noChangeShapeType="1"/>
          </p:cNvSpPr>
          <p:nvPr/>
        </p:nvSpPr>
        <p:spPr bwMode="auto">
          <a:xfrm>
            <a:off x="6773388" y="2863358"/>
            <a:ext cx="1001713" cy="930275"/>
          </a:xfrm>
          <a:prstGeom prst="line">
            <a:avLst/>
          </a:prstGeom>
          <a:noFill/>
          <a:ln w="28575">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43" name="Line 127"/>
          <p:cNvSpPr>
            <a:spLocks noChangeShapeType="1"/>
          </p:cNvSpPr>
          <p:nvPr/>
        </p:nvSpPr>
        <p:spPr bwMode="auto">
          <a:xfrm>
            <a:off x="7803676" y="3822208"/>
            <a:ext cx="1016000" cy="103188"/>
          </a:xfrm>
          <a:prstGeom prst="line">
            <a:avLst/>
          </a:prstGeom>
          <a:noFill/>
          <a:ln w="28575">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44" name="Line 128"/>
          <p:cNvSpPr>
            <a:spLocks noChangeShapeType="1"/>
          </p:cNvSpPr>
          <p:nvPr/>
        </p:nvSpPr>
        <p:spPr bwMode="auto">
          <a:xfrm flipV="1">
            <a:off x="8819676" y="3531696"/>
            <a:ext cx="1016000" cy="392112"/>
          </a:xfrm>
          <a:prstGeom prst="line">
            <a:avLst/>
          </a:prstGeom>
          <a:noFill/>
          <a:ln w="28575">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45" name="Line 129"/>
          <p:cNvSpPr>
            <a:spLocks noChangeShapeType="1"/>
          </p:cNvSpPr>
          <p:nvPr/>
        </p:nvSpPr>
        <p:spPr bwMode="auto">
          <a:xfrm>
            <a:off x="9473726" y="1915621"/>
            <a:ext cx="654050" cy="0"/>
          </a:xfrm>
          <a:prstGeom prst="line">
            <a:avLst/>
          </a:prstGeom>
          <a:noFill/>
          <a:ln w="25400">
            <a:solidFill>
              <a:srgbClr val="0000F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46" name="Line 130"/>
          <p:cNvSpPr>
            <a:spLocks noChangeShapeType="1"/>
          </p:cNvSpPr>
          <p:nvPr/>
        </p:nvSpPr>
        <p:spPr bwMode="auto">
          <a:xfrm>
            <a:off x="9459438" y="1648921"/>
            <a:ext cx="639763" cy="0"/>
          </a:xfrm>
          <a:prstGeom prst="line">
            <a:avLst/>
          </a:prstGeom>
          <a:noFill/>
          <a:ln w="254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47" name="Text Box 131"/>
          <p:cNvSpPr txBox="1">
            <a:spLocks noChangeArrowheads="1"/>
          </p:cNvSpPr>
          <p:nvPr/>
        </p:nvSpPr>
        <p:spPr bwMode="auto">
          <a:xfrm>
            <a:off x="10126188" y="1450483"/>
            <a:ext cx="641350" cy="64135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zh-CN" altLang="en-US" sz="1800" dirty="0">
                <a:solidFill>
                  <a:srgbClr val="9933FF"/>
                </a:solidFill>
              </a:rPr>
              <a:t>中国</a:t>
            </a:r>
            <a:endParaRPr lang="zh-CN" altLang="en-US" sz="1800" dirty="0">
              <a:solidFill>
                <a:srgbClr val="9933FF"/>
              </a:solidFill>
            </a:endParaRPr>
          </a:p>
          <a:p>
            <a:pPr eaLnBrk="1" hangingPunct="1"/>
            <a:r>
              <a:rPr lang="zh-CN" altLang="en-US" sz="1800" dirty="0">
                <a:solidFill>
                  <a:srgbClr val="FF99CC"/>
                </a:solidFill>
              </a:rPr>
              <a:t>韩国</a:t>
            </a:r>
            <a:endParaRPr lang="zh-CN" altLang="en-US" sz="1800" dirty="0">
              <a:solidFill>
                <a:srgbClr val="FF99CC"/>
              </a:solidFill>
            </a:endParaRPr>
          </a:p>
        </p:txBody>
      </p:sp>
      <p:sp>
        <p:nvSpPr>
          <p:cNvPr id="48" name="Rectangle 133"/>
          <p:cNvSpPr>
            <a:spLocks noChangeArrowheads="1"/>
          </p:cNvSpPr>
          <p:nvPr/>
        </p:nvSpPr>
        <p:spPr bwMode="auto">
          <a:xfrm>
            <a:off x="4568351" y="4663583"/>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a:solidFill>
                  <a:srgbClr val="FF3300"/>
                </a:solidFill>
              </a:rPr>
              <a:t>·</a:t>
            </a:r>
            <a:endParaRPr lang="en-US" altLang="zh-CN" sz="4800">
              <a:solidFill>
                <a:srgbClr val="FF3300"/>
              </a:solidFill>
            </a:endParaRPr>
          </a:p>
        </p:txBody>
      </p:sp>
      <p:sp>
        <p:nvSpPr>
          <p:cNvPr id="49" name="Rectangle 134"/>
          <p:cNvSpPr>
            <a:spLocks noChangeArrowheads="1"/>
          </p:cNvSpPr>
          <p:nvPr/>
        </p:nvSpPr>
        <p:spPr bwMode="auto">
          <a:xfrm>
            <a:off x="5584351" y="4130183"/>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a:solidFill>
                  <a:srgbClr val="FF3300"/>
                </a:solidFill>
              </a:rPr>
              <a:t>·</a:t>
            </a:r>
            <a:endParaRPr lang="en-US" altLang="zh-CN" sz="4800">
              <a:solidFill>
                <a:srgbClr val="FF3300"/>
              </a:solidFill>
            </a:endParaRPr>
          </a:p>
        </p:txBody>
      </p:sp>
      <p:sp>
        <p:nvSpPr>
          <p:cNvPr id="50" name="Rectangle 135"/>
          <p:cNvSpPr>
            <a:spLocks noChangeArrowheads="1"/>
          </p:cNvSpPr>
          <p:nvPr/>
        </p:nvSpPr>
        <p:spPr bwMode="auto">
          <a:xfrm>
            <a:off x="6600351" y="2453783"/>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a:solidFill>
                  <a:srgbClr val="FF3300"/>
                </a:solidFill>
              </a:rPr>
              <a:t>·</a:t>
            </a:r>
            <a:endParaRPr lang="en-US" altLang="zh-CN" sz="4800">
              <a:solidFill>
                <a:srgbClr val="FF3300"/>
              </a:solidFill>
            </a:endParaRPr>
          </a:p>
        </p:txBody>
      </p:sp>
      <p:sp>
        <p:nvSpPr>
          <p:cNvPr id="51" name="Rectangle 136"/>
          <p:cNvSpPr>
            <a:spLocks noChangeArrowheads="1"/>
          </p:cNvSpPr>
          <p:nvPr/>
        </p:nvSpPr>
        <p:spPr bwMode="auto">
          <a:xfrm>
            <a:off x="7616351" y="3380883"/>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a:solidFill>
                  <a:srgbClr val="FF3300"/>
                </a:solidFill>
              </a:rPr>
              <a:t>·</a:t>
            </a:r>
            <a:endParaRPr lang="en-US" altLang="zh-CN" sz="4800">
              <a:solidFill>
                <a:srgbClr val="FF3300"/>
              </a:solidFill>
            </a:endParaRPr>
          </a:p>
        </p:txBody>
      </p:sp>
      <p:sp>
        <p:nvSpPr>
          <p:cNvPr id="52" name="Rectangle 137"/>
          <p:cNvSpPr>
            <a:spLocks noChangeArrowheads="1"/>
          </p:cNvSpPr>
          <p:nvPr/>
        </p:nvSpPr>
        <p:spPr bwMode="auto">
          <a:xfrm>
            <a:off x="8632351" y="3495183"/>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a:solidFill>
                  <a:srgbClr val="FF3300"/>
                </a:solidFill>
              </a:rPr>
              <a:t>·</a:t>
            </a:r>
            <a:endParaRPr lang="en-US" altLang="zh-CN" sz="4800">
              <a:solidFill>
                <a:srgbClr val="FF3300"/>
              </a:solidFill>
            </a:endParaRPr>
          </a:p>
        </p:txBody>
      </p:sp>
      <p:sp>
        <p:nvSpPr>
          <p:cNvPr id="53" name="Rectangle 138"/>
          <p:cNvSpPr>
            <a:spLocks noChangeArrowheads="1"/>
          </p:cNvSpPr>
          <p:nvPr/>
        </p:nvSpPr>
        <p:spPr bwMode="auto">
          <a:xfrm>
            <a:off x="9622593" y="3114362"/>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dirty="0">
                <a:solidFill>
                  <a:srgbClr val="FF3300"/>
                </a:solidFill>
              </a:rPr>
              <a:t>·</a:t>
            </a:r>
            <a:endParaRPr lang="en-US" altLang="zh-CN" sz="4800" dirty="0">
              <a:solidFill>
                <a:srgbClr val="FF3300"/>
              </a:solidFill>
            </a:endParaRPr>
          </a:p>
        </p:txBody>
      </p:sp>
      <p:sp>
        <p:nvSpPr>
          <p:cNvPr id="54" name="Rectangle 139"/>
          <p:cNvSpPr>
            <a:spLocks noChangeArrowheads="1"/>
          </p:cNvSpPr>
          <p:nvPr/>
        </p:nvSpPr>
        <p:spPr bwMode="auto">
          <a:xfrm>
            <a:off x="4568351" y="5336683"/>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a:solidFill>
                  <a:srgbClr val="0000CC"/>
                </a:solidFill>
              </a:rPr>
              <a:t>·</a:t>
            </a:r>
            <a:endParaRPr lang="en-US" altLang="zh-CN" sz="4800">
              <a:solidFill>
                <a:srgbClr val="0000CC"/>
              </a:solidFill>
            </a:endParaRPr>
          </a:p>
        </p:txBody>
      </p:sp>
      <p:sp>
        <p:nvSpPr>
          <p:cNvPr id="55" name="Rectangle 140"/>
          <p:cNvSpPr>
            <a:spLocks noChangeArrowheads="1"/>
          </p:cNvSpPr>
          <p:nvPr/>
        </p:nvSpPr>
        <p:spPr bwMode="auto">
          <a:xfrm>
            <a:off x="5584351" y="4244483"/>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a:solidFill>
                  <a:srgbClr val="0000CC"/>
                </a:solidFill>
              </a:rPr>
              <a:t>·</a:t>
            </a:r>
            <a:endParaRPr lang="en-US" altLang="zh-CN" sz="4800">
              <a:solidFill>
                <a:srgbClr val="0000CC"/>
              </a:solidFill>
            </a:endParaRPr>
          </a:p>
        </p:txBody>
      </p:sp>
      <p:sp>
        <p:nvSpPr>
          <p:cNvPr id="56" name="Rectangle 141"/>
          <p:cNvSpPr>
            <a:spLocks noChangeArrowheads="1"/>
          </p:cNvSpPr>
          <p:nvPr/>
        </p:nvSpPr>
        <p:spPr bwMode="auto">
          <a:xfrm>
            <a:off x="6600351" y="4917583"/>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a:solidFill>
                  <a:srgbClr val="0000CC"/>
                </a:solidFill>
              </a:rPr>
              <a:t>·</a:t>
            </a:r>
            <a:endParaRPr lang="en-US" altLang="zh-CN" sz="4800">
              <a:solidFill>
                <a:srgbClr val="0000CC"/>
              </a:solidFill>
            </a:endParaRPr>
          </a:p>
        </p:txBody>
      </p:sp>
      <p:sp>
        <p:nvSpPr>
          <p:cNvPr id="57" name="Rectangle 142"/>
          <p:cNvSpPr>
            <a:spLocks noChangeArrowheads="1"/>
          </p:cNvSpPr>
          <p:nvPr/>
        </p:nvSpPr>
        <p:spPr bwMode="auto">
          <a:xfrm>
            <a:off x="7616351" y="4701683"/>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a:solidFill>
                  <a:srgbClr val="0000CC"/>
                </a:solidFill>
              </a:rPr>
              <a:t>·</a:t>
            </a:r>
            <a:endParaRPr lang="en-US" altLang="zh-CN" sz="4800">
              <a:solidFill>
                <a:srgbClr val="0000CC"/>
              </a:solidFill>
            </a:endParaRPr>
          </a:p>
        </p:txBody>
      </p:sp>
      <p:sp>
        <p:nvSpPr>
          <p:cNvPr id="58" name="Rectangle 143"/>
          <p:cNvSpPr>
            <a:spLocks noChangeArrowheads="1"/>
          </p:cNvSpPr>
          <p:nvPr/>
        </p:nvSpPr>
        <p:spPr bwMode="auto">
          <a:xfrm>
            <a:off x="8632351" y="4650883"/>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a:solidFill>
                  <a:srgbClr val="0000CC"/>
                </a:solidFill>
              </a:rPr>
              <a:t>·</a:t>
            </a:r>
            <a:endParaRPr lang="en-US" altLang="zh-CN" sz="4800">
              <a:solidFill>
                <a:srgbClr val="0000CC"/>
              </a:solidFill>
            </a:endParaRPr>
          </a:p>
        </p:txBody>
      </p:sp>
      <p:sp>
        <p:nvSpPr>
          <p:cNvPr id="59" name="Rectangle 144"/>
          <p:cNvSpPr>
            <a:spLocks noChangeArrowheads="1"/>
          </p:cNvSpPr>
          <p:nvPr/>
        </p:nvSpPr>
        <p:spPr bwMode="auto">
          <a:xfrm>
            <a:off x="9635651" y="4155583"/>
            <a:ext cx="350837" cy="8239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4800">
                <a:solidFill>
                  <a:srgbClr val="0000CC"/>
                </a:solidFill>
              </a:rPr>
              <a:t>·</a:t>
            </a:r>
            <a:endParaRPr lang="en-US" altLang="zh-CN" sz="4800">
              <a:solidFill>
                <a:srgbClr val="0000CC"/>
              </a:solidFill>
            </a:endParaRPr>
          </a:p>
        </p:txBody>
      </p:sp>
      <p:sp>
        <p:nvSpPr>
          <p:cNvPr id="60" name="Text Box 145"/>
          <p:cNvSpPr txBox="1">
            <a:spLocks noChangeArrowheads="1"/>
          </p:cNvSpPr>
          <p:nvPr/>
        </p:nvSpPr>
        <p:spPr bwMode="auto">
          <a:xfrm>
            <a:off x="10277001" y="2052146"/>
            <a:ext cx="730250" cy="425291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spcBef>
                <a:spcPct val="50000"/>
              </a:spcBef>
            </a:pPr>
            <a:r>
              <a:rPr kumimoji="1" lang="zh-CN" altLang="en-US" b="0">
                <a:solidFill>
                  <a:srgbClr val="FF0000"/>
                </a:solidFill>
              </a:rPr>
              <a:t>复式折线统计图</a:t>
            </a:r>
            <a:endParaRPr kumimoji="1" lang="zh-CN" altLang="en-US" b="0">
              <a:solidFill>
                <a:srgbClr val="FF0000"/>
              </a:solidFill>
            </a:endParaRPr>
          </a:p>
        </p:txBody>
      </p:sp>
      <p:sp>
        <p:nvSpPr>
          <p:cNvPr id="63" name="五边形 7"/>
          <p:cNvSpPr>
            <a:spLocks noChangeArrowheads="1"/>
          </p:cNvSpPr>
          <p:nvPr/>
        </p:nvSpPr>
        <p:spPr bwMode="auto">
          <a:xfrm>
            <a:off x="0" y="501650"/>
            <a:ext cx="2612571"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课题引入</a:t>
            </a:r>
            <a:endParaRPr lang="zh-CN" altLang="en-US" sz="3200" dirty="0" smtClean="0">
              <a:solidFill>
                <a:srgbClr val="FFFFFF"/>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ppt_x"/>
                                          </p:val>
                                        </p:tav>
                                        <p:tav tm="100000">
                                          <p:val>
                                            <p:strVal val="#ppt_x"/>
                                          </p:val>
                                        </p:tav>
                                      </p:tavLst>
                                    </p:anim>
                                    <p:anim calcmode="lin" valueType="num">
                                      <p:cBhvr additive="base">
                                        <p:cTn id="8" dur="500" fill="hold"/>
                                        <p:tgtEl>
                                          <p:spTgt spid="6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ppt_x"/>
                                          </p:val>
                                        </p:tav>
                                        <p:tav tm="100000">
                                          <p:val>
                                            <p:strVal val="#ppt_x"/>
                                          </p:val>
                                        </p:tav>
                                      </p:tavLst>
                                    </p:anim>
                                    <p:anim calcmode="lin" valueType="num">
                                      <p:cBhvr additive="base">
                                        <p:cTn id="12"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email"/>
          <a:stretch>
            <a:fillRect/>
          </a:stretch>
        </p:blipFill>
        <p:spPr>
          <a:xfrm>
            <a:off x="9512715" y="2846231"/>
            <a:ext cx="1998342" cy="2128234"/>
          </a:xfrm>
          <a:prstGeom prst="rect">
            <a:avLst/>
          </a:prstGeom>
          <a:ln>
            <a:noFill/>
          </a:ln>
        </p:spPr>
      </p:pic>
      <p:sp>
        <p:nvSpPr>
          <p:cNvPr id="4" name="五边形 7"/>
          <p:cNvSpPr>
            <a:spLocks noChangeArrowheads="1"/>
          </p:cNvSpPr>
          <p:nvPr/>
        </p:nvSpPr>
        <p:spPr bwMode="auto">
          <a:xfrm>
            <a:off x="1" y="501650"/>
            <a:ext cx="2695100"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smtClean="0">
                <a:solidFill>
                  <a:srgbClr val="FFFFFF"/>
                </a:solidFill>
                <a:latin typeface="微软雅黑" panose="020B0503020204020204" pitchFamily="34" charset="-122"/>
              </a:rPr>
              <a:t>教学新知</a:t>
            </a:r>
            <a:endParaRPr lang="zh-CN" altLang="en-US" sz="3200" dirty="0" smtClean="0">
              <a:solidFill>
                <a:srgbClr val="FFFFFF"/>
              </a:solidFill>
              <a:latin typeface="微软雅黑" panose="020B0503020204020204" pitchFamily="34" charset="-122"/>
            </a:endParaRPr>
          </a:p>
        </p:txBody>
      </p:sp>
      <p:sp>
        <p:nvSpPr>
          <p:cNvPr id="5" name="圆角矩形 4"/>
          <p:cNvSpPr/>
          <p:nvPr/>
        </p:nvSpPr>
        <p:spPr>
          <a:xfrm>
            <a:off x="815190" y="2266683"/>
            <a:ext cx="8697525" cy="2305317"/>
          </a:xfrm>
          <a:prstGeom prst="roundRect">
            <a:avLst>
              <a:gd name="adj" fmla="val 4626"/>
            </a:avLst>
          </a:prstGeom>
        </p:spPr>
        <p:style>
          <a:lnRef idx="2">
            <a:schemeClr val="dk1"/>
          </a:lnRef>
          <a:fillRef idx="1">
            <a:schemeClr val="lt1"/>
          </a:fillRef>
          <a:effectRef idx="0">
            <a:schemeClr val="dk1"/>
          </a:effectRef>
          <a:fontRef idx="minor">
            <a:schemeClr val="dk1"/>
          </a:fontRef>
        </p:style>
        <p:txBody>
          <a:bodyPr rtlCol="0" anchor="ctr"/>
          <a:lstStyle/>
          <a:p>
            <a:pPr>
              <a:lnSpc>
                <a:spcPct val="150000"/>
              </a:lnSpc>
            </a:pPr>
            <a:r>
              <a:rPr lang="zh-CN" altLang="zh-CN" sz="2400" dirty="0">
                <a:latin typeface="+mn-ea"/>
              </a:rPr>
              <a:t>复式折线统计图特点：不仅能表示两组数据数量的多少和数量的增减变化，还能比较两组数据的多少，也就是谁的多或少，它们数量增减变化谁大谁小。</a:t>
            </a:r>
            <a:endParaRPr lang="zh-CN" altLang="zh-CN" sz="2400" dirty="0">
              <a:latin typeface="+mn-ea"/>
            </a:endParaRPr>
          </a:p>
          <a:p>
            <a:pPr>
              <a:lnSpc>
                <a:spcPct val="150000"/>
              </a:lnSpc>
            </a:pPr>
            <a:r>
              <a:rPr lang="zh-CN" altLang="zh-CN" sz="2400" dirty="0">
                <a:latin typeface="+mn-ea"/>
              </a:rPr>
              <a:t>增加图例，用不同颜色或形状的线条区别开来。</a:t>
            </a:r>
            <a:endParaRPr lang="zh-CN" altLang="en-US" sz="2400" dirty="0">
              <a:solidFill>
                <a:srgbClr val="0000FF"/>
              </a:solidFill>
              <a:latin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790226" y="1380634"/>
            <a:ext cx="10418880" cy="5005647"/>
          </a:xfrm>
          <a:prstGeom prst="rect">
            <a:avLst/>
          </a:prstGeom>
        </p:spPr>
      </p:pic>
      <p:sp>
        <p:nvSpPr>
          <p:cNvPr id="2" name="五边形 7"/>
          <p:cNvSpPr>
            <a:spLocks noChangeArrowheads="1"/>
          </p:cNvSpPr>
          <p:nvPr/>
        </p:nvSpPr>
        <p:spPr bwMode="auto">
          <a:xfrm>
            <a:off x="0" y="501650"/>
            <a:ext cx="2569029"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a:solidFill>
                  <a:srgbClr val="FFFFFF"/>
                </a:solidFill>
                <a:latin typeface="微软雅黑" panose="020B0503020204020204" pitchFamily="34" charset="-122"/>
              </a:rPr>
              <a:t>知识要点</a:t>
            </a:r>
            <a:endParaRPr lang="zh-CN" altLang="en-US" sz="3200" dirty="0" smtClean="0">
              <a:solidFill>
                <a:srgbClr val="FFFFFF"/>
              </a:solidFill>
              <a:latin typeface="微软雅黑" panose="020B0503020204020204" pitchFamily="34" charset="-122"/>
            </a:endParaRPr>
          </a:p>
        </p:txBody>
      </p:sp>
      <p:sp>
        <p:nvSpPr>
          <p:cNvPr id="23" name="TextBox 22"/>
          <p:cNvSpPr txBox="1"/>
          <p:nvPr/>
        </p:nvSpPr>
        <p:spPr>
          <a:xfrm>
            <a:off x="1795348" y="3890139"/>
            <a:ext cx="8263042" cy="1754326"/>
          </a:xfrm>
          <a:prstGeom prst="rect">
            <a:avLst/>
          </a:prstGeom>
          <a:noFill/>
        </p:spPr>
        <p:txBody>
          <a:bodyPr wrap="square" rtlCol="0">
            <a:spAutoFit/>
          </a:bodyPr>
          <a:lstStyle/>
          <a:p>
            <a:pP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rPr>
              <a:t>2</a:t>
            </a:r>
            <a:r>
              <a:rPr lang="en-US" altLang="zh-CN" sz="2400" dirty="0" smtClean="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能看懂复式折线统计图所表示的信息，进行简单的分析，比较并作出合理的判断推理，解决一些简单的实际问题，培养学生观察、操作和分析的能力。</a:t>
            </a:r>
            <a:endParaRPr lang="zh-CN" altLang="zh-CN" sz="24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795348" y="2117963"/>
            <a:ext cx="8263042" cy="1754326"/>
          </a:xfrm>
          <a:prstGeom prst="rect">
            <a:avLst/>
          </a:prstGeom>
          <a:noFill/>
        </p:spPr>
        <p:txBody>
          <a:bodyPr wrap="square" rtlCol="0">
            <a:spAutoFit/>
          </a:bodyPr>
          <a:lstStyle/>
          <a:p>
            <a:pP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rPr>
              <a:t>1</a:t>
            </a:r>
            <a:r>
              <a:rPr lang="en-US" altLang="zh-CN" sz="2400" dirty="0" smtClean="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在具体的统计活动中，认识复式折线统计图，通过与单式折线统计图的比较了解复式折线统计图的特点，根据要求会在有横轴和纵轴的方格图上把复式折线统计图补绘完整。</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501650"/>
            <a:ext cx="2723740"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a:solidFill>
                  <a:srgbClr val="FFFFFF"/>
                </a:solidFill>
                <a:latin typeface="微软雅黑" panose="020B0503020204020204" pitchFamily="34" charset="-122"/>
              </a:rPr>
              <a:t>知识梳理</a:t>
            </a:r>
            <a:endParaRPr lang="zh-CN" altLang="en-US" sz="3200" dirty="0" smtClean="0">
              <a:solidFill>
                <a:srgbClr val="FFFFFF"/>
              </a:solidFill>
              <a:latin typeface="微软雅黑" panose="020B0503020204020204" pitchFamily="34" charset="-122"/>
            </a:endParaRPr>
          </a:p>
        </p:txBody>
      </p:sp>
      <p:sp>
        <p:nvSpPr>
          <p:cNvPr id="2" name="文本框 1"/>
          <p:cNvSpPr txBox="1"/>
          <p:nvPr/>
        </p:nvSpPr>
        <p:spPr>
          <a:xfrm>
            <a:off x="1208765" y="1106672"/>
            <a:ext cx="4714752" cy="662554"/>
          </a:xfrm>
          <a:prstGeom prst="rect">
            <a:avLst/>
          </a:prstGeom>
          <a:noFill/>
        </p:spPr>
        <p:txBody>
          <a:bodyPr wrap="none" rtlCol="0">
            <a:spAutoFit/>
          </a:bodyPr>
          <a:lstStyle/>
          <a:p>
            <a:pPr>
              <a:lnSpc>
                <a:spcPct val="150000"/>
              </a:lnSpc>
            </a:pPr>
            <a:r>
              <a:rPr lang="zh-CN" altLang="zh-CN" sz="2800" b="1" dirty="0">
                <a:latin typeface="微软雅黑" panose="020B0503020204020204" pitchFamily="34" charset="-122"/>
                <a:ea typeface="微软雅黑" panose="020B0503020204020204" pitchFamily="34" charset="-122"/>
              </a:rPr>
              <a:t>知识点</a:t>
            </a:r>
            <a:r>
              <a:rPr lang="en-US" altLang="zh-CN" sz="2800" b="1" dirty="0">
                <a:latin typeface="微软雅黑" panose="020B0503020204020204" pitchFamily="34" charset="-122"/>
                <a:ea typeface="微软雅黑" panose="020B0503020204020204" pitchFamily="34" charset="-122"/>
              </a:rPr>
              <a:t>1</a:t>
            </a:r>
            <a:r>
              <a:rPr lang="zh-CN" altLang="zh-CN" sz="2800" b="1"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复式折线统计图。</a:t>
            </a:r>
            <a:endParaRPr lang="zh-CN" altLang="en-US" sz="28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1178285" y="1715006"/>
            <a:ext cx="10086063" cy="1384995"/>
          </a:xfrm>
          <a:prstGeom prst="rect">
            <a:avLst/>
          </a:prstGeom>
          <a:noFill/>
        </p:spPr>
        <p:txBody>
          <a:bodyPr wrap="square" rtlCol="0">
            <a:spAutoFit/>
          </a:bodyPr>
          <a:lstStyle/>
          <a:p>
            <a:pPr>
              <a:lnSpc>
                <a:spcPct val="150000"/>
              </a:lnSpc>
            </a:pPr>
            <a:r>
              <a:rPr lang="en-US" altLang="zh-CN" sz="2800" dirty="0" smtClean="0">
                <a:latin typeface="微软雅黑" panose="020B0503020204020204" pitchFamily="34" charset="-122"/>
                <a:ea typeface="微软雅黑" panose="020B0503020204020204" pitchFamily="34" charset="-122"/>
              </a:rPr>
              <a:t>       </a:t>
            </a:r>
            <a:r>
              <a:rPr lang="zh-CN" altLang="zh-CN" sz="2800" dirty="0" smtClean="0">
                <a:latin typeface="微软雅黑" panose="020B0503020204020204" pitchFamily="34" charset="-122"/>
                <a:ea typeface="微软雅黑" panose="020B0503020204020204" pitchFamily="34" charset="-122"/>
              </a:rPr>
              <a:t>折线</a:t>
            </a:r>
            <a:r>
              <a:rPr lang="zh-CN" altLang="zh-CN" sz="2800" dirty="0">
                <a:latin typeface="微软雅黑" panose="020B0503020204020204" pitchFamily="34" charset="-122"/>
                <a:ea typeface="微软雅黑" panose="020B0503020204020204" pitchFamily="34" charset="-122"/>
              </a:rPr>
              <a:t>统计图分单式或复式，复式的折线统计图有图例，用不同颜色或形状的线条区别开来。</a:t>
            </a:r>
            <a:endParaRPr lang="zh-CN" altLang="en-US" sz="2800" dirty="0">
              <a:latin typeface="微软雅黑" panose="020B0503020204020204" pitchFamily="34" charset="-122"/>
              <a:ea typeface="微软雅黑" panose="020B0503020204020204" pitchFamily="34" charset="-122"/>
            </a:endParaRPr>
          </a:p>
        </p:txBody>
      </p:sp>
      <p:sp>
        <p:nvSpPr>
          <p:cNvPr id="5" name="文本框 4"/>
          <p:cNvSpPr txBox="1"/>
          <p:nvPr/>
        </p:nvSpPr>
        <p:spPr>
          <a:xfrm>
            <a:off x="995620" y="2981924"/>
            <a:ext cx="9525365" cy="523220"/>
          </a:xfrm>
          <a:prstGeom prst="rect">
            <a:avLst/>
          </a:prstGeom>
          <a:noFill/>
        </p:spPr>
        <p:txBody>
          <a:bodyPr wrap="none" rtlCol="0">
            <a:spAutoFit/>
          </a:bodyPr>
          <a:lstStyle/>
          <a:p>
            <a:r>
              <a:rPr lang="zh-CN" altLang="zh-CN" sz="2800" b="1" dirty="0">
                <a:latin typeface="微软雅黑" panose="020B0503020204020204" pitchFamily="34" charset="-122"/>
                <a:ea typeface="微软雅黑" panose="020B0503020204020204" pitchFamily="34" charset="-122"/>
              </a:rPr>
              <a:t>【例】</a:t>
            </a:r>
            <a:r>
              <a:rPr lang="zh-CN" altLang="zh-CN" sz="2800" dirty="0">
                <a:latin typeface="微软雅黑" panose="020B0503020204020204" pitchFamily="34" charset="-122"/>
                <a:ea typeface="微软雅黑" panose="020B0503020204020204" pitchFamily="34" charset="-122"/>
              </a:rPr>
              <a:t>某市甲、乙两所学校学生参加课外活动情况统计图。</a:t>
            </a:r>
            <a:endParaRPr lang="zh-CN" altLang="en-US" sz="28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73484" y="3752827"/>
            <a:ext cx="11013715" cy="2677656"/>
          </a:xfrm>
          <a:prstGeom prst="rect">
            <a:avLst/>
          </a:prstGeom>
          <a:noFill/>
        </p:spPr>
        <p:txBody>
          <a:bodyPr wrap="square" rtlCol="0">
            <a:spAutoFit/>
          </a:bodyPr>
          <a:lstStyle/>
          <a:p>
            <a:pPr>
              <a:lnSpc>
                <a:spcPct val="150000"/>
              </a:lnSpc>
            </a:pP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1</a:t>
            </a: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年两校参加课外活动的人数相差最少，相差</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人；</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年两校参加课外活动的人数相差最多，相差</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人。</a:t>
            </a:r>
            <a:endParaRPr lang="zh-CN" altLang="zh-CN" sz="2800" dirty="0">
              <a:latin typeface="微软雅黑" panose="020B0503020204020204" pitchFamily="34" charset="-122"/>
              <a:ea typeface="微软雅黑" panose="020B0503020204020204" pitchFamily="34" charset="-122"/>
            </a:endParaRPr>
          </a:p>
          <a:p>
            <a:pPr>
              <a:lnSpc>
                <a:spcPct val="150000"/>
              </a:lnSpc>
            </a:pP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2</a:t>
            </a:r>
            <a:r>
              <a:rPr lang="zh-CN" altLang="zh-CN" sz="2800" dirty="0">
                <a:latin typeface="微软雅黑" panose="020B0503020204020204" pitchFamily="34" charset="-122"/>
                <a:ea typeface="微软雅黑" panose="020B0503020204020204" pitchFamily="34" charset="-122"/>
              </a:rPr>
              <a:t>）甲校参加课外活动的人数逐年</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，乙校参加课外活动的人数逐年</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a:t>
            </a:r>
            <a:endParaRPr lang="zh-CN" altLang="zh-CN"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501650"/>
            <a:ext cx="2723740"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363855" eaLnBrk="1" hangingPunct="1">
              <a:buFont typeface="Arial" panose="020B0604020202020204" pitchFamily="34" charset="0"/>
              <a:buNone/>
              <a:defRPr/>
            </a:pPr>
            <a:r>
              <a:rPr lang="zh-CN" altLang="en-US" sz="3200" dirty="0">
                <a:solidFill>
                  <a:srgbClr val="FFFFFF"/>
                </a:solidFill>
                <a:latin typeface="微软雅黑" panose="020B0503020204020204" pitchFamily="34" charset="-122"/>
              </a:rPr>
              <a:t>知识梳理</a:t>
            </a:r>
            <a:endParaRPr lang="zh-CN" altLang="en-US" sz="3200" dirty="0" smtClean="0">
              <a:solidFill>
                <a:srgbClr val="FFFFFF"/>
              </a:solidFill>
              <a:latin typeface="微软雅黑" panose="020B0503020204020204" pitchFamily="34" charset="-122"/>
            </a:endParaRPr>
          </a:p>
        </p:txBody>
      </p:sp>
      <p:pic>
        <p:nvPicPr>
          <p:cNvPr id="6" name="Picture 9" descr="14002230931585989"/>
          <p:cNvPicPr>
            <a:picLocks noChangeAspect="1" noChangeArrowheads="1"/>
          </p:cNvPicPr>
          <p:nvPr/>
        </p:nvPicPr>
        <p:blipFill>
          <a:blip r:embed="rId1"/>
          <a:srcRect/>
          <a:stretch>
            <a:fillRect/>
          </a:stretch>
        </p:blipFill>
        <p:spPr bwMode="auto">
          <a:xfrm>
            <a:off x="2169949" y="1902302"/>
            <a:ext cx="6574805" cy="339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p:nvPr/>
        </p:nvSpPr>
        <p:spPr>
          <a:xfrm>
            <a:off x="1361871" y="1163638"/>
            <a:ext cx="10309670" cy="738664"/>
          </a:xfrm>
          <a:prstGeom prst="rect">
            <a:avLst/>
          </a:prstGeom>
          <a:noFill/>
        </p:spPr>
        <p:txBody>
          <a:bodyPr wrap="square" rtlCol="0">
            <a:spAutoFit/>
          </a:bodyPr>
          <a:lstStyle/>
          <a:p>
            <a:pPr>
              <a:lnSpc>
                <a:spcPct val="150000"/>
              </a:lnSpc>
            </a:pPr>
            <a:r>
              <a:rPr lang="zh-CN" altLang="zh-CN" sz="2800" dirty="0" smtClean="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3</a:t>
            </a:r>
            <a:r>
              <a:rPr lang="zh-CN" altLang="zh-CN"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校参加课外活动的人数上升较快。</a:t>
            </a:r>
            <a:endParaRPr lang="zh-CN" altLang="en-US" sz="2800" dirty="0">
              <a:latin typeface="微软雅黑" panose="020B0503020204020204" pitchFamily="34" charset="-122"/>
              <a:ea typeface="微软雅黑" panose="020B0503020204020204" pitchFamily="34" charset="-122"/>
            </a:endParaRPr>
          </a:p>
        </p:txBody>
      </p:sp>
      <p:sp>
        <p:nvSpPr>
          <p:cNvPr id="8" name="文本框 7"/>
          <p:cNvSpPr txBox="1"/>
          <p:nvPr/>
        </p:nvSpPr>
        <p:spPr>
          <a:xfrm>
            <a:off x="1361871" y="5440457"/>
            <a:ext cx="10074568" cy="1200329"/>
          </a:xfrm>
          <a:prstGeom prst="rect">
            <a:avLst/>
          </a:prstGeom>
          <a:noFill/>
        </p:spPr>
        <p:txBody>
          <a:bodyPr wrap="square" rtlCol="0">
            <a:spAutoFit/>
          </a:bodyPr>
          <a:lstStyle/>
          <a:p>
            <a:pPr>
              <a:lnSpc>
                <a:spcPct val="150000"/>
              </a:lnSpc>
            </a:pPr>
            <a:r>
              <a:rPr lang="zh-CN" altLang="zh-CN" sz="2400" b="1" dirty="0">
                <a:solidFill>
                  <a:srgbClr val="FF0000"/>
                </a:solidFill>
                <a:latin typeface="楷体" panose="02010609060101010101" pitchFamily="49" charset="-122"/>
                <a:ea typeface="楷体" panose="02010609060101010101" pitchFamily="49" charset="-122"/>
              </a:rPr>
              <a:t>【讲解】</a:t>
            </a:r>
            <a:r>
              <a:rPr lang="zh-CN" altLang="zh-CN" sz="2400" dirty="0">
                <a:solidFill>
                  <a:srgbClr val="FF0000"/>
                </a:solidFill>
                <a:latin typeface="楷体" panose="02010609060101010101" pitchFamily="49" charset="-122"/>
                <a:ea typeface="楷体" panose="02010609060101010101" pitchFamily="49" charset="-122"/>
              </a:rPr>
              <a:t>实线表示的是甲校，虚线表示的是乙校。（</a:t>
            </a:r>
            <a:r>
              <a:rPr lang="en-US" altLang="zh-CN" sz="2400" dirty="0">
                <a:solidFill>
                  <a:srgbClr val="FF0000"/>
                </a:solidFill>
                <a:latin typeface="楷体" panose="02010609060101010101" pitchFamily="49" charset="-122"/>
                <a:ea typeface="楷体" panose="02010609060101010101" pitchFamily="49" charset="-122"/>
              </a:rPr>
              <a:t>1</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2005</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100</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2008</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750</a:t>
            </a:r>
            <a:r>
              <a:rPr lang="zh-CN" altLang="zh-CN" sz="2400" dirty="0">
                <a:solidFill>
                  <a:srgbClr val="FF0000"/>
                </a:solidFill>
                <a:latin typeface="楷体" panose="02010609060101010101" pitchFamily="49" charset="-122"/>
                <a:ea typeface="楷体" panose="02010609060101010101" pitchFamily="49" charset="-122"/>
              </a:rPr>
              <a:t>。（</a:t>
            </a:r>
            <a:r>
              <a:rPr lang="en-US" altLang="zh-CN" sz="2400" dirty="0">
                <a:solidFill>
                  <a:srgbClr val="FF0000"/>
                </a:solidFill>
                <a:latin typeface="楷体" panose="02010609060101010101" pitchFamily="49" charset="-122"/>
                <a:ea typeface="楷体" panose="02010609060101010101" pitchFamily="49" charset="-122"/>
              </a:rPr>
              <a:t>2</a:t>
            </a:r>
            <a:r>
              <a:rPr lang="zh-CN" altLang="zh-CN" sz="2400" dirty="0">
                <a:solidFill>
                  <a:srgbClr val="FF0000"/>
                </a:solidFill>
                <a:latin typeface="楷体" panose="02010609060101010101" pitchFamily="49" charset="-122"/>
                <a:ea typeface="楷体" panose="02010609060101010101" pitchFamily="49" charset="-122"/>
              </a:rPr>
              <a:t>）增加；增加。（</a:t>
            </a:r>
            <a:r>
              <a:rPr lang="en-US" altLang="zh-CN" sz="2400" dirty="0">
                <a:solidFill>
                  <a:srgbClr val="FF0000"/>
                </a:solidFill>
                <a:latin typeface="楷体" panose="02010609060101010101" pitchFamily="49" charset="-122"/>
                <a:ea typeface="楷体" panose="02010609060101010101" pitchFamily="49" charset="-122"/>
              </a:rPr>
              <a:t>3</a:t>
            </a:r>
            <a:r>
              <a:rPr lang="zh-CN" altLang="zh-CN" sz="2400" dirty="0">
                <a:solidFill>
                  <a:srgbClr val="FF0000"/>
                </a:solidFill>
                <a:latin typeface="楷体" panose="02010609060101010101" pitchFamily="49" charset="-122"/>
                <a:ea typeface="楷体" panose="02010609060101010101" pitchFamily="49" charset="-122"/>
              </a:rPr>
              <a:t>）甲校。</a:t>
            </a:r>
            <a:endParaRPr lang="zh-CN" altLang="en-US" sz="24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PP_MARK_KEY" val="f583faa3-d92b-4bfc-a3d5-3ea0caa29b86"/>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3709</Words>
  <Application>WPS 演示</Application>
  <PresentationFormat>自定义</PresentationFormat>
  <Paragraphs>447</Paragraphs>
  <Slides>27</Slides>
  <Notes>26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Arial</vt:lpstr>
      <vt:lpstr>宋体</vt:lpstr>
      <vt:lpstr>Wingdings</vt:lpstr>
      <vt:lpstr>微软雅黑</vt:lpstr>
      <vt:lpstr>楷体_GB2312</vt:lpstr>
      <vt:lpstr>新宋体</vt:lpstr>
      <vt:lpstr>楷体</vt:lpstr>
      <vt:lpstr>Arial Unicode MS</vt:lpstr>
      <vt:lpstr>Calibri Light</vt:lpstr>
      <vt:lpstr>Calibri</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第一PPT模板网-WWW.1PPT.COM</dc:creator>
  <cp:lastModifiedBy>小树</cp:lastModifiedBy>
  <cp:revision>623</cp:revision>
  <dcterms:created xsi:type="dcterms:W3CDTF">2016-05-27T03:58:00Z</dcterms:created>
  <dcterms:modified xsi:type="dcterms:W3CDTF">2023-02-10T05:53:35Z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027ED5A2C98C403F9D1834BEB6627E11</vt:lpwstr>
  </property>
</Properties>
</file>