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6"/>
  </p:notesMasterIdLst>
  <p:sldIdLst>
    <p:sldId id="536" r:id="rId3"/>
    <p:sldId id="510" r:id="rId4"/>
    <p:sldId id="524" r:id="rId5"/>
    <p:sldId id="528" r:id="rId6"/>
    <p:sldId id="533" r:id="rId7"/>
    <p:sldId id="526" r:id="rId8"/>
    <p:sldId id="534" r:id="rId9"/>
    <p:sldId id="535" r:id="rId10"/>
    <p:sldId id="518" r:id="rId11"/>
    <p:sldId id="502" r:id="rId12"/>
    <p:sldId id="529" r:id="rId13"/>
    <p:sldId id="507" r:id="rId14"/>
    <p:sldId id="501" r:id="rId1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0"/>
    </p:embeddedFont>
    <p:embeddedFont>
      <p:font typeface="Calibri" panose="020F0502020204030204"/>
      <p:regular r:id="rId21"/>
      <p:bold r:id="rId22"/>
      <p:italic r:id="rId23"/>
      <p:boldItalic r:id="rId24"/>
    </p:embeddedFont>
    <p:embeddedFont>
      <p:font typeface="微软雅黑" panose="020B0503020204020204" pitchFamily="34" charset="-122"/>
      <p:regular r:id="rId25"/>
    </p:embeddedFont>
    <p:embeddedFont>
      <p:font typeface="华文楷体" panose="02010600040101010101" pitchFamily="2" charset="-122"/>
      <p:regular r:id="rId26"/>
    </p:embeddedFont>
    <p:embeddedFont>
      <p:font typeface="楷体" panose="02010609060101010101" pitchFamily="49" charset="-122"/>
      <p:regular r:id="rId27"/>
    </p:embeddedFont>
    <p:embeddedFont>
      <p:font typeface="幼圆" panose="02010509060101010101" pitchFamily="49" charset="-122"/>
      <p:regular r:id="rId28"/>
    </p:embeddedFont>
  </p:embeddedFontLst>
  <p:custDataLst>
    <p:tags r:id="rId29"/>
  </p:custData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6CCC"/>
    <a:srgbClr val="009900"/>
    <a:srgbClr val="0000FF"/>
    <a:srgbClr val="AFF22A"/>
    <a:srgbClr val="FF0000"/>
    <a:srgbClr val="FF9933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font" Target="fonts/font9.fntdata"/><Relationship Id="rId27" Type="http://schemas.openxmlformats.org/officeDocument/2006/relationships/font" Target="fonts/font8.fntdata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因数与倍数 公因数和最大公因数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9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3" Type="http://schemas.openxmlformats.org/officeDocument/2006/relationships/image" Target="../media/image2.emf"/><Relationship Id="rId2" Type="http://schemas.openxmlformats.org/officeDocument/2006/relationships/slide" Target="slide2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25.png"/><Relationship Id="rId1" Type="http://schemas.openxmlformats.org/officeDocument/2006/relationships/image" Target="../media/image24.em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6" Type="http://schemas.openxmlformats.org/officeDocument/2006/relationships/slide" Target="slide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9.png"/><Relationship Id="rId4" Type="http://schemas.openxmlformats.org/officeDocument/2006/relationships/slide" Target="slide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9.png"/><Relationship Id="rId7" Type="http://schemas.openxmlformats.org/officeDocument/2006/relationships/slide" Target="slide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5.jpeg"/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6" Type="http://schemas.openxmlformats.org/officeDocument/2006/relationships/slide" Target="slide1.xml"/><Relationship Id="rId5" Type="http://schemas.openxmlformats.org/officeDocument/2006/relationships/image" Target="../media/image5.jpeg"/><Relationship Id="rId4" Type="http://schemas.openxmlformats.org/officeDocument/2006/relationships/image" Target="../media/image16.jpeg"/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5.jpeg"/><Relationship Id="rId1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5.jpeg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5.jpeg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slide" Target="slide1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800"/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" action="ppaction://noaction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1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2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563638"/>
            <a:ext cx="9144000" cy="746358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4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公因数和最大公因数</a:t>
            </a:r>
            <a:endParaRPr lang="zh-CN" altLang="en-US" sz="4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 flipH="1">
            <a:off x="1624508" y="4440673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1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67037" y="571172"/>
            <a:ext cx="3022302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公倍数和公因数</a:t>
            </a:r>
            <a:endParaRPr lang="zh-CN" altLang="en-US" sz="3200" dirty="0">
              <a:solidFill>
                <a:schemeClr val="accent1">
                  <a:lumMod val="7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513622" y="627534"/>
            <a:ext cx="786556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ts val="600"/>
              </a:spcBef>
            </a:pP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先填一填，再说出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的最大公因数。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28"/>
          <p:cNvSpPr txBox="1">
            <a:spLocks noChangeArrowheads="1"/>
          </p:cNvSpPr>
          <p:nvPr/>
        </p:nvSpPr>
        <p:spPr bwMode="auto">
          <a:xfrm>
            <a:off x="987425" y="1707083"/>
            <a:ext cx="1450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15</a:t>
            </a:r>
            <a:r>
              <a:rPr lang="zh-CN" altLang="en-US" sz="2400" b="1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的因数</a:t>
            </a:r>
            <a:endParaRPr lang="zh-CN" altLang="en-US" sz="2400" b="1">
              <a:solidFill>
                <a:srgbClr val="CC0066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000125" y="2116658"/>
            <a:ext cx="1398588" cy="796925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en-US" altLang="zh-CN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4"/>
          <p:cNvSpPr txBox="1">
            <a:spLocks noChangeArrowheads="1"/>
          </p:cNvSpPr>
          <p:nvPr/>
        </p:nvSpPr>
        <p:spPr bwMode="auto">
          <a:xfrm>
            <a:off x="999470" y="2286521"/>
            <a:ext cx="14157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1 3 5 15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5"/>
          <p:cNvSpPr txBox="1">
            <a:spLocks noChangeArrowheads="1"/>
          </p:cNvSpPr>
          <p:nvPr/>
        </p:nvSpPr>
        <p:spPr bwMode="auto">
          <a:xfrm>
            <a:off x="2673350" y="1707083"/>
            <a:ext cx="1450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20</a:t>
            </a:r>
            <a:r>
              <a:rPr lang="zh-CN" altLang="en-US" sz="2400" b="1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的因数</a:t>
            </a:r>
            <a:endParaRPr lang="zh-CN" altLang="en-US" sz="2400" b="1">
              <a:solidFill>
                <a:srgbClr val="CC0066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2" name="文本框 12"/>
          <p:cNvSpPr txBox="1">
            <a:spLocks noChangeArrowheads="1"/>
          </p:cNvSpPr>
          <p:nvPr/>
        </p:nvSpPr>
        <p:spPr bwMode="auto">
          <a:xfrm>
            <a:off x="2654439" y="2116658"/>
            <a:ext cx="14157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1 2 4 5 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10 20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14"/>
          <p:cNvSpPr txBox="1">
            <a:spLocks noChangeArrowheads="1"/>
          </p:cNvSpPr>
          <p:nvPr/>
        </p:nvSpPr>
        <p:spPr bwMode="auto">
          <a:xfrm>
            <a:off x="5621338" y="3114179"/>
            <a:ext cx="24098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15</a:t>
            </a:r>
            <a:r>
              <a:rPr lang="zh-CN" altLang="en-US" sz="2400" b="1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和</a:t>
            </a:r>
            <a:r>
              <a:rPr lang="en-US" altLang="zh-CN" sz="2400" b="1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20</a:t>
            </a:r>
            <a:r>
              <a:rPr lang="zh-CN" altLang="en-US" sz="2400" b="1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的公因数</a:t>
            </a:r>
            <a:endParaRPr lang="zh-CN" altLang="en-US" sz="2400" b="1">
              <a:solidFill>
                <a:srgbClr val="CC0066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 flipH="1">
            <a:off x="6680200" y="2580208"/>
            <a:ext cx="34925" cy="4619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2663825" y="2116658"/>
            <a:ext cx="1397000" cy="796925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en-US" altLang="zh-CN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17"/>
          <p:cNvSpPr txBox="1">
            <a:spLocks noChangeArrowheads="1"/>
          </p:cNvSpPr>
          <p:nvPr/>
        </p:nvSpPr>
        <p:spPr bwMode="auto">
          <a:xfrm>
            <a:off x="5273675" y="1635646"/>
            <a:ext cx="14509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15</a:t>
            </a:r>
            <a:r>
              <a:rPr lang="zh-CN" altLang="en-US" sz="2400" b="1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的因数</a:t>
            </a:r>
            <a:endParaRPr lang="zh-CN" altLang="en-US" sz="2400" b="1">
              <a:solidFill>
                <a:srgbClr val="CC0066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345113" y="2099196"/>
            <a:ext cx="1628775" cy="798512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en-US" altLang="zh-CN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19"/>
          <p:cNvSpPr txBox="1">
            <a:spLocks noChangeArrowheads="1"/>
          </p:cNvSpPr>
          <p:nvPr/>
        </p:nvSpPr>
        <p:spPr bwMode="auto">
          <a:xfrm>
            <a:off x="5449085" y="2269058"/>
            <a:ext cx="9541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3  15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20"/>
          <p:cNvSpPr txBox="1">
            <a:spLocks noChangeArrowheads="1"/>
          </p:cNvSpPr>
          <p:nvPr/>
        </p:nvSpPr>
        <p:spPr bwMode="auto">
          <a:xfrm>
            <a:off x="6705600" y="1643583"/>
            <a:ext cx="1450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20</a:t>
            </a:r>
            <a:r>
              <a:rPr lang="zh-CN" altLang="en-US" sz="2400" b="1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的因数</a:t>
            </a:r>
            <a:endParaRPr lang="zh-CN" altLang="en-US" sz="2400" b="1">
              <a:solidFill>
                <a:srgbClr val="CC0066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7" name="文本框 21"/>
          <p:cNvSpPr txBox="1">
            <a:spLocks noChangeArrowheads="1"/>
          </p:cNvSpPr>
          <p:nvPr/>
        </p:nvSpPr>
        <p:spPr bwMode="auto">
          <a:xfrm>
            <a:off x="6891338" y="2099196"/>
            <a:ext cx="9556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2 4 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10 20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6378575" y="2099196"/>
            <a:ext cx="1701800" cy="798512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en-US" altLang="zh-CN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23"/>
          <p:cNvSpPr txBox="1">
            <a:spLocks noChangeArrowheads="1"/>
          </p:cNvSpPr>
          <p:nvPr/>
        </p:nvSpPr>
        <p:spPr bwMode="auto">
          <a:xfrm>
            <a:off x="6375291" y="2299221"/>
            <a:ext cx="6463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5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右箭头 39"/>
          <p:cNvSpPr/>
          <p:nvPr/>
        </p:nvSpPr>
        <p:spPr>
          <a:xfrm>
            <a:off x="4284663" y="2411933"/>
            <a:ext cx="647700" cy="142875"/>
          </a:xfrm>
          <a:prstGeom prst="rightArrow">
            <a:avLst/>
          </a:prstGeom>
          <a:solidFill>
            <a:srgbClr val="D60093"/>
          </a:solidFill>
          <a:ln w="12700" cmpd="sng">
            <a:solidFill>
              <a:srgbClr val="CC006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8" grpId="0"/>
      <p:bldP spid="19" grpId="0" bldLvl="0" animBg="1"/>
      <p:bldP spid="20" grpId="0"/>
      <p:bldP spid="21" grpId="0"/>
      <p:bldP spid="22" grpId="0"/>
      <p:bldP spid="24" grpId="0"/>
      <p:bldP spid="26" grpId="0" bldLvl="0" animBg="1"/>
      <p:bldP spid="27" grpId="0"/>
      <p:bldP spid="28" grpId="0" bldLvl="0" animBg="1"/>
      <p:bldP spid="35" grpId="0"/>
      <p:bldP spid="36" grpId="0"/>
      <p:bldP spid="37" grpId="0"/>
      <p:bldP spid="38" grpId="0" bldLvl="0" animBg="1"/>
      <p:bldP spid="39" grpId="0"/>
      <p:bldP spid="4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898992" y="555526"/>
            <a:ext cx="786556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fontAlgn="auto" hangingPunct="0">
              <a:spcBef>
                <a:spcPts val="600"/>
              </a:spcBef>
              <a:buFontTx/>
              <a:buNone/>
              <a:defRPr/>
            </a:pP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3.12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的因数有：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1" cstate="email"/>
          <a:srcRect l="25388" t="17536" r="23766" b="8409"/>
          <a:stretch>
            <a:fillRect/>
          </a:stretch>
        </p:blipFill>
        <p:spPr bwMode="auto">
          <a:xfrm>
            <a:off x="179512" y="2067694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圆角矩形标注 20"/>
          <p:cNvSpPr>
            <a:spLocks noChangeArrowheads="1"/>
          </p:cNvSpPr>
          <p:nvPr/>
        </p:nvSpPr>
        <p:spPr bwMode="auto">
          <a:xfrm>
            <a:off x="1203718" y="2283718"/>
            <a:ext cx="6862441" cy="362545"/>
          </a:xfrm>
          <a:prstGeom prst="wedgeRoundRectCallout">
            <a:avLst>
              <a:gd name="adj1" fmla="val -53285"/>
              <a:gd name="adj2" fmla="val -12763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pPr eaLnBrk="0" hangingPunct="0">
              <a:spcBef>
                <a:spcPts val="6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你能用同样的方法找出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的最大公因数吗？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75926" y="555526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1195408" y="987574"/>
            <a:ext cx="656103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fontAlgn="auto" hangingPunct="0">
              <a:spcBef>
                <a:spcPts val="600"/>
              </a:spcBef>
              <a:buFontTx/>
              <a:buNone/>
              <a:defRPr/>
            </a:pP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的因数有：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075926" y="987574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1203718" y="1347614"/>
            <a:ext cx="656103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fontAlgn="auto" hangingPunct="0">
              <a:spcBef>
                <a:spcPts val="600"/>
              </a:spcBef>
              <a:buFontTx/>
              <a:buNone/>
              <a:defRPr/>
            </a:pP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的公因数有：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940022" y="1347614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1203718" y="1740013"/>
            <a:ext cx="656103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fontAlgn="auto" hangingPunct="0">
              <a:spcBef>
                <a:spcPts val="600"/>
              </a:spcBef>
              <a:buFontTx/>
              <a:buNone/>
              <a:defRPr/>
            </a:pP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的最大公因数是：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588094" y="1779662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101004" y="2715766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1220486" y="3147814"/>
            <a:ext cx="656103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fontAlgn="auto" hangingPunct="0">
              <a:spcBef>
                <a:spcPts val="600"/>
              </a:spcBef>
              <a:buFontTx/>
              <a:buNone/>
              <a:defRPr/>
            </a:pP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的因数有：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101004" y="3147814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1212102" y="3537471"/>
            <a:ext cx="656103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fontAlgn="auto" hangingPunct="0">
              <a:spcBef>
                <a:spcPts val="600"/>
              </a:spcBef>
              <a:buFontTx/>
              <a:buNone/>
              <a:defRPr/>
            </a:pP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的公因数有：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965100" y="3537471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1228796" y="3939902"/>
            <a:ext cx="656103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fontAlgn="auto" hangingPunct="0">
              <a:spcBef>
                <a:spcPts val="600"/>
              </a:spcBef>
              <a:buFontTx/>
              <a:buNone/>
              <a:defRPr/>
            </a:pP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的最大公因数是：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613172" y="3939902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1203718" y="2787774"/>
            <a:ext cx="276138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fontAlgn="auto" hangingPunct="0">
              <a:spcBef>
                <a:spcPts val="600"/>
              </a:spcBef>
              <a:buFontTx/>
              <a:buNone/>
              <a:defRPr/>
            </a:pP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的因数有：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1" grpId="0" animBg="1"/>
      <p:bldP spid="2" grpId="0"/>
      <p:bldP spid="16" grpId="0"/>
      <p:bldP spid="22" grpId="0"/>
      <p:bldP spid="24" grpId="0"/>
      <p:bldP spid="25" grpId="0"/>
      <p:bldP spid="26" grpId="0"/>
      <p:bldP spid="27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043608" y="2042025"/>
            <a:ext cx="6768752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我认识了公因数，会找两个数的公因数和最大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公因数。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97" name="Text Box 21"/>
          <p:cNvSpPr txBox="1">
            <a:spLocks noChangeArrowheads="1"/>
          </p:cNvSpPr>
          <p:nvPr/>
        </p:nvSpPr>
        <p:spPr bwMode="auto">
          <a:xfrm>
            <a:off x="1043607" y="2915965"/>
            <a:ext cx="6892555" cy="80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eaLnBrk="0" hangingPunct="0">
              <a:spcBef>
                <a:spcPts val="0"/>
              </a:spcBef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找两个数的最大公因数：分别写出两个数的所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spcBef>
                <a:spcPts val="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有因数，对比找出公因数，并找出最大的一个。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98332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5019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51209" name="矩形 4"/>
          <p:cNvSpPr>
            <a:spLocks noChangeArrowheads="1"/>
          </p:cNvSpPr>
          <p:nvPr/>
        </p:nvSpPr>
        <p:spPr bwMode="auto">
          <a:xfrm>
            <a:off x="2987824" y="1716653"/>
            <a:ext cx="3097212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练习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1" cstate="email"/>
          <a:srcRect l="3464" t="4139" r="9238" b="6462"/>
          <a:stretch>
            <a:fillRect/>
          </a:stretch>
        </p:blipFill>
        <p:spPr bwMode="auto">
          <a:xfrm>
            <a:off x="179512" y="1635646"/>
            <a:ext cx="1598389" cy="1311216"/>
          </a:xfrm>
          <a:prstGeom prst="rect">
            <a:avLst/>
          </a:prstGeom>
          <a:noFill/>
        </p:spPr>
      </p:pic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1151112" y="3275181"/>
            <a:ext cx="3384376" cy="1000814"/>
          </a:xfrm>
          <a:prstGeom prst="wedgeRoundRectCallout">
            <a:avLst>
              <a:gd name="adj1" fmla="val -58372"/>
              <a:gd name="adj2" fmla="val -56428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哪一个正方形能正好分成边长都是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厘米的小正方形？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2" cstate="email"/>
          <a:srcRect l="30410" t="9934" r="25162" b="24128"/>
          <a:stretch>
            <a:fillRect/>
          </a:stretch>
        </p:blipFill>
        <p:spPr bwMode="auto">
          <a:xfrm>
            <a:off x="7559824" y="1683707"/>
            <a:ext cx="1007442" cy="1194549"/>
          </a:xfrm>
          <a:prstGeom prst="rect">
            <a:avLst/>
          </a:prstGeom>
          <a:noFill/>
        </p:spPr>
      </p:pic>
      <p:grpSp>
        <p:nvGrpSpPr>
          <p:cNvPr id="4" name="组合 3"/>
          <p:cNvGrpSpPr/>
          <p:nvPr/>
        </p:nvGrpSpPr>
        <p:grpSpPr>
          <a:xfrm>
            <a:off x="1886422" y="699542"/>
            <a:ext cx="4845818" cy="2174194"/>
            <a:chOff x="1598389" y="899966"/>
            <a:chExt cx="4845818" cy="2174194"/>
          </a:xfrm>
        </p:grpSpPr>
        <p:pic>
          <p:nvPicPr>
            <p:cNvPr id="12" name="图片 3"/>
            <p:cNvPicPr>
              <a:picLocks noChangeAspect="1" noChangeArrowheads="1"/>
            </p:cNvPicPr>
            <p:nvPr/>
          </p:nvPicPr>
          <p:blipFill rotWithShape="1"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98389" y="899966"/>
              <a:ext cx="2096829" cy="17125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图片 3"/>
            <p:cNvPicPr>
              <a:picLocks noChangeAspect="1" noChangeArrowheads="1"/>
            </p:cNvPicPr>
            <p:nvPr/>
          </p:nvPicPr>
          <p:blipFill rotWithShape="1"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16016" y="1284683"/>
              <a:ext cx="1440160" cy="12870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1907704" y="2612495"/>
              <a:ext cx="45365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边长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          边长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圆角矩形标注 18"/>
          <p:cNvSpPr>
            <a:spLocks noChangeArrowheads="1"/>
          </p:cNvSpPr>
          <p:nvPr/>
        </p:nvSpPr>
        <p:spPr bwMode="auto">
          <a:xfrm>
            <a:off x="4716016" y="3131208"/>
            <a:ext cx="3812322" cy="1479827"/>
          </a:xfrm>
          <a:prstGeom prst="wedgeRoundRectCallout">
            <a:avLst>
              <a:gd name="adj1" fmla="val 29680"/>
              <a:gd name="adj2" fmla="val -79008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边长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厘米的正方形能正好分成边长都是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厘米的小正方形，边长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厘米的正方形不可以。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童晓芳\个人专业成长\各类撰稿\20180605路编1-6下册《课件》\课件专用人物图\43.jpg"/>
          <p:cNvPicPr>
            <a:picLocks noChangeAspect="1" noChangeArrowheads="1"/>
          </p:cNvPicPr>
          <p:nvPr/>
        </p:nvPicPr>
        <p:blipFill rotWithShape="1">
          <a:blip r:embed="rId1" cstate="email"/>
          <a:srcRect l="22423" t="15455" r="28252" b="13044"/>
          <a:stretch>
            <a:fillRect/>
          </a:stretch>
        </p:blipFill>
        <p:spPr bwMode="auto">
          <a:xfrm>
            <a:off x="792899" y="3463654"/>
            <a:ext cx="970789" cy="1124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圆角矩形标注 19"/>
          <p:cNvSpPr/>
          <p:nvPr/>
        </p:nvSpPr>
        <p:spPr>
          <a:xfrm>
            <a:off x="1907704" y="3789954"/>
            <a:ext cx="5113809" cy="459631"/>
          </a:xfrm>
          <a:prstGeom prst="wedgeRoundRectCallout">
            <a:avLst>
              <a:gd name="adj1" fmla="val -54383"/>
              <a:gd name="adj2" fmla="val -4470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哪种纸片能将长方形正好铺满？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1763688" y="989310"/>
            <a:ext cx="73083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用边长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厘米或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厘米的正方形纸片铺右边的长方形。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7573" y="1491630"/>
            <a:ext cx="6746875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11560" y="987574"/>
            <a:ext cx="1166673" cy="1064551"/>
            <a:chOff x="670145" y="1457273"/>
            <a:chExt cx="1555361" cy="1419401"/>
          </a:xfrm>
        </p:grpSpPr>
        <p:pic>
          <p:nvPicPr>
            <p:cNvPr id="23" name="图片 22" descr="28Z58PICt4r.jpg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矩形 23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8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664827" y="771550"/>
            <a:ext cx="7579581" cy="3355776"/>
            <a:chOff x="611560" y="2598753"/>
            <a:chExt cx="7579581" cy="2011495"/>
          </a:xfrm>
        </p:grpSpPr>
        <p:pic>
          <p:nvPicPr>
            <p:cNvPr id="19" name="Picture 4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611560" y="2598753"/>
              <a:ext cx="7579581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图片 21" descr="屏幕剪辑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61610" y="3507854"/>
              <a:ext cx="1152686" cy="981212"/>
            </a:xfrm>
            <a:prstGeom prst="rect">
              <a:avLst/>
            </a:prstGeom>
          </p:spPr>
        </p:pic>
        <p:pic>
          <p:nvPicPr>
            <p:cNvPr id="23" name="图片 22" descr="屏幕剪辑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pic>
        <p:nvPicPr>
          <p:cNvPr id="24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3" cstate="email"/>
          <a:srcRect l="25388" t="17536" r="23766" b="8409"/>
          <a:stretch>
            <a:fillRect/>
          </a:stretch>
        </p:blipFill>
        <p:spPr bwMode="auto">
          <a:xfrm>
            <a:off x="736835" y="3087102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4" cstate="email"/>
          <a:srcRect l="30410" t="9934" r="25162" b="24128"/>
          <a:stretch>
            <a:fillRect/>
          </a:stretch>
        </p:blipFill>
        <p:spPr bwMode="auto">
          <a:xfrm>
            <a:off x="7505587" y="3119507"/>
            <a:ext cx="720080" cy="85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圆角矩形标注 25"/>
          <p:cNvSpPr/>
          <p:nvPr/>
        </p:nvSpPr>
        <p:spPr>
          <a:xfrm>
            <a:off x="1625753" y="3119214"/>
            <a:ext cx="2783490" cy="805944"/>
          </a:xfrm>
          <a:prstGeom prst="wedgeRoundRectCallout">
            <a:avLst>
              <a:gd name="adj1" fmla="val -54631"/>
              <a:gd name="adj2" fmla="val 10649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边长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厘米的正方形纸片能正好铺满。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圆角矩形标注 26"/>
          <p:cNvSpPr/>
          <p:nvPr/>
        </p:nvSpPr>
        <p:spPr>
          <a:xfrm>
            <a:off x="4553259" y="3008848"/>
            <a:ext cx="2664296" cy="1003062"/>
          </a:xfrm>
          <a:prstGeom prst="wedgeRoundRectCallout">
            <a:avLst>
              <a:gd name="adj1" fmla="val 59493"/>
              <a:gd name="adj2" fmla="val 24778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defRPr/>
            </a:pP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边长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的正方形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纸片不能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正好铺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满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 bwMode="auto">
          <a:xfrm>
            <a:off x="5319476" y="1723480"/>
            <a:ext cx="1808704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 bwMode="auto">
          <a:xfrm>
            <a:off x="2071989" y="1751062"/>
            <a:ext cx="1745673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66494" y="886966"/>
            <a:ext cx="22547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12÷6=2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18÷6=3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466894" y="814958"/>
            <a:ext cx="22547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12÷4=3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18÷4=4……2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童晓芳\个人专业成长\各类撰稿\20180605路编1-6下册《课件》\课件专用人物图\43.jpg"/>
          <p:cNvPicPr>
            <a:picLocks noChangeAspect="1" noChangeArrowheads="1"/>
          </p:cNvPicPr>
          <p:nvPr/>
        </p:nvPicPr>
        <p:blipFill rotWithShape="1">
          <a:blip r:embed="rId1" cstate="email"/>
          <a:srcRect l="22423" t="15455" r="28252" b="13044"/>
          <a:stretch>
            <a:fillRect/>
          </a:stretch>
        </p:blipFill>
        <p:spPr bwMode="auto">
          <a:xfrm>
            <a:off x="840248" y="549412"/>
            <a:ext cx="970789" cy="1124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圆角矩形标注 53"/>
          <p:cNvSpPr/>
          <p:nvPr/>
        </p:nvSpPr>
        <p:spPr>
          <a:xfrm>
            <a:off x="1929768" y="732489"/>
            <a:ext cx="5886450" cy="758166"/>
          </a:xfrm>
          <a:prstGeom prst="wedgeRoundRectCallout">
            <a:avLst>
              <a:gd name="adj1" fmla="val -53126"/>
              <a:gd name="adj2" fmla="val 33270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spcBef>
                <a:spcPts val="6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还有哪些边长是整厘米数的正方形纸片也能正好铺满这个长方形？与同学交流。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971600" y="1952278"/>
            <a:ext cx="7319636" cy="2275656"/>
            <a:chOff x="971600" y="2598753"/>
            <a:chExt cx="7319636" cy="2011495"/>
          </a:xfrm>
        </p:grpSpPr>
        <p:pic>
          <p:nvPicPr>
            <p:cNvPr id="19" name="Picture 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971600" y="2598753"/>
              <a:ext cx="7319636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图片 21" descr="屏幕剪辑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61610" y="3507854"/>
              <a:ext cx="1152686" cy="981212"/>
            </a:xfrm>
            <a:prstGeom prst="rect">
              <a:avLst/>
            </a:prstGeom>
          </p:spPr>
        </p:pic>
        <p:pic>
          <p:nvPicPr>
            <p:cNvPr id="23" name="图片 22" descr="屏幕剪辑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pic>
        <p:nvPicPr>
          <p:cNvPr id="24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4" cstate="email"/>
          <a:srcRect l="25388" t="17536" r="23766" b="8409"/>
          <a:stretch>
            <a:fillRect/>
          </a:stretch>
        </p:blipFill>
        <p:spPr bwMode="auto">
          <a:xfrm>
            <a:off x="1080498" y="3190282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5" cstate="email"/>
          <a:srcRect l="30410" t="9934" r="25162" b="24128"/>
          <a:stretch>
            <a:fillRect/>
          </a:stretch>
        </p:blipFill>
        <p:spPr bwMode="auto">
          <a:xfrm>
            <a:off x="7508384" y="3258700"/>
            <a:ext cx="720080" cy="85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圆角矩形标注 25"/>
          <p:cNvSpPr/>
          <p:nvPr/>
        </p:nvSpPr>
        <p:spPr>
          <a:xfrm>
            <a:off x="1710421" y="2096294"/>
            <a:ext cx="2801250" cy="1060688"/>
          </a:xfrm>
          <a:prstGeom prst="wedgeRoundRectCallout">
            <a:avLst>
              <a:gd name="adj1" fmla="val -41925"/>
              <a:gd name="adj2" fmla="val 65237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defRPr/>
            </a:pP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边长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厘米、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厘米或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厘米的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正方形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纸片都能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正好铺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满。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圆角矩形标注 26"/>
          <p:cNvSpPr/>
          <p:nvPr/>
        </p:nvSpPr>
        <p:spPr>
          <a:xfrm>
            <a:off x="4662749" y="2082426"/>
            <a:ext cx="2712305" cy="1453376"/>
          </a:xfrm>
          <a:prstGeom prst="wedgeRoundRectCallout">
            <a:avLst>
              <a:gd name="adj1" fmla="val 54209"/>
              <a:gd name="adj2" fmla="val 47903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只要边长的厘米数既是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的因数，又是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的因数，就能正好铺满。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26" grpId="0" bldLvl="0" animBg="1"/>
      <p:bldP spid="2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1" cstate="email"/>
          <a:srcRect l="25388" t="17536" r="23766" b="8409"/>
          <a:stretch>
            <a:fillRect/>
          </a:stretch>
        </p:blipFill>
        <p:spPr bwMode="auto">
          <a:xfrm>
            <a:off x="755576" y="1167599"/>
            <a:ext cx="923782" cy="1074952"/>
          </a:xfrm>
          <a:prstGeom prst="rect">
            <a:avLst/>
          </a:prstGeom>
          <a:noFill/>
        </p:spPr>
      </p:pic>
      <p:sp>
        <p:nvSpPr>
          <p:cNvPr id="58" name="圆角矩形标注 57"/>
          <p:cNvSpPr>
            <a:spLocks noChangeArrowheads="1"/>
          </p:cNvSpPr>
          <p:nvPr/>
        </p:nvSpPr>
        <p:spPr bwMode="auto">
          <a:xfrm>
            <a:off x="2123728" y="1028697"/>
            <a:ext cx="5040560" cy="750965"/>
          </a:xfrm>
          <a:prstGeom prst="wedgeRoundRectCallout">
            <a:avLst>
              <a:gd name="adj1" fmla="val -53285"/>
              <a:gd name="adj2" fmla="val -12763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pPr eaLnBrk="0" hangingPunct="0">
              <a:spcBef>
                <a:spcPts val="600"/>
              </a:spcBef>
            </a:pPr>
            <a:r>
              <a:rPr lang="en-US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既是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的因数，又是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的因数，它们是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dirty="0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公因数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2188021" y="2139702"/>
            <a:ext cx="4479925" cy="436562"/>
          </a:xfrm>
          <a:prstGeom prst="wedgeRoundRectCallout">
            <a:avLst>
              <a:gd name="adj1" fmla="val 54952"/>
              <a:gd name="adj2" fmla="val 38257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的公因数吗？为什么？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2" cstate="email"/>
          <a:srcRect l="30410" t="9934" r="25162" b="24128"/>
          <a:stretch>
            <a:fillRect/>
          </a:stretch>
        </p:blipFill>
        <p:spPr bwMode="auto">
          <a:xfrm>
            <a:off x="7452320" y="2139702"/>
            <a:ext cx="864096" cy="1024582"/>
          </a:xfrm>
          <a:prstGeom prst="rect">
            <a:avLst/>
          </a:prstGeom>
          <a:noFill/>
        </p:spPr>
      </p:pic>
      <p:sp>
        <p:nvSpPr>
          <p:cNvPr id="20" name="圆角矩形标注 19"/>
          <p:cNvSpPr>
            <a:spLocks noChangeArrowheads="1"/>
          </p:cNvSpPr>
          <p:nvPr/>
        </p:nvSpPr>
        <p:spPr bwMode="auto">
          <a:xfrm>
            <a:off x="1691680" y="3003798"/>
            <a:ext cx="4976266" cy="792088"/>
          </a:xfrm>
          <a:prstGeom prst="wedgeRoundRectCallout">
            <a:avLst>
              <a:gd name="adj1" fmla="val -55683"/>
              <a:gd name="adj2" fmla="val -52722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pPr eaLnBrk="0" hangingPunct="0">
              <a:spcBef>
                <a:spcPts val="6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不是。</a:t>
            </a:r>
            <a:r>
              <a:rPr lang="en-US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的因数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，不是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的因数，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它不是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dirty="0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公因数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18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55576" y="1450986"/>
            <a:ext cx="7096482" cy="3289289"/>
            <a:chOff x="1221845" y="1419622"/>
            <a:chExt cx="5582403" cy="3289289"/>
          </a:xfrm>
        </p:grpSpPr>
        <p:sp>
          <p:nvSpPr>
            <p:cNvPr id="3" name="矩形 2"/>
            <p:cNvSpPr/>
            <p:nvPr/>
          </p:nvSpPr>
          <p:spPr>
            <a:xfrm>
              <a:off x="1221845" y="1419622"/>
              <a:ext cx="5582403" cy="2075906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70C0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221845" y="3003798"/>
              <a:ext cx="5582403" cy="17051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70C0"/>
                </a:solidFill>
              </a:endParaRPr>
            </a:p>
          </p:txBody>
        </p:sp>
      </p:grpSp>
      <p:sp>
        <p:nvSpPr>
          <p:cNvPr id="22" name="文本框 4"/>
          <p:cNvSpPr txBox="1">
            <a:spLocks noChangeArrowheads="1"/>
          </p:cNvSpPr>
          <p:nvPr/>
        </p:nvSpPr>
        <p:spPr bwMode="auto">
          <a:xfrm>
            <a:off x="1731378" y="1866186"/>
            <a:ext cx="612068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的因数：</a:t>
            </a:r>
            <a:r>
              <a:rPr lang="en-US" altLang="zh-CN" sz="2400" b="1" dirty="0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的因数：</a:t>
            </a:r>
            <a:r>
              <a:rPr lang="en-US" altLang="zh-CN" sz="2400" b="1" dirty="0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的公因数有</a:t>
            </a:r>
            <a:r>
              <a:rPr lang="en-US" altLang="zh-CN" sz="2400" b="1" dirty="0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，其中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最大的是</a:t>
            </a:r>
            <a:r>
              <a:rPr lang="en-US" altLang="zh-CN" sz="2400" b="1" dirty="0" smtClean="0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18"/>
          <p:cNvSpPr txBox="1">
            <a:spLocks noChangeArrowheads="1"/>
          </p:cNvSpPr>
          <p:nvPr/>
        </p:nvSpPr>
        <p:spPr bwMode="auto">
          <a:xfrm>
            <a:off x="867282" y="3579862"/>
            <a:ext cx="597666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的因数：</a:t>
            </a:r>
            <a:r>
              <a:rPr lang="en-US" altLang="zh-CN" sz="2400" b="1" dirty="0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其中</a:t>
            </a:r>
            <a:r>
              <a:rPr lang="en-US" altLang="zh-CN" sz="2400" b="1" dirty="0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也是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的因数。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的公因数有</a:t>
            </a:r>
            <a:r>
              <a:rPr lang="en-US" altLang="zh-CN" sz="2400" b="1" dirty="0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，其中最大的是</a:t>
            </a:r>
            <a:r>
              <a:rPr lang="en-US" altLang="zh-CN" sz="2400" b="1" dirty="0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1802849" y="627534"/>
            <a:ext cx="64615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en-US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的公因数有哪些？其中最大的是几？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1" cstate="email"/>
          <a:srcRect l="25388" t="17536" r="23766" b="8409"/>
          <a:stretch>
            <a:fillRect/>
          </a:stretch>
        </p:blipFill>
        <p:spPr bwMode="auto">
          <a:xfrm>
            <a:off x="795274" y="1923678"/>
            <a:ext cx="923782" cy="107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2" cstate="email"/>
          <a:srcRect l="30410" t="9934" r="25162" b="24128"/>
          <a:stretch>
            <a:fillRect/>
          </a:stretch>
        </p:blipFill>
        <p:spPr bwMode="auto">
          <a:xfrm>
            <a:off x="6960729" y="3715693"/>
            <a:ext cx="864096" cy="1024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圆角矩形标注 30"/>
          <p:cNvSpPr/>
          <p:nvPr/>
        </p:nvSpPr>
        <p:spPr>
          <a:xfrm>
            <a:off x="892969" y="3113995"/>
            <a:ext cx="6167001" cy="465867"/>
          </a:xfrm>
          <a:prstGeom prst="wedgeRoundRectCallout">
            <a:avLst>
              <a:gd name="adj1" fmla="val 52760"/>
              <a:gd name="adj2" fmla="val 48330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先找出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的因数，再从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的因数中找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的因数。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圆角矩形标注 31"/>
          <p:cNvSpPr/>
          <p:nvPr/>
        </p:nvSpPr>
        <p:spPr>
          <a:xfrm>
            <a:off x="1513478" y="1491630"/>
            <a:ext cx="5773556" cy="418616"/>
          </a:xfrm>
          <a:prstGeom prst="wedgeRoundRectCallout">
            <a:avLst>
              <a:gd name="adj1" fmla="val -56299"/>
              <a:gd name="adj2" fmla="val 40559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分别列举出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的所有因数，再找一找。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23528" y="339502"/>
            <a:ext cx="1166673" cy="1045108"/>
            <a:chOff x="670145" y="1457273"/>
            <a:chExt cx="1555361" cy="1393477"/>
          </a:xfrm>
        </p:grpSpPr>
        <p:pic>
          <p:nvPicPr>
            <p:cNvPr id="18" name="图片 17" descr="28Z58PICt4r.jpg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矩形 23"/>
            <p:cNvSpPr/>
            <p:nvPr/>
          </p:nvSpPr>
          <p:spPr>
            <a:xfrm>
              <a:off x="861817" y="2255194"/>
              <a:ext cx="115230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10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6" grpId="0"/>
      <p:bldP spid="31" grpId="0" bldLvl="0" animBg="1"/>
      <p:bldP spid="3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1" cstate="email"/>
          <a:srcRect l="25388" t="17536" r="23766" b="8409"/>
          <a:stretch>
            <a:fillRect/>
          </a:stretch>
        </p:blipFill>
        <p:spPr bwMode="auto">
          <a:xfrm>
            <a:off x="755576" y="879567"/>
            <a:ext cx="923782" cy="1074952"/>
          </a:xfrm>
          <a:prstGeom prst="rect">
            <a:avLst/>
          </a:prstGeom>
          <a:noFill/>
        </p:spPr>
      </p:pic>
      <p:sp>
        <p:nvSpPr>
          <p:cNvPr id="58" name="圆角矩形标注 57"/>
          <p:cNvSpPr>
            <a:spLocks noChangeArrowheads="1"/>
          </p:cNvSpPr>
          <p:nvPr/>
        </p:nvSpPr>
        <p:spPr bwMode="auto">
          <a:xfrm>
            <a:off x="2051720" y="699542"/>
            <a:ext cx="5328592" cy="750965"/>
          </a:xfrm>
          <a:prstGeom prst="wedgeRoundRectCallout">
            <a:avLst>
              <a:gd name="adj1" fmla="val -53662"/>
              <a:gd name="adj2" fmla="val 43436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pPr eaLnBrk="0" hangingPunct="0">
              <a:spcBef>
                <a:spcPts val="600"/>
              </a:spcBef>
            </a:pPr>
            <a:r>
              <a:rPr lang="en-US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的公因数有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，其中最大的是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就是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的</a:t>
            </a:r>
            <a:r>
              <a:rPr lang="zh-CN" altLang="en-US" sz="2400" b="1" dirty="0" smtClean="0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最大公因数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2689608" y="1563638"/>
            <a:ext cx="4479925" cy="436562"/>
          </a:xfrm>
          <a:prstGeom prst="wedgeRoundRectCallout">
            <a:avLst>
              <a:gd name="adj1" fmla="val 54952"/>
              <a:gd name="adj2" fmla="val 38257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可以用下图表示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的公因数。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9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2" cstate="email"/>
          <a:srcRect l="30410" t="9934" r="25162" b="24128"/>
          <a:stretch>
            <a:fillRect/>
          </a:stretch>
        </p:blipFill>
        <p:spPr bwMode="auto">
          <a:xfrm>
            <a:off x="7452320" y="1851670"/>
            <a:ext cx="864096" cy="1024582"/>
          </a:xfrm>
          <a:prstGeom prst="rect">
            <a:avLst/>
          </a:prstGeom>
          <a:noFill/>
        </p:spPr>
      </p:pic>
      <p:sp>
        <p:nvSpPr>
          <p:cNvPr id="12" name="文本框 28"/>
          <p:cNvSpPr txBox="1">
            <a:spLocks noChangeArrowheads="1"/>
          </p:cNvSpPr>
          <p:nvPr/>
        </p:nvSpPr>
        <p:spPr bwMode="auto">
          <a:xfrm>
            <a:off x="2676451" y="2014736"/>
            <a:ext cx="1279525" cy="4619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8</a:t>
            </a:r>
            <a:r>
              <a:rPr lang="zh-CN" altLang="en-US" sz="2400" b="1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的因数</a:t>
            </a:r>
            <a:endParaRPr lang="zh-CN" altLang="en-US" sz="2400" b="1">
              <a:solidFill>
                <a:srgbClr val="CC0066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001764" y="2452886"/>
            <a:ext cx="2617787" cy="1428750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en-US" altLang="zh-CN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"/>
          <p:cNvSpPr txBox="1">
            <a:spLocks noChangeArrowheads="1"/>
          </p:cNvSpPr>
          <p:nvPr/>
        </p:nvSpPr>
        <p:spPr bwMode="auto">
          <a:xfrm>
            <a:off x="2850074" y="2938661"/>
            <a:ext cx="338554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8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6"/>
          <p:cNvSpPr txBox="1">
            <a:spLocks noChangeArrowheads="1"/>
          </p:cNvSpPr>
          <p:nvPr/>
        </p:nvSpPr>
        <p:spPr bwMode="auto">
          <a:xfrm>
            <a:off x="3740811" y="2756099"/>
            <a:ext cx="800219" cy="83099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1  2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7"/>
          <p:cNvSpPr txBox="1">
            <a:spLocks noChangeArrowheads="1"/>
          </p:cNvSpPr>
          <p:nvPr/>
        </p:nvSpPr>
        <p:spPr bwMode="auto">
          <a:xfrm>
            <a:off x="4486201" y="1995686"/>
            <a:ext cx="1450975" cy="4619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12</a:t>
            </a:r>
            <a:r>
              <a:rPr lang="zh-CN" altLang="en-US" sz="2400" b="1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的因数</a:t>
            </a:r>
            <a:endParaRPr lang="zh-CN" altLang="en-US" sz="2400" b="1">
              <a:solidFill>
                <a:srgbClr val="CC0066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689276" y="2452886"/>
            <a:ext cx="2692400" cy="1428750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en-US" altLang="zh-CN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9"/>
          <p:cNvSpPr txBox="1">
            <a:spLocks noChangeArrowheads="1"/>
          </p:cNvSpPr>
          <p:nvPr/>
        </p:nvSpPr>
        <p:spPr bwMode="auto">
          <a:xfrm>
            <a:off x="4676047" y="2938661"/>
            <a:ext cx="1415772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3  6  12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10"/>
          <p:cNvSpPr txBox="1">
            <a:spLocks noChangeArrowheads="1"/>
          </p:cNvSpPr>
          <p:nvPr/>
        </p:nvSpPr>
        <p:spPr bwMode="auto">
          <a:xfrm>
            <a:off x="3292401" y="4103886"/>
            <a:ext cx="2238375" cy="4619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8</a:t>
            </a:r>
            <a:r>
              <a:rPr lang="zh-CN" altLang="en-US" sz="2400" b="1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和</a:t>
            </a:r>
            <a:r>
              <a:rPr lang="en-US" altLang="zh-CN" sz="2400" b="1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12</a:t>
            </a:r>
            <a:r>
              <a:rPr lang="zh-CN" altLang="en-US" sz="2400" b="1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的公因数</a:t>
            </a:r>
            <a:endParaRPr lang="zh-CN" altLang="en-US" sz="2400" b="1">
              <a:solidFill>
                <a:srgbClr val="CC0066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cxnSp>
        <p:nvCxnSpPr>
          <p:cNvPr id="26" name="直接箭头连接符 25"/>
          <p:cNvCxnSpPr>
            <a:stCxn id="21" idx="2"/>
          </p:cNvCxnSpPr>
          <p:nvPr/>
        </p:nvCxnSpPr>
        <p:spPr>
          <a:xfrm flipH="1">
            <a:off x="4105202" y="3587096"/>
            <a:ext cx="35719" cy="4532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18" grpId="0" animBg="1"/>
      <p:bldP spid="12" grpId="0"/>
      <p:bldP spid="15" grpId="0" animBg="1"/>
      <p:bldP spid="17" grpId="0"/>
      <p:bldP spid="21" grpId="0"/>
      <p:bldP spid="22" grpId="0"/>
      <p:bldP spid="23" grpId="0" animBg="1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5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720599" y="1013604"/>
            <a:ext cx="811212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fontAlgn="auto" hangingPunct="0">
              <a:spcBef>
                <a:spcPts val="600"/>
              </a:spcBef>
              <a:buFontTx/>
              <a:buNone/>
              <a:defRPr/>
            </a:pP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1.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在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18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的因数上画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2400" b="1" noProof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△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，在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30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的因数上画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2400" b="1" noProof="1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○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。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5" name="文本框 2"/>
          <p:cNvSpPr txBox="1"/>
          <p:nvPr/>
        </p:nvSpPr>
        <p:spPr>
          <a:xfrm>
            <a:off x="979363" y="3130550"/>
            <a:ext cx="7664450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buFontTx/>
              <a:buNone/>
              <a:defRPr/>
            </a:pP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18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和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30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的公因数有</a:t>
            </a:r>
            <a:r>
              <a:rPr lang="zh-CN" altLang="en-US" sz="2400" b="1" u="sng" noProof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                       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，</a:t>
            </a:r>
            <a:endParaRPr lang="en-US" altLang="zh-CN" sz="2400" b="1" noProof="1" smtClean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+mn-ea"/>
            </a:endParaRPr>
          </a:p>
          <a:p>
            <a:pPr fontAlgn="auto">
              <a:buFontTx/>
              <a:buNone/>
              <a:defRPr/>
            </a:pP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最大公因数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是</a:t>
            </a:r>
            <a:r>
              <a:rPr lang="zh-CN" altLang="en-US" sz="2400" b="1" u="sng" noProof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      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。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6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87624" y="1846263"/>
            <a:ext cx="66008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84724" y="1784350"/>
            <a:ext cx="482600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0599" y="1776413"/>
            <a:ext cx="4826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8212" y="2217738"/>
            <a:ext cx="4826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05087" y="1784350"/>
            <a:ext cx="482600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86149" y="1758950"/>
            <a:ext cx="4826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6249" y="1760538"/>
            <a:ext cx="482600" cy="57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90799" y="1844675"/>
            <a:ext cx="42545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99499" y="2301875"/>
            <a:ext cx="427038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6249" y="1844675"/>
            <a:ext cx="427038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99499" y="1870075"/>
            <a:ext cx="427038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82974" y="1844675"/>
            <a:ext cx="42545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13512" y="1846263"/>
            <a:ext cx="427037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57687" y="1870075"/>
            <a:ext cx="427037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84724" y="1870075"/>
            <a:ext cx="425450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文本框 62"/>
          <p:cNvSpPr txBox="1">
            <a:spLocks noChangeArrowheads="1"/>
          </p:cNvSpPr>
          <p:nvPr/>
        </p:nvSpPr>
        <p:spPr bwMode="auto">
          <a:xfrm>
            <a:off x="3495550" y="3119438"/>
            <a:ext cx="4678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、</a:t>
            </a:r>
            <a:r>
              <a:rPr lang="en-US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、</a:t>
            </a:r>
            <a:r>
              <a:rPr lang="en-US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、</a:t>
            </a:r>
            <a:r>
              <a:rPr lang="en-US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        </a:t>
            </a:r>
            <a:endParaRPr lang="en-US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2987824" y="3499882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4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43" name="图片 4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8" grpId="0"/>
      <p:bldP spid="39" grpId="0"/>
    </p:bldLst>
  </p:timing>
</p:sld>
</file>

<file path=ppt/tags/tag1.xml><?xml version="1.0" encoding="utf-8"?>
<p:tagLst xmlns:p="http://schemas.openxmlformats.org/presentationml/2006/main">
  <p:tag name="KSO_WPP_MARK_KEY" val="69b1b46e-8fc4-4b11-8220-ec468578967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1179</Words>
  <Application>WPS 演示</Application>
  <PresentationFormat>全屏显示(16:9)</PresentationFormat>
  <Paragraphs>199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Wingdings</vt:lpstr>
      <vt:lpstr>黑体</vt:lpstr>
      <vt:lpstr>Calibri</vt:lpstr>
      <vt:lpstr>微软雅黑</vt:lpstr>
      <vt:lpstr>华文楷体</vt:lpstr>
      <vt:lpstr>楷体</vt:lpstr>
      <vt:lpstr>幼圆</vt:lpstr>
      <vt:lpstr>Calibri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25</cp:revision>
  <dcterms:created xsi:type="dcterms:W3CDTF">2017-03-17T02:28:00Z</dcterms:created>
  <dcterms:modified xsi:type="dcterms:W3CDTF">2023-02-10T05:55:36Z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A82FFBC6B4F446C790E967674C13CA72</vt:lpwstr>
  </property>
</Properties>
</file>