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sldIdLst>
    <p:sldId id="550" r:id="rId3"/>
    <p:sldId id="510" r:id="rId4"/>
    <p:sldId id="524" r:id="rId5"/>
    <p:sldId id="544" r:id="rId6"/>
    <p:sldId id="526" r:id="rId7"/>
    <p:sldId id="546" r:id="rId8"/>
    <p:sldId id="548" r:id="rId9"/>
    <p:sldId id="527" r:id="rId10"/>
    <p:sldId id="547" r:id="rId11"/>
    <p:sldId id="502" r:id="rId12"/>
    <p:sldId id="497" r:id="rId13"/>
    <p:sldId id="533" r:id="rId14"/>
    <p:sldId id="543" r:id="rId15"/>
    <p:sldId id="521" r:id="rId16"/>
    <p:sldId id="549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幼圆" panose="0201050906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image" Target="../media/image45.wmf"/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2" Type="http://schemas.openxmlformats.org/officeDocument/2006/relationships/image" Target="../media/image49.wmf"/><Relationship Id="rId11" Type="http://schemas.openxmlformats.org/officeDocument/2006/relationships/image" Target="../media/image48.wmf"/><Relationship Id="rId10" Type="http://schemas.openxmlformats.org/officeDocument/2006/relationships/image" Target="../media/image47.wmf"/><Relationship Id="rId1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分数的意义和性质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分数的基本性质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" Target="slide9.xml"/><Relationship Id="rId7" Type="http://schemas.openxmlformats.org/officeDocument/2006/relationships/slide" Target="slide17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11.bin"/><Relationship Id="rId28" Type="http://schemas.openxmlformats.org/officeDocument/2006/relationships/vmlDrawing" Target="../drawings/vmlDrawing3.vml"/><Relationship Id="rId27" Type="http://schemas.openxmlformats.org/officeDocument/2006/relationships/slideLayout" Target="../slideLayouts/slideLayout3.xml"/><Relationship Id="rId26" Type="http://schemas.openxmlformats.org/officeDocument/2006/relationships/image" Target="../media/image7.png"/><Relationship Id="rId25" Type="http://schemas.openxmlformats.org/officeDocument/2006/relationships/slide" Target="slide1.xml"/><Relationship Id="rId24" Type="http://schemas.openxmlformats.org/officeDocument/2006/relationships/image" Target="../media/image49.wmf"/><Relationship Id="rId23" Type="http://schemas.openxmlformats.org/officeDocument/2006/relationships/oleObject" Target="../embeddings/oleObject21.bin"/><Relationship Id="rId22" Type="http://schemas.openxmlformats.org/officeDocument/2006/relationships/image" Target="../media/image48.wmf"/><Relationship Id="rId21" Type="http://schemas.openxmlformats.org/officeDocument/2006/relationships/oleObject" Target="../embeddings/oleObject20.bin"/><Relationship Id="rId20" Type="http://schemas.openxmlformats.org/officeDocument/2006/relationships/image" Target="../media/image47.wmf"/><Relationship Id="rId2" Type="http://schemas.openxmlformats.org/officeDocument/2006/relationships/image" Target="../media/image38.wmf"/><Relationship Id="rId19" Type="http://schemas.openxmlformats.org/officeDocument/2006/relationships/oleObject" Target="../embeddings/oleObject19.bin"/><Relationship Id="rId18" Type="http://schemas.openxmlformats.org/officeDocument/2006/relationships/image" Target="../media/image46.wmf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45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1.png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6.jpeg"/><Relationship Id="rId4" Type="http://schemas.openxmlformats.org/officeDocument/2006/relationships/image" Target="../media/image52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51.png"/><Relationship Id="rId10" Type="http://schemas.openxmlformats.org/officeDocument/2006/relationships/vmlDrawing" Target="../drawings/vmlDrawing4.vml"/><Relationship Id="rId1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56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53.wmf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7.png"/><Relationship Id="rId15" Type="http://schemas.openxmlformats.org/officeDocument/2006/relationships/slide" Target="slide1.xml"/><Relationship Id="rId14" Type="http://schemas.openxmlformats.org/officeDocument/2006/relationships/image" Target="../media/image60.png"/><Relationship Id="rId13" Type="http://schemas.openxmlformats.org/officeDocument/2006/relationships/image" Target="../media/image59.png"/><Relationship Id="rId12" Type="http://schemas.openxmlformats.org/officeDocument/2006/relationships/image" Target="../media/image58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57.wmf"/><Relationship Id="rId1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62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29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4.png"/><Relationship Id="rId1" Type="http://schemas.openxmlformats.org/officeDocument/2006/relationships/image" Target="../media/image63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5.jpeg"/><Relationship Id="rId7" Type="http://schemas.openxmlformats.org/officeDocument/2006/relationships/image" Target="../media/image15.jpeg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wmf"/><Relationship Id="rId30" Type="http://schemas.openxmlformats.org/officeDocument/2006/relationships/vmlDrawing" Target="../drawings/vmlDrawing1.vml"/><Relationship Id="rId3" Type="http://schemas.openxmlformats.org/officeDocument/2006/relationships/oleObject" Target="../embeddings/oleObject1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10.jpeg"/><Relationship Id="rId27" Type="http://schemas.openxmlformats.org/officeDocument/2006/relationships/image" Target="../media/image7.png"/><Relationship Id="rId26" Type="http://schemas.openxmlformats.org/officeDocument/2006/relationships/slide" Target="slide1.xml"/><Relationship Id="rId25" Type="http://schemas.openxmlformats.org/officeDocument/2006/relationships/image" Target="../media/image26.png"/><Relationship Id="rId24" Type="http://schemas.openxmlformats.org/officeDocument/2006/relationships/image" Target="../media/image25.wmf"/><Relationship Id="rId23" Type="http://schemas.openxmlformats.org/officeDocument/2006/relationships/oleObject" Target="../embeddings/oleObject8.bin"/><Relationship Id="rId22" Type="http://schemas.openxmlformats.org/officeDocument/2006/relationships/image" Target="../media/image24.wmf"/><Relationship Id="rId21" Type="http://schemas.openxmlformats.org/officeDocument/2006/relationships/oleObject" Target="../embeddings/oleObject7.bin"/><Relationship Id="rId20" Type="http://schemas.openxmlformats.org/officeDocument/2006/relationships/image" Target="../media/image23.wmf"/><Relationship Id="rId2" Type="http://schemas.openxmlformats.org/officeDocument/2006/relationships/image" Target="../media/image12.png"/><Relationship Id="rId19" Type="http://schemas.openxmlformats.org/officeDocument/2006/relationships/oleObject" Target="../embeddings/oleObject6.bin"/><Relationship Id="rId18" Type="http://schemas.openxmlformats.org/officeDocument/2006/relationships/image" Target="../media/image22.wmf"/><Relationship Id="rId17" Type="http://schemas.openxmlformats.org/officeDocument/2006/relationships/oleObject" Target="../embeddings/oleObject5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4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3.bin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6.jpeg"/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0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分数的基本性质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722863" y="4405543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9935" y="588018"/>
            <a:ext cx="30110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分数的意义和性质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39552" y="627534"/>
            <a:ext cx="6200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涂一涂，填一填。</a:t>
            </a:r>
            <a:endParaRPr lang="zh-CN" altLang="en-US" sz="28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3" name="图片 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3355" y="1517228"/>
            <a:ext cx="68310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9380" y="1545803"/>
            <a:ext cx="2841625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文本框 30"/>
          <p:cNvSpPr txBox="1">
            <a:spLocks noChangeArrowheads="1"/>
          </p:cNvSpPr>
          <p:nvPr/>
        </p:nvSpPr>
        <p:spPr bwMode="auto">
          <a:xfrm>
            <a:off x="2607518" y="3033291"/>
            <a:ext cx="617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6" name="图片 9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0855" y="1545803"/>
            <a:ext cx="26765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文本框 6"/>
          <p:cNvSpPr txBox="1">
            <a:spLocks noChangeArrowheads="1"/>
          </p:cNvSpPr>
          <p:nvPr/>
        </p:nvSpPr>
        <p:spPr bwMode="auto">
          <a:xfrm>
            <a:off x="6914405" y="2682453"/>
            <a:ext cx="582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ldLvl="0" build="allAtOnce"/>
      <p:bldP spid="95" grpId="0"/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757811" y="542925"/>
            <a:ext cx="780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en-US" altLang="en-US" sz="32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" name="图片 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2048" y="1626914"/>
            <a:ext cx="77724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文本框 30"/>
          <p:cNvSpPr txBox="1">
            <a:spLocks noChangeArrowheads="1"/>
          </p:cNvSpPr>
          <p:nvPr/>
        </p:nvSpPr>
        <p:spPr bwMode="auto">
          <a:xfrm>
            <a:off x="1790898" y="162691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4"/>
          <p:cNvSpPr txBox="1">
            <a:spLocks noChangeArrowheads="1"/>
          </p:cNvSpPr>
          <p:nvPr/>
        </p:nvSpPr>
        <p:spPr bwMode="auto">
          <a:xfrm>
            <a:off x="5791398" y="162691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5"/>
          <p:cNvSpPr txBox="1">
            <a:spLocks noChangeArrowheads="1"/>
          </p:cNvSpPr>
          <p:nvPr/>
        </p:nvSpPr>
        <p:spPr bwMode="auto">
          <a:xfrm>
            <a:off x="7972623" y="203807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6"/>
          <p:cNvSpPr txBox="1">
            <a:spLocks noChangeArrowheads="1"/>
          </p:cNvSpPr>
          <p:nvPr/>
        </p:nvSpPr>
        <p:spPr bwMode="auto">
          <a:xfrm>
            <a:off x="3857823" y="202855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build="allAtOnce"/>
      <p:bldP spid="72" grpId="0"/>
      <p:bldP spid="73" grpId="0"/>
      <p:bldP spid="74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2" name="文本框 39942"/>
          <p:cNvSpPr txBox="1">
            <a:spLocks noChangeArrowheads="1"/>
          </p:cNvSpPr>
          <p:nvPr/>
        </p:nvSpPr>
        <p:spPr bwMode="auto">
          <a:xfrm>
            <a:off x="395536" y="483518"/>
            <a:ext cx="777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判断每组的两个分数是否相等，并说明理由。</a:t>
            </a:r>
            <a:endParaRPr lang="zh-CN" altLang="en-US" sz="28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文本框 9"/>
          <p:cNvSpPr txBox="1">
            <a:spLocks noChangeArrowheads="1"/>
          </p:cNvSpPr>
          <p:nvPr/>
        </p:nvSpPr>
        <p:spPr bwMode="auto">
          <a:xfrm>
            <a:off x="1706885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4" name="对象 15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492572" y="1281956"/>
          <a:ext cx="309563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" name="" r:id="rId1" imgW="217170" imgH="560705" progId="Equation.3">
                  <p:embed/>
                </p:oleObj>
              </mc:Choice>
              <mc:Fallback>
                <p:oleObj name="" r:id="rId1" imgW="217170" imgH="560705" progId="Equation.3">
                  <p:embed/>
                  <p:pic>
                    <p:nvPicPr>
                      <p:cNvPr id="0" name="Picture 3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572" y="1281956"/>
                        <a:ext cx="309563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" name="对象 15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06922" y="1281956"/>
          <a:ext cx="4921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" name="" r:id="rId3" imgW="344170" imgH="561340" progId="Equation.3">
                  <p:embed/>
                </p:oleObj>
              </mc:Choice>
              <mc:Fallback>
                <p:oleObj name="" r:id="rId3" imgW="344170" imgH="561340" progId="Equation.3">
                  <p:embed/>
                  <p:pic>
                    <p:nvPicPr>
                      <p:cNvPr id="0" name="Picture 3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922" y="1281956"/>
                        <a:ext cx="4921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" name="对象 15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954734" y="1275606"/>
          <a:ext cx="46513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3" name="" r:id="rId5" imgW="325755" imgH="561340" progId="Equation.3">
                  <p:embed/>
                </p:oleObj>
              </mc:Choice>
              <mc:Fallback>
                <p:oleObj name="" r:id="rId5" imgW="325755" imgH="561340" progId="Equation.3">
                  <p:embed/>
                  <p:pic>
                    <p:nvPicPr>
                      <p:cNvPr id="0" name="Picture 3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4734" y="1275606"/>
                        <a:ext cx="465138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" name="对象 15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83199" y="1281956"/>
          <a:ext cx="3127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4" name="" r:id="rId7" imgW="217170" imgH="561975" progId="Equation.3">
                  <p:embed/>
                </p:oleObj>
              </mc:Choice>
              <mc:Fallback>
                <p:oleObj name="" r:id="rId7" imgW="217170" imgH="561975" progId="Equation.3">
                  <p:embed/>
                  <p:pic>
                    <p:nvPicPr>
                      <p:cNvPr id="0" name="Picture 3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199" y="1281956"/>
                        <a:ext cx="312737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" name="对象 15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570735" y="1281956"/>
          <a:ext cx="4921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5" name="" r:id="rId9" imgW="344170" imgH="561340" progId="Equation.3">
                  <p:embed/>
                </p:oleObj>
              </mc:Choice>
              <mc:Fallback>
                <p:oleObj name="" r:id="rId9" imgW="344170" imgH="561340" progId="Equation.3">
                  <p:embed/>
                  <p:pic>
                    <p:nvPicPr>
                      <p:cNvPr id="0" name="Picture 3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735" y="1281956"/>
                        <a:ext cx="4921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" name="对象 15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312097" y="1281956"/>
          <a:ext cx="309563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6" name="" r:id="rId11" imgW="217170" imgH="560705" progId="Equation.3">
                  <p:embed/>
                </p:oleObj>
              </mc:Choice>
              <mc:Fallback>
                <p:oleObj name="" r:id="rId11" imgW="217170" imgH="560705" progId="Equation.3">
                  <p:embed/>
                  <p:pic>
                    <p:nvPicPr>
                      <p:cNvPr id="0" name="Picture 3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2097" y="1281956"/>
                        <a:ext cx="309563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" name="对象 15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242372" y="1281956"/>
          <a:ext cx="3111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7" name="" r:id="rId13" imgW="217170" imgH="561975" progId="Equation.3">
                  <p:embed/>
                </p:oleObj>
              </mc:Choice>
              <mc:Fallback>
                <p:oleObj name="" r:id="rId13" imgW="217170" imgH="561975" progId="Equation.3">
                  <p:embed/>
                  <p:pic>
                    <p:nvPicPr>
                      <p:cNvPr id="0" name="Picture 3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372" y="1281956"/>
                        <a:ext cx="311150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" name="对象 16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837685" y="1281956"/>
          <a:ext cx="4651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8" name="" r:id="rId15" imgW="325755" imgH="561340" progId="Equation.3">
                  <p:embed/>
                </p:oleObj>
              </mc:Choice>
              <mc:Fallback>
                <p:oleObj name="" r:id="rId15" imgW="325755" imgH="561340" progId="Equation.3">
                  <p:embed/>
                  <p:pic>
                    <p:nvPicPr>
                      <p:cNvPr id="0" name="Picture 3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685" y="1281956"/>
                        <a:ext cx="465137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" name="文本框 33"/>
          <p:cNvSpPr txBox="1">
            <a:spLocks noChangeArrowheads="1"/>
          </p:cNvSpPr>
          <p:nvPr/>
        </p:nvSpPr>
        <p:spPr bwMode="auto">
          <a:xfrm>
            <a:off x="3287469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34"/>
          <p:cNvSpPr txBox="1">
            <a:spLocks noChangeArrowheads="1"/>
          </p:cNvSpPr>
          <p:nvPr/>
        </p:nvSpPr>
        <p:spPr bwMode="auto">
          <a:xfrm>
            <a:off x="6474147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4" name="对象 16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503685" y="2301131"/>
          <a:ext cx="309562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9" name="" r:id="rId17" imgW="217170" imgH="560705" progId="Equation.3">
                  <p:embed/>
                </p:oleObj>
              </mc:Choice>
              <mc:Fallback>
                <p:oleObj name="" r:id="rId17" imgW="217170" imgH="560705" progId="Equation.3">
                  <p:embed/>
                  <p:pic>
                    <p:nvPicPr>
                      <p:cNvPr id="0" name="Picture 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3685" y="2301131"/>
                        <a:ext cx="309562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" name="对象 16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87885" y="2301131"/>
          <a:ext cx="49053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0" name="" r:id="rId19" imgW="344170" imgH="561340" progId="Equation.3">
                  <p:embed/>
                </p:oleObj>
              </mc:Choice>
              <mc:Fallback>
                <p:oleObj name="" r:id="rId19" imgW="344170" imgH="561340" progId="Equation.3">
                  <p:embed/>
                  <p:pic>
                    <p:nvPicPr>
                      <p:cNvPr id="0" name="Picture 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885" y="2301131"/>
                        <a:ext cx="490537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" name="文本框 39"/>
          <p:cNvSpPr txBox="1">
            <a:spLocks noChangeArrowheads="1"/>
          </p:cNvSpPr>
          <p:nvPr/>
        </p:nvSpPr>
        <p:spPr bwMode="auto">
          <a:xfrm>
            <a:off x="1756097" y="24821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文本框 41"/>
          <p:cNvSpPr txBox="1">
            <a:spLocks noChangeArrowheads="1"/>
          </p:cNvSpPr>
          <p:nvPr/>
        </p:nvSpPr>
        <p:spPr bwMode="auto">
          <a:xfrm>
            <a:off x="4980310" y="149944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8" name="对象 16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546922" y="2301131"/>
          <a:ext cx="4921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1" name="" r:id="rId21" imgW="344170" imgH="561340" progId="Equation.3">
                  <p:embed/>
                </p:oleObj>
              </mc:Choice>
              <mc:Fallback>
                <p:oleObj name="" r:id="rId21" imgW="344170" imgH="561340" progId="Equation.3">
                  <p:embed/>
                  <p:pic>
                    <p:nvPicPr>
                      <p:cNvPr id="0" name="Picture 3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922" y="2301131"/>
                        <a:ext cx="49212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" name="对象 16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296222" y="2301131"/>
          <a:ext cx="3095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2" name="" r:id="rId23" imgW="217170" imgH="560705" progId="Equation.3">
                  <p:embed/>
                </p:oleObj>
              </mc:Choice>
              <mc:Fallback>
                <p:oleObj name="" r:id="rId23" imgW="217170" imgH="560705" progId="Equation.3">
                  <p:embed/>
                  <p:pic>
                    <p:nvPicPr>
                      <p:cNvPr id="0" name="Picture 3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6222" y="2301131"/>
                        <a:ext cx="309563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0" name="文本框 49"/>
          <p:cNvSpPr txBox="1">
            <a:spLocks noChangeArrowheads="1"/>
          </p:cNvSpPr>
          <p:nvPr/>
        </p:nvSpPr>
        <p:spPr bwMode="auto">
          <a:xfrm>
            <a:off x="4956497" y="24821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611560" y="3457797"/>
            <a:ext cx="3384376" cy="728464"/>
          </a:xfrm>
          <a:prstGeom prst="wedgeRoundRectCallout">
            <a:avLst>
              <a:gd name="adj1" fmla="val -22481"/>
              <a:gd name="adj2" fmla="val -84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分子、分母同时乘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，分数大小不变。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572000" y="3474828"/>
            <a:ext cx="3096344" cy="711696"/>
          </a:xfrm>
          <a:prstGeom prst="wedgeRoundRectCallout">
            <a:avLst>
              <a:gd name="adj1" fmla="val -22481"/>
              <a:gd name="adj2" fmla="val -84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分子、分母同时除以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，分数大小不变。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5" action="ppaction://hlinksldjump"/>
            </p:cNvPr>
            <p:cNvPicPr>
              <a:picLocks noChangeAspect="1"/>
            </p:cNvPicPr>
            <p:nvPr/>
          </p:nvPicPr>
          <p:blipFill>
            <a:blip r:embed="rId2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bldLvl="0" build="allAtOnce"/>
      <p:bldP spid="153" grpId="0"/>
      <p:bldP spid="162" grpId="0"/>
      <p:bldP spid="163" grpId="0"/>
      <p:bldP spid="167" grpId="0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1847" y="1592263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4683" name="Picture 1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00413" y="1222648"/>
            <a:ext cx="25431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203598"/>
            <a:ext cx="25908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60170" y="411510"/>
            <a:ext cx="6898530" cy="561975"/>
            <a:chOff x="985838" y="987574"/>
            <a:chExt cx="6898530" cy="561975"/>
          </a:xfrm>
        </p:grpSpPr>
        <p:sp>
          <p:nvSpPr>
            <p:cNvPr id="2" name="TextBox 1"/>
            <p:cNvSpPr txBox="1"/>
            <p:nvPr/>
          </p:nvSpPr>
          <p:spPr>
            <a:xfrm>
              <a:off x="985838" y="1059582"/>
              <a:ext cx="6898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5.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在下面的方格纸上涂色表示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110658" y="987574"/>
            <a:ext cx="325438" cy="561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62" name="公式" r:id="rId3" imgW="228600" imgH="393700" progId="Equation.3">
                    <p:embed/>
                  </p:oleObj>
                </mc:Choice>
                <mc:Fallback>
                  <p:oleObj name="公式" r:id="rId3" imgW="228600" imgH="393700" progId="Equation.3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0658" y="987574"/>
                          <a:ext cx="325438" cy="561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5" cstate="email"/>
          <a:srcRect l="13607" t="7226" r="20399" b="15496"/>
          <a:stretch>
            <a:fillRect/>
          </a:stretch>
        </p:blipFill>
        <p:spPr bwMode="auto">
          <a:xfrm>
            <a:off x="7332547" y="3215563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911827" y="2851331"/>
            <a:ext cx="2448272" cy="728464"/>
          </a:xfrm>
          <a:prstGeom prst="wedgeRoundRectCallout">
            <a:avLst>
              <a:gd name="adj1" fmla="val -57011"/>
              <a:gd name="adj2" fmla="val -3035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涂色部分还可以表示几分之几？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3909435" y="2937148"/>
            <a:ext cx="3150565" cy="1471382"/>
          </a:xfrm>
          <a:prstGeom prst="wedgeRoundRectCallout">
            <a:avLst>
              <a:gd name="adj1" fmla="val 60589"/>
              <a:gd name="adj2" fmla="val 1052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涂色部分还可以表示二分之一、四分之二、六分之三、八分之四、十二分之六。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0238" y="2751060"/>
            <a:ext cx="1156586" cy="1657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388" y="416824"/>
            <a:ext cx="8268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下面哪些分数在直线上能用同一个点表示？把这些分数在直线上表示出来。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63302" y="1387808"/>
            <a:ext cx="6481018" cy="809625"/>
            <a:chOff x="1394151" y="1563680"/>
            <a:chExt cx="7525618" cy="809625"/>
          </a:xfrm>
        </p:grpSpPr>
        <p:grpSp>
          <p:nvGrpSpPr>
            <p:cNvPr id="12" name="组合 11"/>
            <p:cNvGrpSpPr/>
            <p:nvPr/>
          </p:nvGrpSpPr>
          <p:grpSpPr>
            <a:xfrm>
              <a:off x="1394151" y="1590668"/>
              <a:ext cx="7525618" cy="782637"/>
              <a:chOff x="1394151" y="1590668"/>
              <a:chExt cx="7525618" cy="78263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394151" y="1590668"/>
                <a:ext cx="1082675" cy="628650"/>
                <a:chOff x="1020096" y="2094724"/>
                <a:chExt cx="1082675" cy="628650"/>
              </a:xfrm>
            </p:grpSpPr>
            <p:graphicFrame>
              <p:nvGraphicFramePr>
                <p:cNvPr id="21" name="对象 20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1020096" y="2102661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2" name="公式" r:id="rId1" imgW="152400" imgH="393700" progId="Equation.3">
                        <p:embed/>
                      </p:oleObj>
                    </mc:Choice>
                    <mc:Fallback>
                      <p:oleObj name="公式" r:id="rId1" imgW="152400" imgH="393700" progId="Equation.3">
                        <p:embed/>
                        <p:pic>
                          <p:nvPicPr>
                            <p:cNvPr id="0" name="Picture 6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020096" y="2102661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1861471" y="2094724"/>
                <a:ext cx="24130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3" name="公式" r:id="rId3" imgW="152400" imgH="393700" progId="Equation.3">
                        <p:embed/>
                      </p:oleObj>
                    </mc:Choice>
                    <mc:Fallback>
                      <p:oleObj name="公式" r:id="rId3" imgW="152400" imgH="393700" progId="Equation.3">
                        <p:embed/>
                        <p:pic>
                          <p:nvPicPr>
                            <p:cNvPr id="0" name="Picture 6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61471" y="2094724"/>
                              <a:ext cx="241300" cy="62071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8" name="组合 17"/>
              <p:cNvGrpSpPr/>
              <p:nvPr/>
            </p:nvGrpSpPr>
            <p:grpSpPr>
              <a:xfrm>
                <a:off x="3108651" y="1590668"/>
                <a:ext cx="5811118" cy="782637"/>
                <a:chOff x="115019" y="1861121"/>
                <a:chExt cx="5811118" cy="782637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1138238" y="2182093"/>
                  <a:ext cx="47878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aphicFrame>
              <p:nvGraphicFramePr>
                <p:cNvPr id="20" name="对象 19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115019" y="1861121"/>
                <a:ext cx="21907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4" name="公式" r:id="rId5" imgW="139700" imgH="393700" progId="Equation.3">
                        <p:embed/>
                      </p:oleObj>
                    </mc:Choice>
                    <mc:Fallback>
                      <p:oleObj name="公式" r:id="rId5" imgW="139700" imgH="393700" progId="Equation.3">
                        <p:embed/>
                        <p:pic>
                          <p:nvPicPr>
                            <p:cNvPr id="0" name="Picture 6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15019" y="1861121"/>
                              <a:ext cx="219075" cy="62071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891289" y="1563680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5" name="公式" r:id="rId7" imgW="203200" imgH="393700" progId="Equation.3">
                    <p:embed/>
                  </p:oleObj>
                </mc:Choice>
                <mc:Fallback>
                  <p:oleObj name="公式" r:id="rId7" imgW="203200" imgH="393700" progId="Equation.3">
                    <p:embed/>
                    <p:pic>
                      <p:nvPicPr>
                        <p:cNvPr id="0" name="Picture 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1289" y="1563680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683451" y="1563680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6" name="公式" r:id="rId9" imgW="203200" imgH="393700" progId="Equation.3">
                    <p:embed/>
                  </p:oleObj>
                </mc:Choice>
                <mc:Fallback>
                  <p:oleObj name="公式" r:id="rId9" imgW="203200" imgH="393700" progId="Equation.3">
                    <p:embed/>
                    <p:pic>
                      <p:nvPicPr>
                        <p:cNvPr id="0" name="Picture 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83451" y="1563680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443864" y="1563680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7" name="公式" r:id="rId11" imgW="152400" imgH="393700" progId="Equation.3">
                    <p:embed/>
                  </p:oleObj>
                </mc:Choice>
                <mc:Fallback>
                  <p:oleObj name="公式" r:id="rId11" imgW="152400" imgH="393700" progId="Equation.3">
                    <p:embed/>
                    <p:pic>
                      <p:nvPicPr>
                        <p:cNvPr id="0" name="Picture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864" y="1563680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9625" y="2970262"/>
            <a:ext cx="7524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0608" y="2355726"/>
            <a:ext cx="75438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37523"/>
            <a:ext cx="8234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北新小学航模组有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人，其中男生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人。男生人数占几分之几？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2991991" y="2211710"/>
            <a:ext cx="2732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17÷30=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5" name="对象 2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355976" y="2142542"/>
          <a:ext cx="3460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0" name="公式" r:id="rId1" imgW="215900" imgH="393065" progId="Equation.3">
                  <p:embed/>
                </p:oleObj>
              </mc:Choice>
              <mc:Fallback>
                <p:oleObj name="公式" r:id="rId1" imgW="215900" imgH="393065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2142542"/>
                        <a:ext cx="3460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555776" y="2938597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答：男生人数占    。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843959" y="2808784"/>
          <a:ext cx="3460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1" name="公式" r:id="rId3" imgW="215900" imgH="393065" progId="Equation.3">
                  <p:embed/>
                </p:oleObj>
              </mc:Choice>
              <mc:Fallback>
                <p:oleObj name="公式" r:id="rId3" imgW="215900" imgH="393065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3959" y="2808784"/>
                        <a:ext cx="346075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 bldLvl="0" build="allAtOnce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91025" y="1968349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我知道了分数的基本性质。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363838"/>
            <a:ext cx="617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除法中的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商不变规律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相当于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44554"/>
            <a:ext cx="679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的分子和分母同时乘或除以一个相同的数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分数的大小不变，这是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131840" y="1707654"/>
            <a:ext cx="30972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107504" y="1919387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777900" y="1001087"/>
            <a:ext cx="5890443" cy="2229516"/>
          </a:xfrm>
          <a:prstGeom prst="wedgeRoundRectCallout">
            <a:avLst>
              <a:gd name="adj1" fmla="val -57693"/>
              <a:gd name="adj2" fmla="val -943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动物园有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只猴子，管理员拿来一个西瓜分给它们吃：西瓜平均分，每人吃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块怎么样？小猴子们很不高兴，都嫌太少了。管理员：那西瓜平均分，每人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块怎么样？小猴子们都很高兴。同学们，你们说，猴子吃到的西瓜变多了吗？为什么？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483768" y="3638078"/>
            <a:ext cx="4201460" cy="1007633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没有变多，因为每只猴子吃得还是这个西瓜的三分之一。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164622" y="3357583"/>
            <a:ext cx="1007442" cy="1194549"/>
          </a:xfrm>
          <a:prstGeom prst="rect">
            <a:avLst/>
          </a:prstGeom>
          <a:noFill/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文本框 2"/>
          <p:cNvSpPr txBox="1">
            <a:spLocks noChangeArrowheads="1"/>
          </p:cNvSpPr>
          <p:nvPr/>
        </p:nvSpPr>
        <p:spPr bwMode="auto">
          <a:xfrm>
            <a:off x="2373361" y="523460"/>
            <a:ext cx="621737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用分数表示各图中的涂色部分，再把大小相等的分数填入等式。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" name="图片 13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5568" y="1310357"/>
            <a:ext cx="7100888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文本框 6"/>
          <p:cNvSpPr txBox="1">
            <a:spLocks noChangeArrowheads="1"/>
          </p:cNvSpPr>
          <p:nvPr/>
        </p:nvSpPr>
        <p:spPr bwMode="auto">
          <a:xfrm>
            <a:off x="2308993" y="267850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文本框 4"/>
          <p:cNvSpPr txBox="1">
            <a:spLocks noChangeArrowheads="1"/>
          </p:cNvSpPr>
          <p:nvPr/>
        </p:nvSpPr>
        <p:spPr bwMode="auto">
          <a:xfrm>
            <a:off x="2308993" y="30626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文本框 5"/>
          <p:cNvSpPr txBox="1">
            <a:spLocks noChangeArrowheads="1"/>
          </p:cNvSpPr>
          <p:nvPr/>
        </p:nvSpPr>
        <p:spPr bwMode="auto">
          <a:xfrm>
            <a:off x="3993331" y="267850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文本框 7"/>
          <p:cNvSpPr txBox="1">
            <a:spLocks noChangeArrowheads="1"/>
          </p:cNvSpPr>
          <p:nvPr/>
        </p:nvSpPr>
        <p:spPr bwMode="auto">
          <a:xfrm>
            <a:off x="3993331" y="30626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文本框 8"/>
          <p:cNvSpPr txBox="1">
            <a:spLocks noChangeArrowheads="1"/>
          </p:cNvSpPr>
          <p:nvPr/>
        </p:nvSpPr>
        <p:spPr bwMode="auto">
          <a:xfrm>
            <a:off x="5725293" y="2678509"/>
            <a:ext cx="307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文本框 10"/>
          <p:cNvSpPr txBox="1">
            <a:spLocks noChangeArrowheads="1"/>
          </p:cNvSpPr>
          <p:nvPr/>
        </p:nvSpPr>
        <p:spPr bwMode="auto">
          <a:xfrm>
            <a:off x="5696718" y="30626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文本框 11"/>
          <p:cNvSpPr txBox="1">
            <a:spLocks noChangeArrowheads="1"/>
          </p:cNvSpPr>
          <p:nvPr/>
        </p:nvSpPr>
        <p:spPr bwMode="auto">
          <a:xfrm>
            <a:off x="7387406" y="267850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文本框 12"/>
          <p:cNvSpPr txBox="1">
            <a:spLocks noChangeArrowheads="1"/>
          </p:cNvSpPr>
          <p:nvPr/>
        </p:nvSpPr>
        <p:spPr bwMode="auto">
          <a:xfrm>
            <a:off x="7387406" y="30626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文本框 13"/>
          <p:cNvSpPr txBox="1">
            <a:spLocks noChangeArrowheads="1"/>
          </p:cNvSpPr>
          <p:nvPr/>
        </p:nvSpPr>
        <p:spPr bwMode="auto">
          <a:xfrm>
            <a:off x="3756793" y="35706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14"/>
          <p:cNvSpPr txBox="1">
            <a:spLocks noChangeArrowheads="1"/>
          </p:cNvSpPr>
          <p:nvPr/>
        </p:nvSpPr>
        <p:spPr bwMode="auto">
          <a:xfrm>
            <a:off x="4877568" y="35706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文本框 15"/>
          <p:cNvSpPr txBox="1">
            <a:spLocks noChangeArrowheads="1"/>
          </p:cNvSpPr>
          <p:nvPr/>
        </p:nvSpPr>
        <p:spPr bwMode="auto">
          <a:xfrm>
            <a:off x="5933256" y="35706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文本框 16"/>
          <p:cNvSpPr txBox="1">
            <a:spLocks noChangeArrowheads="1"/>
          </p:cNvSpPr>
          <p:nvPr/>
        </p:nvSpPr>
        <p:spPr bwMode="auto">
          <a:xfrm>
            <a:off x="3756793" y="40278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文本框 18"/>
          <p:cNvSpPr txBox="1">
            <a:spLocks noChangeArrowheads="1"/>
          </p:cNvSpPr>
          <p:nvPr/>
        </p:nvSpPr>
        <p:spPr bwMode="auto">
          <a:xfrm>
            <a:off x="4877568" y="40278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" name="文本框 19"/>
          <p:cNvSpPr txBox="1">
            <a:spLocks noChangeArrowheads="1"/>
          </p:cNvSpPr>
          <p:nvPr/>
        </p:nvSpPr>
        <p:spPr bwMode="auto">
          <a:xfrm>
            <a:off x="5933256" y="40278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5576" y="1003143"/>
            <a:ext cx="1166673" cy="1064551"/>
            <a:chOff x="670145" y="1457273"/>
            <a:chExt cx="1555361" cy="1419401"/>
          </a:xfrm>
        </p:grpSpPr>
        <p:pic>
          <p:nvPicPr>
            <p:cNvPr id="31" name="图片 30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862141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1809636"/>
            <a:ext cx="7648575" cy="256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692150" y="411510"/>
            <a:ext cx="7272338" cy="1296144"/>
            <a:chOff x="961026" y="858939"/>
            <a:chExt cx="7272338" cy="1296144"/>
          </a:xfrm>
        </p:grpSpPr>
        <p:pic>
          <p:nvPicPr>
            <p:cNvPr id="47" name="图片 4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22187" y="925614"/>
              <a:ext cx="1054100" cy="10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961026" y="858939"/>
              <a:ext cx="7272338" cy="1296144"/>
              <a:chOff x="981075" y="1707654"/>
              <a:chExt cx="7272338" cy="1296144"/>
            </a:xfrm>
          </p:grpSpPr>
          <p:graphicFrame>
            <p:nvGraphicFramePr>
              <p:cNvPr id="46" name="对象 45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5965825" y="1707654"/>
              <a:ext cx="233363" cy="604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736" name="" r:id="rId3" imgW="152400" imgH="393700" progId="Equation.3">
                      <p:embed/>
                    </p:oleObj>
                  </mc:Choice>
                  <mc:Fallback>
                    <p:oleObj name="" r:id="rId3" imgW="152400" imgH="393700" progId="Equation.3">
                      <p:embed/>
                      <p:pic>
                        <p:nvPicPr>
                          <p:cNvPr id="0" name="Picture 1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65825" y="1707654"/>
                            <a:ext cx="233363" cy="6048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" name="组合 3"/>
              <p:cNvGrpSpPr/>
              <p:nvPr/>
            </p:nvGrpSpPr>
            <p:grpSpPr>
              <a:xfrm>
                <a:off x="981075" y="1754510"/>
                <a:ext cx="7272338" cy="1249288"/>
                <a:chOff x="981075" y="1023591"/>
                <a:chExt cx="7272338" cy="1249288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981075" y="1023591"/>
                  <a:ext cx="7272338" cy="1249288"/>
                  <a:chOff x="981075" y="1023591"/>
                  <a:chExt cx="7272338" cy="1249288"/>
                </a:xfrm>
              </p:grpSpPr>
              <p:sp>
                <p:nvSpPr>
                  <p:cNvPr id="45" name="文本框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1075" y="1023591"/>
                    <a:ext cx="7272338" cy="4572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把一张正方形纸对折，涂色表示它的  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。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9" name="文本框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1075" y="1448966"/>
                    <a:ext cx="6264275" cy="8239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继续对折，每次找出一个和   相等的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r>
                      <a: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分数，并用等式</a:t>
                    </a:r>
                    <a:r>
                      <a: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表示。</a:t>
                    </a:r>
                    <a:endPara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graphicFrame>
              <p:nvGraphicFramePr>
                <p:cNvPr id="50" name="对象 49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4791075" y="1383879"/>
                <a:ext cx="234950" cy="60483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7" name="" r:id="rId5" imgW="152400" imgH="393700" progId="Equation.3">
                        <p:embed/>
                      </p:oleObj>
                    </mc:Choice>
                    <mc:Fallback>
                      <p:oleObj name="" r:id="rId5" imgW="152400" imgH="393700" progId="Equation.3">
                        <p:embed/>
                        <p:pic>
                          <p:nvPicPr>
                            <p:cNvPr id="0" name="Picture 12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1075" y="1383879"/>
                              <a:ext cx="234950" cy="60483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pic>
        <p:nvPicPr>
          <p:cNvPr id="6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7" cstate="email"/>
          <a:srcRect l="25388" t="28818" r="23766" b="8410"/>
          <a:stretch>
            <a:fillRect/>
          </a:stretch>
        </p:blipFill>
        <p:spPr bwMode="auto">
          <a:xfrm>
            <a:off x="1196087" y="3535475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8" cstate="email"/>
          <a:srcRect l="30410" t="9934" r="25162" b="24128"/>
          <a:stretch>
            <a:fillRect/>
          </a:stretch>
        </p:blipFill>
        <p:spPr bwMode="auto">
          <a:xfrm>
            <a:off x="7562762" y="3579862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9" cstate="email"/>
          <a:srcRect l="13607" t="7226" r="20399" b="15496"/>
          <a:stretch>
            <a:fillRect/>
          </a:stretch>
        </p:blipFill>
        <p:spPr bwMode="auto">
          <a:xfrm>
            <a:off x="3410290" y="3507854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图片 5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56039" y="2022153"/>
            <a:ext cx="2003425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640121" y="2047553"/>
            <a:ext cx="1978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047386" y="2030090"/>
            <a:ext cx="21240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290770" y="3168022"/>
            <a:ext cx="1207752" cy="699871"/>
            <a:chOff x="4372360" y="3528062"/>
            <a:chExt cx="1207752" cy="699871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4372360" y="3528062"/>
              <a:ext cx="1207752" cy="699871"/>
            </a:xfrm>
            <a:prstGeom prst="wedgeRoundRectCallout">
              <a:avLst>
                <a:gd name="adj1" fmla="val -33913"/>
                <a:gd name="adj2" fmla="val 6608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455930" y="3614588"/>
              <a:ext cx="839788" cy="541338"/>
              <a:chOff x="3950494" y="3431179"/>
              <a:chExt cx="839788" cy="541338"/>
            </a:xfrm>
          </p:grpSpPr>
          <p:grpSp>
            <p:nvGrpSpPr>
              <p:cNvPr id="62" name="组合 61"/>
              <p:cNvGrpSpPr/>
              <p:nvPr/>
            </p:nvGrpSpPr>
            <p:grpSpPr bwMode="auto">
              <a:xfrm>
                <a:off x="3950494" y="3431179"/>
                <a:ext cx="839788" cy="541338"/>
                <a:chOff x="5407" y="6474"/>
                <a:chExt cx="1321" cy="851"/>
              </a:xfrm>
            </p:grpSpPr>
            <p:graphicFrame>
              <p:nvGraphicFramePr>
                <p:cNvPr id="63" name="对象 35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8" name="" r:id="rId13" imgW="152400" imgH="393700" progId="Equation.3">
                        <p:embed/>
                      </p:oleObj>
                    </mc:Choice>
                    <mc:Fallback>
                      <p:oleObj name="" r:id="rId13" imgW="152400" imgH="393700" progId="Equation.3">
                        <p:embed/>
                        <p:pic>
                          <p:nvPicPr>
                            <p:cNvPr id="0" name="Picture 13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4" name="对象 37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403" y="6485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9" name="" r:id="rId15" imgW="152400" imgH="393700" progId="Equation.3">
                        <p:embed/>
                      </p:oleObj>
                    </mc:Choice>
                    <mc:Fallback>
                      <p:oleObj name="" r:id="rId15" imgW="152400" imgH="393700" progId="Equation.3">
                        <p:embed/>
                        <p:pic>
                          <p:nvPicPr>
                            <p:cNvPr id="0" name="Picture 13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403" y="6485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69" name="文本框 44"/>
              <p:cNvSpPr txBox="1">
                <a:spLocks noChangeArrowheads="1"/>
              </p:cNvSpPr>
              <p:nvPr/>
            </p:nvSpPr>
            <p:spPr bwMode="auto">
              <a:xfrm>
                <a:off x="4205288" y="3506366"/>
                <a:ext cx="33020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057751" y="3091780"/>
            <a:ext cx="1136515" cy="704106"/>
            <a:chOff x="2139341" y="3451820"/>
            <a:chExt cx="1136515" cy="704106"/>
          </a:xfrm>
        </p:grpSpPr>
        <p:sp>
          <p:nvSpPr>
            <p:cNvPr id="38" name="圆角矩形标注 37"/>
            <p:cNvSpPr/>
            <p:nvPr/>
          </p:nvSpPr>
          <p:spPr>
            <a:xfrm>
              <a:off x="2139341" y="3451820"/>
              <a:ext cx="1136515" cy="704106"/>
            </a:xfrm>
            <a:prstGeom prst="wedgeRoundRectCallout">
              <a:avLst>
                <a:gd name="adj1" fmla="val -40144"/>
                <a:gd name="adj2" fmla="val 66930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93639" y="3542581"/>
              <a:ext cx="838201" cy="541337"/>
              <a:chOff x="1868492" y="3415879"/>
              <a:chExt cx="838201" cy="541337"/>
            </a:xfrm>
          </p:grpSpPr>
          <p:grpSp>
            <p:nvGrpSpPr>
              <p:cNvPr id="56" name="组合 55"/>
              <p:cNvGrpSpPr/>
              <p:nvPr/>
            </p:nvGrpSpPr>
            <p:grpSpPr bwMode="auto">
              <a:xfrm>
                <a:off x="1868492" y="3415879"/>
                <a:ext cx="838201" cy="541337"/>
                <a:chOff x="5407" y="6474"/>
                <a:chExt cx="1321" cy="851"/>
              </a:xfrm>
            </p:grpSpPr>
            <p:graphicFrame>
              <p:nvGraphicFramePr>
                <p:cNvPr id="57" name="对象 20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0" name="" r:id="rId17" imgW="152400" imgH="393700" progId="Equation.3">
                        <p:embed/>
                      </p:oleObj>
                    </mc:Choice>
                    <mc:Fallback>
                      <p:oleObj name="" r:id="rId17" imgW="152400" imgH="393700" progId="Equation.3">
                        <p:embed/>
                        <p:pic>
                          <p:nvPicPr>
                            <p:cNvPr id="0" name="Picture 13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8" name="对象 26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403" y="6485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1" name="" r:id="rId19" imgW="152400" imgH="393700" progId="Equation.3">
                        <p:embed/>
                      </p:oleObj>
                    </mc:Choice>
                    <mc:Fallback>
                      <p:oleObj name="" r:id="rId19" imgW="152400" imgH="393700" progId="Equation.3">
                        <p:embed/>
                        <p:pic>
                          <p:nvPicPr>
                            <p:cNvPr id="0" name="Picture 13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403" y="6485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59" name="文本框 28"/>
              <p:cNvSpPr txBox="1">
                <a:spLocks noChangeArrowheads="1"/>
              </p:cNvSpPr>
              <p:nvPr/>
            </p:nvSpPr>
            <p:spPr bwMode="auto">
              <a:xfrm>
                <a:off x="2165350" y="3506366"/>
                <a:ext cx="3349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362618" y="3244052"/>
            <a:ext cx="1137918" cy="695850"/>
            <a:chOff x="6444208" y="3604092"/>
            <a:chExt cx="1137918" cy="695850"/>
          </a:xfrm>
        </p:grpSpPr>
        <p:sp>
          <p:nvSpPr>
            <p:cNvPr id="43" name="圆角矩形标注 42"/>
            <p:cNvSpPr/>
            <p:nvPr/>
          </p:nvSpPr>
          <p:spPr>
            <a:xfrm>
              <a:off x="6444208" y="3604092"/>
              <a:ext cx="1137918" cy="695850"/>
            </a:xfrm>
            <a:prstGeom prst="wedgeRoundRectCallout">
              <a:avLst>
                <a:gd name="adj1" fmla="val 40016"/>
                <a:gd name="adj2" fmla="val 62682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31201" y="3758604"/>
              <a:ext cx="889000" cy="541338"/>
              <a:chOff x="6311900" y="3404766"/>
              <a:chExt cx="889000" cy="541338"/>
            </a:xfrm>
          </p:grpSpPr>
          <p:grpSp>
            <p:nvGrpSpPr>
              <p:cNvPr id="65" name="组合 64"/>
              <p:cNvGrpSpPr/>
              <p:nvPr/>
            </p:nvGrpSpPr>
            <p:grpSpPr bwMode="auto">
              <a:xfrm>
                <a:off x="6311900" y="3404766"/>
                <a:ext cx="889000" cy="541338"/>
                <a:chOff x="5407" y="6474"/>
                <a:chExt cx="1400" cy="851"/>
              </a:xfrm>
            </p:grpSpPr>
            <p:graphicFrame>
              <p:nvGraphicFramePr>
                <p:cNvPr id="66" name="对象 40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2" name="" r:id="rId21" imgW="152400" imgH="393700" progId="Equation.3">
                        <p:embed/>
                      </p:oleObj>
                    </mc:Choice>
                    <mc:Fallback>
                      <p:oleObj name="" r:id="rId21" imgW="152400" imgH="393700" progId="Equation.3">
                        <p:embed/>
                        <p:pic>
                          <p:nvPicPr>
                            <p:cNvPr id="0" name="Picture 13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8" name="对象 42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322" y="6485"/>
                <a:ext cx="48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3" name="" r:id="rId23" imgW="228600" imgH="393700" progId="Equation.3">
                        <p:embed/>
                      </p:oleObj>
                    </mc:Choice>
                    <mc:Fallback>
                      <p:oleObj name="" r:id="rId23" imgW="228600" imgH="393700" progId="Equation.3">
                        <p:embed/>
                        <p:pic>
                          <p:nvPicPr>
                            <p:cNvPr id="0" name="Picture 13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322" y="6485"/>
                              <a:ext cx="48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70" name="文本框 45"/>
              <p:cNvSpPr txBox="1">
                <a:spLocks noChangeArrowheads="1"/>
              </p:cNvSpPr>
              <p:nvPr/>
            </p:nvSpPr>
            <p:spPr bwMode="auto">
              <a:xfrm>
                <a:off x="6584950" y="3517479"/>
                <a:ext cx="3079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73" name="图片 72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7253311" y="468137"/>
            <a:ext cx="10509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6" action="ppaction://hlinksldjump"/>
            </p:cNvPr>
            <p:cNvPicPr>
              <a:picLocks noChangeAspect="1"/>
            </p:cNvPicPr>
            <p:nvPr/>
          </p:nvPicPr>
          <p:blipFill>
            <a:blip r:embed="rId2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3528" y="411510"/>
            <a:ext cx="1166673" cy="1080120"/>
            <a:chOff x="670145" y="1457273"/>
            <a:chExt cx="1555361" cy="1440159"/>
          </a:xfrm>
        </p:grpSpPr>
        <p:pic>
          <p:nvPicPr>
            <p:cNvPr id="61" name="图片 60" descr="28Z58PICt4r.jpg"/>
            <p:cNvPicPr>
              <a:picLocks noChangeAspect="1" noChangeArrowheads="1"/>
            </p:cNvPicPr>
            <p:nvPr/>
          </p:nvPicPr>
          <p:blipFill>
            <a:blip r:embed="rId2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矩形 73"/>
            <p:cNvSpPr/>
            <p:nvPr/>
          </p:nvSpPr>
          <p:spPr>
            <a:xfrm>
              <a:off x="861817" y="2343435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对象 100">
            <a:hlinkClick r:id="" action="ppaction://ole?verb=1"/>
          </p:cNvPr>
          <p:cNvGraphicFramePr/>
          <p:nvPr/>
        </p:nvGraphicFramePr>
        <p:xfrm>
          <a:off x="4967288" y="3852278"/>
          <a:ext cx="7937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9" name="公式" r:id="rId1" imgW="152400" imgH="393700" progId="Equation.3">
                  <p:embed/>
                </p:oleObj>
              </mc:Choice>
              <mc:Fallback>
                <p:oleObj name="公式" r:id="rId1" imgW="152400" imgH="393700" progId="Equation.3">
                  <p:embed/>
                  <p:pic>
                    <p:nvPicPr>
                      <p:cNvPr id="0" name="Picture 150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3852278"/>
                        <a:ext cx="7937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66850" y="1347614"/>
            <a:ext cx="6011863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97175" y="3843436"/>
            <a:ext cx="38766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3"/>
          <p:cNvSpPr txBox="1">
            <a:spLocks noChangeArrowheads="1"/>
          </p:cNvSpPr>
          <p:nvPr/>
        </p:nvSpPr>
        <p:spPr bwMode="auto">
          <a:xfrm>
            <a:off x="2924175" y="134761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4"/>
          <p:cNvSpPr txBox="1">
            <a:spLocks noChangeArrowheads="1"/>
          </p:cNvSpPr>
          <p:nvPr/>
        </p:nvSpPr>
        <p:spPr bwMode="auto">
          <a:xfrm>
            <a:off x="2919413" y="1673051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5"/>
          <p:cNvSpPr txBox="1">
            <a:spLocks noChangeArrowheads="1"/>
          </p:cNvSpPr>
          <p:nvPr/>
        </p:nvSpPr>
        <p:spPr bwMode="auto">
          <a:xfrm>
            <a:off x="6067425" y="134761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6"/>
          <p:cNvSpPr txBox="1">
            <a:spLocks noChangeArrowheads="1"/>
          </p:cNvSpPr>
          <p:nvPr/>
        </p:nvSpPr>
        <p:spPr bwMode="auto">
          <a:xfrm>
            <a:off x="6067425" y="1673051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22"/>
          <p:cNvSpPr txBox="1">
            <a:spLocks noChangeArrowheads="1"/>
          </p:cNvSpPr>
          <p:nvPr/>
        </p:nvSpPr>
        <p:spPr bwMode="auto">
          <a:xfrm>
            <a:off x="2924175" y="2163589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23"/>
          <p:cNvSpPr txBox="1">
            <a:spLocks noChangeArrowheads="1"/>
          </p:cNvSpPr>
          <p:nvPr/>
        </p:nvSpPr>
        <p:spPr bwMode="auto">
          <a:xfrm>
            <a:off x="2936875" y="2493789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24"/>
          <p:cNvSpPr txBox="1">
            <a:spLocks noChangeArrowheads="1"/>
          </p:cNvSpPr>
          <p:nvPr/>
        </p:nvSpPr>
        <p:spPr bwMode="auto">
          <a:xfrm>
            <a:off x="6067425" y="2163589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25"/>
          <p:cNvSpPr txBox="1">
            <a:spLocks noChangeArrowheads="1"/>
          </p:cNvSpPr>
          <p:nvPr/>
        </p:nvSpPr>
        <p:spPr bwMode="auto">
          <a:xfrm>
            <a:off x="6067425" y="256046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29"/>
          <p:cNvSpPr txBox="1">
            <a:spLocks noChangeArrowheads="1"/>
          </p:cNvSpPr>
          <p:nvPr/>
        </p:nvSpPr>
        <p:spPr bwMode="auto">
          <a:xfrm>
            <a:off x="2936875" y="2982739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30"/>
          <p:cNvSpPr txBox="1">
            <a:spLocks noChangeArrowheads="1"/>
          </p:cNvSpPr>
          <p:nvPr/>
        </p:nvSpPr>
        <p:spPr bwMode="auto">
          <a:xfrm>
            <a:off x="2936875" y="3363739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31"/>
          <p:cNvSpPr txBox="1">
            <a:spLocks noChangeArrowheads="1"/>
          </p:cNvSpPr>
          <p:nvPr/>
        </p:nvSpPr>
        <p:spPr bwMode="auto">
          <a:xfrm>
            <a:off x="6169025" y="3024014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46"/>
          <p:cNvSpPr txBox="1">
            <a:spLocks noChangeArrowheads="1"/>
          </p:cNvSpPr>
          <p:nvPr/>
        </p:nvSpPr>
        <p:spPr bwMode="auto">
          <a:xfrm>
            <a:off x="6181725" y="3378026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47"/>
          <p:cNvSpPr txBox="1">
            <a:spLocks noChangeArrowheads="1"/>
          </p:cNvSpPr>
          <p:nvPr/>
        </p:nvSpPr>
        <p:spPr bwMode="auto">
          <a:xfrm>
            <a:off x="3787775" y="383522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48"/>
          <p:cNvSpPr txBox="1">
            <a:spLocks noChangeArrowheads="1"/>
          </p:cNvSpPr>
          <p:nvPr/>
        </p:nvSpPr>
        <p:spPr bwMode="auto">
          <a:xfrm>
            <a:off x="3787775" y="4083918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49"/>
          <p:cNvSpPr txBox="1">
            <a:spLocks noChangeArrowheads="1"/>
          </p:cNvSpPr>
          <p:nvPr/>
        </p:nvSpPr>
        <p:spPr bwMode="auto">
          <a:xfrm>
            <a:off x="4773613" y="383522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50"/>
          <p:cNvSpPr txBox="1">
            <a:spLocks noChangeArrowheads="1"/>
          </p:cNvSpPr>
          <p:nvPr/>
        </p:nvSpPr>
        <p:spPr bwMode="auto">
          <a:xfrm>
            <a:off x="4794250" y="4083918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51"/>
          <p:cNvSpPr txBox="1">
            <a:spLocks noChangeArrowheads="1"/>
          </p:cNvSpPr>
          <p:nvPr/>
        </p:nvSpPr>
        <p:spPr bwMode="auto">
          <a:xfrm>
            <a:off x="5757863" y="383522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53"/>
          <p:cNvSpPr txBox="1">
            <a:spLocks noChangeArrowheads="1"/>
          </p:cNvSpPr>
          <p:nvPr/>
        </p:nvSpPr>
        <p:spPr bwMode="auto">
          <a:xfrm>
            <a:off x="5694363" y="4083918"/>
            <a:ext cx="441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7"/>
          <p:cNvSpPr txBox="1">
            <a:spLocks noChangeArrowheads="1"/>
          </p:cNvSpPr>
          <p:nvPr/>
        </p:nvSpPr>
        <p:spPr bwMode="auto">
          <a:xfrm>
            <a:off x="467544" y="428059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每个等式中分数的分子、分母是怎样变化的？完成下面的填空，与同学交流。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9250" y="483518"/>
            <a:ext cx="30765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文本框 9"/>
          <p:cNvSpPr txBox="1">
            <a:spLocks noChangeArrowheads="1"/>
          </p:cNvSpPr>
          <p:nvPr/>
        </p:nvSpPr>
        <p:spPr bwMode="auto">
          <a:xfrm>
            <a:off x="76646" y="1023268"/>
            <a:ext cx="895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再观察例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等式中的三个分数，它的分子，分母是怎样变化的？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1680" y="1861865"/>
            <a:ext cx="5256584" cy="468015"/>
            <a:chOff x="2649550" y="2786434"/>
            <a:chExt cx="4733775" cy="468015"/>
          </a:xfrm>
          <a:noFill/>
        </p:grpSpPr>
        <p:sp>
          <p:nvSpPr>
            <p:cNvPr id="49" name="圆角矩形标注 48"/>
            <p:cNvSpPr>
              <a:spLocks noChangeArrowheads="1"/>
            </p:cNvSpPr>
            <p:nvPr/>
          </p:nvSpPr>
          <p:spPr bwMode="auto">
            <a:xfrm>
              <a:off x="2649550" y="2786434"/>
              <a:ext cx="4378325" cy="433388"/>
            </a:xfrm>
            <a:prstGeom prst="wedgeRoundRectCallout">
              <a:avLst>
                <a:gd name="adj1" fmla="val 36273"/>
                <a:gd name="adj2" fmla="val 74449"/>
                <a:gd name="adj3" fmla="val 16667"/>
              </a:avLst>
            </a:prstGeom>
            <a:grpFill/>
            <a:ln w="9525">
              <a:solidFill>
                <a:srgbClr val="BCA5F3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15"/>
            <p:cNvSpPr txBox="1">
              <a:spLocks noChangeArrowheads="1"/>
            </p:cNvSpPr>
            <p:nvPr/>
          </p:nvSpPr>
          <p:spPr bwMode="auto">
            <a:xfrm>
              <a:off x="2676387" y="2792784"/>
              <a:ext cx="4706938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通过上面的活动，你有什么发现？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12"/>
          <p:cNvSpPr txBox="1">
            <a:spLocks noChangeArrowheads="1"/>
          </p:cNvSpPr>
          <p:nvPr/>
        </p:nvSpPr>
        <p:spPr bwMode="auto">
          <a:xfrm>
            <a:off x="683568" y="3363374"/>
            <a:ext cx="82151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940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分数的分子和分母同时乘或除以一个相同的数</a:t>
            </a:r>
            <a:r>
              <a:rPr lang="zh-CN" altLang="en-US" sz="2400" b="1" dirty="0">
                <a:solidFill>
                  <a:srgbClr val="FF55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55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55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，分数的大小不变，这是</a:t>
            </a:r>
            <a:r>
              <a:rPr lang="zh-CN" altLang="en-US" sz="2400" b="1" dirty="0">
                <a:solidFill>
                  <a:srgbClr val="FF55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6948264" y="2102063"/>
            <a:ext cx="792236" cy="93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683568" y="2643758"/>
            <a:ext cx="7177464" cy="1656184"/>
          </a:xfrm>
          <a:prstGeom prst="wedgeRoundRectCallout">
            <a:avLst>
              <a:gd name="adj1" fmla="val 54473"/>
              <a:gd name="adj2" fmla="val -40827"/>
              <a:gd name="adj3" fmla="val 16667"/>
            </a:avLst>
          </a:prstGeom>
          <a:noFill/>
          <a:ln w="9525">
            <a:solidFill>
              <a:srgbClr val="BCA5F3"/>
            </a:solidFill>
            <a:miter lim="800000"/>
          </a:ln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在除法中，被除数和除数同时乘或除以相同的数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商不变。分数的分子相当于被除数，分母相当于除数，所以，分数的分子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、分母同时乘或除以相同的数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），分数的大小不变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>
            <a:off x="7995497" y="1809148"/>
            <a:ext cx="792236" cy="939374"/>
          </a:xfrm>
          <a:prstGeom prst="rect">
            <a:avLst/>
          </a:prstGeom>
          <a:noFill/>
        </p:spPr>
      </p:pic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649819" y="699542"/>
            <a:ext cx="6810613" cy="979835"/>
          </a:xfrm>
          <a:prstGeom prst="wedgeRoundRectCallout">
            <a:avLst>
              <a:gd name="adj1" fmla="val -54021"/>
              <a:gd name="adj2" fmla="val -3490"/>
              <a:gd name="adj3" fmla="val 16667"/>
            </a:avLst>
          </a:prstGeom>
          <a:noFill/>
          <a:ln w="9525">
            <a:solidFill>
              <a:srgbClr val="BCA5F3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根据分数和除法的关系，你能用除法中商不变的规律来说明分数的基本性质吗？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514" y="850642"/>
            <a:ext cx="1156586" cy="1657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3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600" y="1737628"/>
            <a:ext cx="7648575" cy="2562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28818" r="23766" b="8410"/>
          <a:stretch>
            <a:fillRect/>
          </a:stretch>
        </p:blipFill>
        <p:spPr bwMode="auto">
          <a:xfrm>
            <a:off x="1221396" y="3349425"/>
            <a:ext cx="702035" cy="692459"/>
          </a:xfrm>
          <a:prstGeom prst="rect">
            <a:avLst/>
          </a:prstGeom>
          <a:noFill/>
        </p:spPr>
      </p:pic>
      <p:pic>
        <p:nvPicPr>
          <p:cNvPr id="1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7660079" y="3317011"/>
            <a:ext cx="672064" cy="796881"/>
          </a:xfrm>
          <a:prstGeom prst="rect">
            <a:avLst/>
          </a:prstGeom>
          <a:noFill/>
        </p:spPr>
      </p:pic>
      <p:pic>
        <p:nvPicPr>
          <p:cNvPr id="1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3607" t="7226" r="20399" b="15496"/>
          <a:stretch>
            <a:fillRect/>
          </a:stretch>
        </p:blipFill>
        <p:spPr bwMode="auto">
          <a:xfrm>
            <a:off x="3435599" y="3321804"/>
            <a:ext cx="769682" cy="720080"/>
          </a:xfrm>
          <a:prstGeom prst="rect">
            <a:avLst/>
          </a:prstGeom>
          <a:noFill/>
        </p:spPr>
      </p:pic>
      <p:sp>
        <p:nvSpPr>
          <p:cNvPr id="20" name="圆角矩形标注 19"/>
          <p:cNvSpPr/>
          <p:nvPr/>
        </p:nvSpPr>
        <p:spPr bwMode="auto">
          <a:xfrm>
            <a:off x="3723631" y="1953652"/>
            <a:ext cx="1919415" cy="1152128"/>
          </a:xfrm>
          <a:prstGeom prst="wedgeRoundRectCallout">
            <a:avLst>
              <a:gd name="adj1" fmla="val -33913"/>
              <a:gd name="adj2" fmla="val 6608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画图和操作能帮助我们发现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规律。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203351" y="1953652"/>
            <a:ext cx="2160240" cy="1152128"/>
          </a:xfrm>
          <a:prstGeom prst="wedgeRoundRectCallout">
            <a:avLst>
              <a:gd name="adj1" fmla="val -40144"/>
              <a:gd name="adj2" fmla="val 6693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一个分数，有无数个与它相等的分数。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5883870" y="1881644"/>
            <a:ext cx="2160241" cy="1296144"/>
          </a:xfrm>
          <a:prstGeom prst="wedgeRoundRectCallout">
            <a:avLst>
              <a:gd name="adj1" fmla="val 40016"/>
              <a:gd name="adj2" fmla="val 626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学习过程中，要注意沟通知识之间的联系。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1403647" y="627534"/>
            <a:ext cx="6652375" cy="576064"/>
          </a:xfrm>
          <a:prstGeom prst="wedgeRoundRectCallout">
            <a:avLst>
              <a:gd name="adj1" fmla="val -54908"/>
              <a:gd name="adj2" fmla="val -169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回顾发现分数基本性质的过程，你有哪些收获？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7736" y="517412"/>
            <a:ext cx="1156586" cy="1657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34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397336" y="3047551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39942"/>
          <p:cNvSpPr txBox="1">
            <a:spLocks noChangeArrowheads="1"/>
          </p:cNvSpPr>
          <p:nvPr/>
        </p:nvSpPr>
        <p:spPr bwMode="auto">
          <a:xfrm>
            <a:off x="736061" y="996146"/>
            <a:ext cx="7319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根据分数的基本性质，写出一组相等的分数。</a:t>
            </a:r>
            <a:endParaRPr lang="zh-CN" altLang="en-US" sz="24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7490" y="1618141"/>
            <a:ext cx="45021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503274" y="2772367"/>
            <a:ext cx="1700574" cy="779286"/>
          </a:xfrm>
          <a:prstGeom prst="wedgeRoundRectCallout">
            <a:avLst>
              <a:gd name="adj1" fmla="val -63314"/>
              <a:gd name="adj2" fmla="val -79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你是怎么写的？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423597" y="2672755"/>
            <a:ext cx="3456384" cy="1503784"/>
          </a:xfrm>
          <a:prstGeom prst="wedgeRoundRectCallout">
            <a:avLst>
              <a:gd name="adj1" fmla="val 65654"/>
              <a:gd name="adj2" fmla="val 2210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只要分数的分子、分母同时乘或除以一个相同的数（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除外），分数大小就是相等的。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11760" y="1596737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2958" y="1596737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5976" y="1596737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79182" y="1596737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98153" y="2570464"/>
            <a:ext cx="1156586" cy="1657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build="allAtOnce"/>
      <p:bldP spid="12" grpId="0" animBg="1"/>
      <p:bldP spid="13" grpId="0" animBg="1"/>
      <p:bldP spid="2" grpId="0"/>
      <p:bldP spid="18" grpId="0"/>
      <p:bldP spid="20" grpId="0"/>
      <p:bldP spid="21" grpId="0"/>
    </p:bldLst>
  </p:timing>
</p:sld>
</file>

<file path=ppt/tags/tag1.xml><?xml version="1.0" encoding="utf-8"?>
<p:tagLst xmlns:p="http://schemas.openxmlformats.org/presentationml/2006/main">
  <p:tag name="KSO_WPP_MARK_KEY" val="458af5ba-0bbe-43c2-a73e-1aaad77aa68d"/>
  <p:tag name="COMMONDATA" val="eyJoZGlkIjoiNTEwZDYwYjA4ODUyYzA2MmI0M2EzZjhhMWY0NWI4YWEifQ==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全屏显示(16:9)</PresentationFormat>
  <Paragraphs>254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30</vt:i4>
      </vt:variant>
      <vt:variant>
        <vt:lpstr>幻灯片标题</vt:lpstr>
      </vt:variant>
      <vt:variant>
        <vt:i4>17</vt:i4>
      </vt:variant>
    </vt:vector>
  </HeadingPairs>
  <TitlesOfParts>
    <vt:vector size="60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Calibri</vt:lpstr>
      <vt:lpstr>Times New Roman</vt:lpstr>
      <vt:lpstr>Arial</vt:lpstr>
      <vt:lpstr>Arial Unicode MS</vt:lpstr>
      <vt:lpstr>3_Office 主题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25</cp:revision>
  <dcterms:created xsi:type="dcterms:W3CDTF">2017-03-17T02:28:00Z</dcterms:created>
  <dcterms:modified xsi:type="dcterms:W3CDTF">2023-02-10T05:56:29Z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D4BD773B62464434AF4D8CFF67E6919B</vt:lpwstr>
  </property>
</Properties>
</file>