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539" r:id="rId3"/>
    <p:sldId id="510" r:id="rId4"/>
    <p:sldId id="524" r:id="rId5"/>
    <p:sldId id="514" r:id="rId6"/>
    <p:sldId id="528" r:id="rId7"/>
    <p:sldId id="530" r:id="rId8"/>
    <p:sldId id="534" r:id="rId9"/>
    <p:sldId id="535" r:id="rId10"/>
    <p:sldId id="536" r:id="rId11"/>
    <p:sldId id="531" r:id="rId12"/>
    <p:sldId id="540" r:id="rId13"/>
    <p:sldId id="532" r:id="rId14"/>
    <p:sldId id="518" r:id="rId15"/>
    <p:sldId id="502" r:id="rId16"/>
    <p:sldId id="497" r:id="rId17"/>
    <p:sldId id="533" r:id="rId18"/>
    <p:sldId id="538" r:id="rId19"/>
    <p:sldId id="521" r:id="rId20"/>
    <p:sldId id="537" r:id="rId21"/>
    <p:sldId id="507" r:id="rId22"/>
    <p:sldId id="501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Calibri" panose="020F0502020204030204"/>
      <p:regular r:id="rId29"/>
      <p:bold r:id="rId30"/>
      <p:italic r:id="rId31"/>
      <p:boldItalic r:id="rId32"/>
    </p:embeddedFont>
    <p:embeddedFont>
      <p:font typeface="微软雅黑" panose="020B0503020204020204" pitchFamily="34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幼圆" panose="02010509060101010101" pitchFamily="49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40" d="100"/>
          <a:sy n="140" d="100"/>
        </p:scale>
        <p:origin x="-804" y="-31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709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 圆的认识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3.xml"/><Relationship Id="rId8" Type="http://schemas.openxmlformats.org/officeDocument/2006/relationships/slide" Target="slide21.xml"/><Relationship Id="rId7" Type="http://schemas.openxmlformats.org/officeDocument/2006/relationships/slide" Target="slide20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1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3.jpe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5.png"/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 的 认 识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791548" y="4413685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5202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40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840032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34"/>
          <p:cNvSpPr>
            <a:spLocks noChangeArrowheads="1"/>
          </p:cNvSpPr>
          <p:nvPr/>
        </p:nvSpPr>
        <p:spPr bwMode="auto">
          <a:xfrm>
            <a:off x="2771800" y="2355727"/>
            <a:ext cx="4176464" cy="1080120"/>
          </a:xfrm>
          <a:prstGeom prst="wedgeRoundRectCallout">
            <a:avLst>
              <a:gd name="adj1" fmla="val -53786"/>
              <a:gd name="adj2" fmla="val 19905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任意画一个圆，折一折，画一画，比一比，说说你的发现。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2" name="TextBox 22"/>
          <p:cNvSpPr txBox="1">
            <a:spLocks noChangeArrowheads="1"/>
          </p:cNvSpPr>
          <p:nvPr/>
        </p:nvSpPr>
        <p:spPr bwMode="auto">
          <a:xfrm>
            <a:off x="1799736" y="794173"/>
            <a:ext cx="70552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在同一个圆内，有多少条半径，多少条直径？直径的长度和半径的长度有什么关系？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35696" y="2305310"/>
            <a:ext cx="1126831" cy="161482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95509" y="747376"/>
            <a:ext cx="1166673" cy="1064551"/>
            <a:chOff x="670145" y="1457273"/>
            <a:chExt cx="1555361" cy="1419401"/>
          </a:xfrm>
        </p:grpSpPr>
        <p:pic>
          <p:nvPicPr>
            <p:cNvPr id="17" name="图片 16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1560" y="771550"/>
          <a:ext cx="7805175" cy="338437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01725"/>
                <a:gridCol w="2601725"/>
                <a:gridCol w="2601725"/>
              </a:tblGrid>
              <a:tr h="3384376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371021" y="3219822"/>
            <a:ext cx="882677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755576" y="1306349"/>
            <a:ext cx="2279016" cy="1142926"/>
          </a:xfrm>
          <a:prstGeom prst="wedgeRoundRectCallout">
            <a:avLst>
              <a:gd name="adj1" fmla="val 17665"/>
              <a:gd name="adj2" fmla="val 6205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1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圆的半径和直径都可以画无数条。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012160" y="1306349"/>
            <a:ext cx="2241538" cy="1553433"/>
          </a:xfrm>
          <a:prstGeom prst="wedgeRoundRectCallout">
            <a:avLst>
              <a:gd name="adj1" fmla="val 26248"/>
              <a:gd name="adj2" fmla="val 6483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在同一个圆里，直径的长度是半径的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935094" y="2859782"/>
            <a:ext cx="1000388" cy="116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4829250" y="3159748"/>
            <a:ext cx="66801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3275856" y="987575"/>
            <a:ext cx="2396211" cy="1872208"/>
          </a:xfrm>
          <a:prstGeom prst="wedgeRoundRectCallout">
            <a:avLst>
              <a:gd name="adj1" fmla="val 21314"/>
              <a:gd name="adj2" fmla="val 5842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在同一个圆里，所有的半径都相等，所有的直径也相等。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>
            <a:off x="6948264" y="3054197"/>
            <a:ext cx="1008112" cy="119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382838" y="2504117"/>
            <a:ext cx="4061369" cy="1147753"/>
          </a:xfrm>
          <a:prstGeom prst="wedgeRoundRectCallout">
            <a:avLst>
              <a:gd name="adj1" fmla="val 58466"/>
              <a:gd name="adj2" fmla="val 5272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圆是轴对称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图形，它有无数条对称轴，每条直径都是他的对称轴。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6"/>
          <p:cNvGrpSpPr/>
          <p:nvPr/>
        </p:nvGrpSpPr>
        <p:grpSpPr bwMode="auto">
          <a:xfrm>
            <a:off x="2660948" y="500906"/>
            <a:ext cx="3351212" cy="774700"/>
            <a:chOff x="5773" y="6178"/>
            <a:chExt cx="5276" cy="1220"/>
          </a:xfrm>
        </p:grpSpPr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>
              <a:off x="5773" y="6418"/>
              <a:ext cx="5276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</a:rPr>
                <a:t>d </a:t>
              </a:r>
              <a:r>
                <a:rPr lang="en-US" altLang="en-US" sz="2400" b="1" dirty="0"/>
                <a:t>= 2</a:t>
              </a:r>
              <a:r>
                <a:rPr lang="en-US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宋体" panose="02010600030101010101" pitchFamily="2" charset="-122"/>
                  <a:sym typeface="宋体" panose="02010600030101010101" pitchFamily="2" charset="-122"/>
                </a:rPr>
                <a:t> 或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 </a:t>
              </a:r>
              <a:r>
                <a:rPr lang="en-US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 </a:t>
              </a:r>
              <a:r>
                <a:rPr lang="en-US" altLang="zh-CN" sz="2400" b="1" dirty="0">
                  <a:latin typeface="宋体" panose="02010600030101010101" pitchFamily="2" charset="-122"/>
                  <a:sym typeface="宋体" panose="02010600030101010101" pitchFamily="2" charset="-122"/>
                </a:rPr>
                <a:t>=</a:t>
              </a:r>
              <a:endPara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5" name="组合 25"/>
            <p:cNvGrpSpPr/>
            <p:nvPr/>
          </p:nvGrpSpPr>
          <p:grpSpPr bwMode="auto">
            <a:xfrm>
              <a:off x="9306" y="6178"/>
              <a:ext cx="943" cy="1220"/>
              <a:chOff x="9306" y="6178"/>
              <a:chExt cx="943" cy="1220"/>
            </a:xfrm>
          </p:grpSpPr>
          <p:sp>
            <p:nvSpPr>
              <p:cNvPr id="26" name="TextBox 22"/>
              <p:cNvSpPr txBox="1">
                <a:spLocks noChangeArrowheads="1"/>
              </p:cNvSpPr>
              <p:nvPr/>
            </p:nvSpPr>
            <p:spPr bwMode="auto">
              <a:xfrm>
                <a:off x="9329" y="6178"/>
                <a:ext cx="9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endPara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9307" y="6768"/>
                <a:ext cx="61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2"/>
              <p:cNvSpPr txBox="1">
                <a:spLocks noChangeArrowheads="1"/>
              </p:cNvSpPr>
              <p:nvPr/>
            </p:nvSpPr>
            <p:spPr bwMode="auto">
              <a:xfrm>
                <a:off x="9306" y="6678"/>
                <a:ext cx="9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en-US" sz="2400" b="1">
                    <a:latin typeface="Arial" panose="020B0604020202020204" pitchFamily="34" charset="0"/>
                  </a:rPr>
                  <a:t>2 </a:t>
                </a:r>
                <a:endParaRPr lang="en-US" altLang="zh-CN" sz="2400" b="1">
                  <a:latin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1502988" y="1727836"/>
            <a:ext cx="6595190" cy="432048"/>
          </a:xfrm>
          <a:prstGeom prst="wedgeRoundRectCallout">
            <a:avLst>
              <a:gd name="adj1" fmla="val -52313"/>
              <a:gd name="adj2" fmla="val 42553"/>
              <a:gd name="adj3" fmla="val 16667"/>
            </a:avLst>
          </a:prstGeom>
          <a:solidFill>
            <a:schemeClr val="bg1"/>
          </a:solidFill>
          <a:ln w="12700">
            <a:solidFill>
              <a:srgbClr val="FFDD59"/>
            </a:solidFill>
            <a:miter lim="800000"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圆是轴对称图形吗？它有多少条对称轴？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696703"/>
            <a:ext cx="1126831" cy="16148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491630"/>
            <a:ext cx="789463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683568" y="962422"/>
            <a:ext cx="763131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分别描出下面各圆的半径和直径，并量出它们的长度。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1115616" y="3562603"/>
            <a:ext cx="1569447" cy="918845"/>
            <a:chOff x="1281" y="5368"/>
            <a:chExt cx="2471" cy="1447"/>
          </a:xfrm>
        </p:grpSpPr>
        <p:sp>
          <p:nvSpPr>
            <p:cNvPr id="36" name="文本框 8"/>
            <p:cNvSpPr txBox="1">
              <a:spLocks noChangeArrowheads="1"/>
            </p:cNvSpPr>
            <p:nvPr/>
          </p:nvSpPr>
          <p:spPr bwMode="auto">
            <a:xfrm>
              <a:off x="1282" y="6088"/>
              <a:ext cx="2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2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9"/>
            <p:cNvSpPr txBox="1">
              <a:spLocks noChangeArrowheads="1"/>
            </p:cNvSpPr>
            <p:nvPr/>
          </p:nvSpPr>
          <p:spPr bwMode="auto">
            <a:xfrm>
              <a:off x="1281" y="5368"/>
              <a:ext cx="247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en-US" altLang="en-US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1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3727841" y="3507854"/>
            <a:ext cx="1877966" cy="918845"/>
            <a:chOff x="1281" y="5368"/>
            <a:chExt cx="2958" cy="1447"/>
          </a:xfrm>
        </p:grpSpPr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1282" y="608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en-US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2.2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14"/>
            <p:cNvSpPr txBox="1">
              <a:spLocks noChangeArrowheads="1"/>
            </p:cNvSpPr>
            <p:nvPr/>
          </p:nvSpPr>
          <p:spPr bwMode="auto">
            <a:xfrm>
              <a:off x="1281" y="536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en-US" altLang="en-US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1.1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685354" y="3634611"/>
            <a:ext cx="1877964" cy="918845"/>
            <a:chOff x="1281" y="5368"/>
            <a:chExt cx="2958" cy="1447"/>
          </a:xfrm>
        </p:grpSpPr>
        <p:sp>
          <p:nvSpPr>
            <p:cNvPr id="48" name="文本框 16"/>
            <p:cNvSpPr txBox="1">
              <a:spLocks noChangeArrowheads="1"/>
            </p:cNvSpPr>
            <p:nvPr/>
          </p:nvSpPr>
          <p:spPr bwMode="auto">
            <a:xfrm>
              <a:off x="1282" y="608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en-US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2.4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17"/>
            <p:cNvSpPr txBox="1">
              <a:spLocks noChangeArrowheads="1"/>
            </p:cNvSpPr>
            <p:nvPr/>
          </p:nvSpPr>
          <p:spPr bwMode="auto">
            <a:xfrm>
              <a:off x="1281" y="536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en-US" altLang="en-US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1.2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202085" y="1707654"/>
            <a:ext cx="691158" cy="145489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827584" y="2427734"/>
            <a:ext cx="749002" cy="3600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4499992" y="2427734"/>
            <a:ext cx="720080" cy="3600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4067944" y="1635646"/>
            <a:ext cx="792088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7524329" y="2067694"/>
            <a:ext cx="864096" cy="43204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164287" y="1627262"/>
            <a:ext cx="792089" cy="17365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467544" y="555526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画一个直径是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厘米的圆，并用字母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分别表示它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的圆心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、半径和直径。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779662"/>
            <a:ext cx="277001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627534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09447" y="2041272"/>
          <a:ext cx="7018937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879"/>
                <a:gridCol w="1135699"/>
                <a:gridCol w="1003890"/>
                <a:gridCol w="1169823"/>
                <a:gridCol w="1169823"/>
                <a:gridCol w="1169823"/>
              </a:tblGrid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3.9</a:t>
                      </a:r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0.24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411760" y="249974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749785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707904" y="2067694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249974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24128" y="2038077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2755" y="2470125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2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436096" y="1923678"/>
            <a:ext cx="1557495" cy="186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403648" y="2211710"/>
            <a:ext cx="2495112" cy="224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23528" y="537523"/>
            <a:ext cx="833378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按照下面的要求画圆，并在画出的圆中分别用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标出圆心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、半径和直径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email"/>
          <a:srcRect l="15324" t="8574" r="24207" b="17332"/>
          <a:stretch>
            <a:fillRect/>
          </a:stretch>
        </p:blipFill>
        <p:spPr bwMode="auto">
          <a:xfrm>
            <a:off x="7612285" y="276523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1678037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）半径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40422" y="170690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251520" y="483518"/>
            <a:ext cx="87129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先量出右边圆的半径是多少毫米，再以点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为圆心在圆内画出两个大小不同的圆。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343395" y="256769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742995" y="1707654"/>
            <a:ext cx="2349252" cy="2205236"/>
            <a:chOff x="3995936" y="2361138"/>
            <a:chExt cx="2349252" cy="22052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39952" y="2361138"/>
              <a:ext cx="2205236" cy="2205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995936" y="2361138"/>
              <a:ext cx="504056" cy="2880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917473" y="2571750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35083" y="2427734"/>
            <a:ext cx="79208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椭圆 20"/>
          <p:cNvSpPr/>
          <p:nvPr/>
        </p:nvSpPr>
        <p:spPr>
          <a:xfrm>
            <a:off x="4247050" y="2139701"/>
            <a:ext cx="1383531" cy="13835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>
            <a:off x="655914" y="1434429"/>
            <a:ext cx="2448272" cy="1152129"/>
          </a:xfrm>
          <a:prstGeom prst="wedgeRoundRectCallout">
            <a:avLst>
              <a:gd name="adj1" fmla="val -33733"/>
              <a:gd name="adj2" fmla="val 71760"/>
              <a:gd name="adj3" fmla="val 16667"/>
            </a:avLst>
          </a:prstGeom>
          <a:solidFill>
            <a:schemeClr val="bg1"/>
          </a:solidFill>
          <a:ln w="12700">
            <a:solidFill>
              <a:srgbClr val="FFDD59"/>
            </a:solidFill>
            <a:miter lim="800000"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量出所画两个圆的半径各是多少毫米？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91067" y="2067694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14732" y="2488159"/>
            <a:ext cx="252399" cy="3221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707091" y="2810272"/>
            <a:ext cx="282538" cy="6975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391067" y="3406229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7645" y="2700440"/>
            <a:ext cx="1126831" cy="161482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/>
      <p:bldP spid="6" grpId="0" animBg="1"/>
      <p:bldP spid="21" grpId="0" animBg="1"/>
      <p:bldP spid="23" grpId="0" animBg="1"/>
      <p:bldP spid="24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4063" y="1563638"/>
            <a:ext cx="4442073" cy="1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376682"/>
            <a:ext cx="25717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101973"/>
            <a:ext cx="423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你注意过这样的自然现象吗？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4205" y="2787774"/>
            <a:ext cx="501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你欣赏过这样的建筑物或工艺品吗？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25488" y="3219822"/>
            <a:ext cx="6270848" cy="144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359430"/>
            <a:ext cx="25717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059582"/>
            <a:ext cx="423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你见到过类似的运动吗？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85838" y="3604652"/>
            <a:ext cx="697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圆形在我们的生活中随处可见。古希腊的一位数学家曾经说过，在一切平面图形中，圆是最美的。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1637507"/>
            <a:ext cx="5978053" cy="187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899592" y="1203598"/>
            <a:ext cx="3456384" cy="499409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说出下面各图形的名称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899592" y="3507209"/>
            <a:ext cx="2592288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这些图形有什么共同特征？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746130" y="3510019"/>
            <a:ext cx="2964108" cy="684399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这些都是线段围成的平面图形。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712479" y="1203598"/>
            <a:ext cx="3459585" cy="710787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三角形、长方形、正方形、梯形、平行四边形。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</p:spPr>
      </p:pic>
      <p:sp>
        <p:nvSpPr>
          <p:cNvPr id="3" name="等腰三角形 2"/>
          <p:cNvSpPr/>
          <p:nvPr/>
        </p:nvSpPr>
        <p:spPr>
          <a:xfrm>
            <a:off x="1475656" y="2178151"/>
            <a:ext cx="663685" cy="681631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2835" y="2355726"/>
            <a:ext cx="893021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3888" y="2093794"/>
            <a:ext cx="720080" cy="7659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4644008" y="2211710"/>
            <a:ext cx="867632" cy="597274"/>
          </a:xfrm>
          <a:prstGeom prst="trapezoi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5796136" y="2211710"/>
            <a:ext cx="864096" cy="58874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23678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，圆由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曲线围成，没有顶点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971600" y="2393325"/>
            <a:ext cx="6840760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画圆时，针尖固定的一点是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i="1" dirty="0"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连接圆心和圆上任意一点的线段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半径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r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通过圆心并且两端都在圆上的线段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直径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d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8786" y="483518"/>
            <a:ext cx="5797550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1125057" y="3219822"/>
            <a:ext cx="4335705" cy="496833"/>
          </a:xfrm>
          <a:prstGeom prst="wedgeRoundRectCallout">
            <a:avLst>
              <a:gd name="adj1" fmla="val -57113"/>
              <a:gd name="adj2" fmla="val -4348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你能在图中找出圆形吗？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圆角矩形标注 42"/>
          <p:cNvSpPr>
            <a:spLocks noChangeArrowheads="1"/>
          </p:cNvSpPr>
          <p:nvPr/>
        </p:nvSpPr>
        <p:spPr bwMode="auto">
          <a:xfrm>
            <a:off x="1115616" y="3939902"/>
            <a:ext cx="6480720" cy="800373"/>
          </a:xfrm>
          <a:prstGeom prst="wedgeRoundRectCallout">
            <a:avLst>
              <a:gd name="adj1" fmla="val -53079"/>
              <a:gd name="adj2" fmla="val -3894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圆和以前学过的三角形、长方形等多边形相比，有什么相同，有什么不同？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4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288" y="2376488"/>
            <a:ext cx="1645231" cy="156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5576" y="1001087"/>
            <a:ext cx="1166673" cy="1064551"/>
            <a:chOff x="670145" y="1457273"/>
            <a:chExt cx="1555361" cy="1419401"/>
          </a:xfrm>
        </p:grpSpPr>
        <p:pic>
          <p:nvPicPr>
            <p:cNvPr id="13" name="图片 12" descr="28Z58PICt4r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162" y="2886985"/>
            <a:ext cx="1126831" cy="161482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27585" y="1779662"/>
          <a:ext cx="6984775" cy="2560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2040"/>
                <a:gridCol w="2288479"/>
                <a:gridCol w="2304256"/>
              </a:tblGrid>
              <a:tr h="222770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454619" y="293179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标注 15"/>
          <p:cNvSpPr/>
          <p:nvPr/>
        </p:nvSpPr>
        <p:spPr>
          <a:xfrm>
            <a:off x="899592" y="1878136"/>
            <a:ext cx="2279577" cy="765622"/>
          </a:xfrm>
          <a:prstGeom prst="wedgeRoundRectCallout">
            <a:avLst>
              <a:gd name="adj1" fmla="val -34934"/>
              <a:gd name="adj2" fmla="val 712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圆和多边形都是平面图形。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3323184" y="1862137"/>
            <a:ext cx="2040904" cy="1035999"/>
          </a:xfrm>
          <a:prstGeom prst="wedgeRoundRectCallout">
            <a:avLst>
              <a:gd name="adj1" fmla="val 33755"/>
              <a:gd name="adj2" fmla="val 7206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多边形由线段围成，有顶点。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555432" y="1870075"/>
            <a:ext cx="2184920" cy="701675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圆由曲线围成，没有顶点。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1090936" y="2898136"/>
            <a:ext cx="895263" cy="104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4557167" y="3260438"/>
            <a:ext cx="806921" cy="9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图片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05531" y="349690"/>
            <a:ext cx="12509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22"/>
          <p:cNvSpPr txBox="1">
            <a:spLocks noChangeArrowheads="1"/>
          </p:cNvSpPr>
          <p:nvPr/>
        </p:nvSpPr>
        <p:spPr bwMode="auto">
          <a:xfrm>
            <a:off x="650267" y="535853"/>
            <a:ext cx="5683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圆和以前学过的三角形、长方形等多边形相比，有什么相同，有什么不同？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18" grpId="0" animBg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5616" y="1707654"/>
            <a:ext cx="7078936" cy="156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467544" y="699542"/>
            <a:ext cx="7764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想办法画出一个圆，与同学交流。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3125447"/>
            <a:ext cx="1126831" cy="161482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3" descr="33T2T@4)KE4~FK([_D(T5TR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37982" y="483518"/>
            <a:ext cx="244469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239762" y="619441"/>
            <a:ext cx="590465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你也能用圆规画一个圆吗？先试着画一画，再和同学说说用圆规画圆时要注意什么。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39552" y="2283718"/>
          <a:ext cx="7200800" cy="2560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46874"/>
                <a:gridCol w="2167231"/>
                <a:gridCol w="2586695"/>
              </a:tblGrid>
              <a:tr h="201168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email"/>
          <a:srcRect l="15324" t="8574" r="24207" b="17332"/>
          <a:stretch>
            <a:fillRect/>
          </a:stretch>
        </p:blipFill>
        <p:spPr bwMode="auto">
          <a:xfrm>
            <a:off x="6660232" y="3786603"/>
            <a:ext cx="936104" cy="91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611560" y="2380646"/>
            <a:ext cx="2304256" cy="1110775"/>
          </a:xfrm>
          <a:prstGeom prst="wedgeRoundRectCallout">
            <a:avLst>
              <a:gd name="adj1" fmla="val 8580"/>
              <a:gd name="adj2" fmla="val 7395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把圆规两脚分开，定好两脚间的距离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3203848" y="2361649"/>
            <a:ext cx="1944216" cy="985757"/>
          </a:xfrm>
          <a:prstGeom prst="wedgeRoundRectCallout">
            <a:avLst>
              <a:gd name="adj1" fmla="val 30213"/>
              <a:gd name="adj2" fmla="val 6614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4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有针尖的脚要固定在一点上。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436096" y="2369587"/>
            <a:ext cx="2088232" cy="977819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4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旋转圆规时两脚间的距离不能变。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611561" y="3765145"/>
            <a:ext cx="792088" cy="9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4341143" y="3766408"/>
            <a:ext cx="806921" cy="9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bldLvl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34"/>
          <p:cNvSpPr>
            <a:spLocks noChangeArrowheads="1"/>
          </p:cNvSpPr>
          <p:nvPr/>
        </p:nvSpPr>
        <p:spPr bwMode="auto">
          <a:xfrm>
            <a:off x="2915816" y="524874"/>
            <a:ext cx="4032448" cy="936104"/>
          </a:xfrm>
          <a:prstGeom prst="wedgeRoundRectCallout">
            <a:avLst>
              <a:gd name="adj1" fmla="val -56607"/>
              <a:gd name="adj2" fmla="val -11225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画圆时，针尖固定的一点是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3" name="图片 23" descr="33T2T@4)KE4~FK([_D(T5TR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33024" y="2490652"/>
            <a:ext cx="2649538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91769"/>
            <a:ext cx="17811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0962" y="452866"/>
            <a:ext cx="1126831" cy="161482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34"/>
          <p:cNvSpPr>
            <a:spLocks noChangeArrowheads="1"/>
          </p:cNvSpPr>
          <p:nvPr/>
        </p:nvSpPr>
        <p:spPr bwMode="auto">
          <a:xfrm>
            <a:off x="1115616" y="3363838"/>
            <a:ext cx="7776864" cy="936104"/>
          </a:xfrm>
          <a:prstGeom prst="wedgeRoundRectCallout">
            <a:avLst>
              <a:gd name="adj1" fmla="val -51748"/>
              <a:gd name="adj2" fmla="val -34748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连接圆心和圆上任意一点的线段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半径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548705"/>
            <a:ext cx="7318299" cy="2704839"/>
            <a:chOff x="1187624" y="548705"/>
            <a:chExt cx="7318299" cy="2704839"/>
          </a:xfrm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1187624" y="2787774"/>
              <a:ext cx="7318299" cy="465770"/>
            </a:xfrm>
            <a:prstGeom prst="wedgeRoundRectCallout">
              <a:avLst>
                <a:gd name="adj1" fmla="val -52329"/>
                <a:gd name="adj2" fmla="val -49929"/>
                <a:gd name="adj3" fmla="val 16667"/>
              </a:avLst>
            </a:prstGeom>
            <a:noFill/>
            <a:ln w="12700">
              <a:solidFill>
                <a:srgbClr val="96D07F"/>
              </a:solidFill>
              <a:miter lim="800000"/>
            </a:ln>
          </p:spPr>
          <p:txBody>
            <a:bodyPr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画圆时，针尖固定的一点是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圆心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表示；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13" name="图片 23" descr="33T2T@4)KE4~FK([_D(T5TR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50680" y="548705"/>
              <a:ext cx="2649538" cy="195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4"/>
          <p:cNvGrpSpPr/>
          <p:nvPr/>
        </p:nvGrpSpPr>
        <p:grpSpPr bwMode="auto">
          <a:xfrm>
            <a:off x="2483768" y="647130"/>
            <a:ext cx="2038350" cy="1781175"/>
            <a:chOff x="1472" y="998"/>
            <a:chExt cx="3210" cy="2804"/>
          </a:xfrm>
        </p:grpSpPr>
        <p:pic>
          <p:nvPicPr>
            <p:cNvPr id="15" name="图片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2" y="998"/>
              <a:ext cx="3210" cy="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1984" y="1443"/>
              <a:ext cx="568" cy="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2653956"/>
            <a:ext cx="1126831" cy="16148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5717" y="195486"/>
            <a:ext cx="1997075" cy="2152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586911" y="483518"/>
            <a:ext cx="7632849" cy="3096344"/>
            <a:chOff x="539551" y="699542"/>
            <a:chExt cx="7632849" cy="3096344"/>
          </a:xfrm>
          <a:noFill/>
        </p:grpSpPr>
        <p:pic>
          <p:nvPicPr>
            <p:cNvPr id="31" name="图片 23" descr="33T2T@4)KE4~FK([_D(T5TR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88024" y="699542"/>
              <a:ext cx="2649538" cy="19510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539551" y="2715766"/>
              <a:ext cx="3970013" cy="936104"/>
            </a:xfrm>
            <a:prstGeom prst="wedgeRoundRectCallout">
              <a:avLst>
                <a:gd name="adj1" fmla="val -52329"/>
                <a:gd name="adj2" fmla="val -49929"/>
                <a:gd name="adj3" fmla="val 16667"/>
              </a:avLst>
            </a:prstGeom>
            <a:grpFill/>
            <a:ln w="12700">
              <a:solidFill>
                <a:srgbClr val="96D07F"/>
              </a:solidFill>
              <a:miter lim="800000"/>
            </a:ln>
          </p:spPr>
          <p:txBody>
            <a:bodyPr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画圆时，针尖固定的一点是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圆心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表示；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AutoShape 34"/>
            <p:cNvSpPr>
              <a:spLocks noChangeArrowheads="1"/>
            </p:cNvSpPr>
            <p:nvPr/>
          </p:nvSpPr>
          <p:spPr bwMode="auto">
            <a:xfrm>
              <a:off x="4642792" y="2571750"/>
              <a:ext cx="3529608" cy="1224136"/>
            </a:xfrm>
            <a:prstGeom prst="wedgeRoundRectCallout">
              <a:avLst>
                <a:gd name="adj1" fmla="val -51748"/>
                <a:gd name="adj2" fmla="val -34748"/>
                <a:gd name="adj3" fmla="val 16667"/>
              </a:avLst>
            </a:prstGeom>
            <a:grpFill/>
            <a:ln w="12700">
              <a:solidFill>
                <a:srgbClr val="96D07F"/>
              </a:solidFill>
              <a:miter lim="800000"/>
            </a:ln>
          </p:spPr>
          <p:txBody>
            <a:bodyPr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连接圆心和圆上任意一点的线段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（如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OA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半径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AutoShape 34"/>
          <p:cNvSpPr>
            <a:spLocks noChangeArrowheads="1"/>
          </p:cNvSpPr>
          <p:nvPr/>
        </p:nvSpPr>
        <p:spPr bwMode="auto">
          <a:xfrm>
            <a:off x="251520" y="3579862"/>
            <a:ext cx="3960439" cy="1146001"/>
          </a:xfrm>
          <a:prstGeom prst="wedgeRoundRectCallout">
            <a:avLst>
              <a:gd name="adj1" fmla="val -51748"/>
              <a:gd name="adj2" fmla="val -34748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</a:ln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圆心并且两端都在圆上的线段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直径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，通常用字母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AutoShape 34"/>
          <p:cNvSpPr>
            <a:spLocks noChangeArrowheads="1"/>
          </p:cNvSpPr>
          <p:nvPr/>
        </p:nvSpPr>
        <p:spPr bwMode="auto">
          <a:xfrm>
            <a:off x="4572000" y="3651870"/>
            <a:ext cx="3797275" cy="1224136"/>
          </a:xfrm>
          <a:prstGeom prst="wedgeRoundRectCallout">
            <a:avLst>
              <a:gd name="adj1" fmla="val -52329"/>
              <a:gd name="adj2" fmla="val -49929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在自己画的圆内标出圆心，画一条半径和一条直径，并分别用字母表示。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4245" y="555526"/>
            <a:ext cx="1126831" cy="1614828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PP_MARK_KEY" val="afa286ed-6be4-4f4c-8c17-676698bd49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WPS 演示</Application>
  <PresentationFormat>全屏显示(16:9)</PresentationFormat>
  <Paragraphs>252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Calibri</vt:lpstr>
      <vt:lpstr>Times New Roman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2023-02-10T06:00:17Z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AE576FC877F74A71B960F562DD04BC49</vt:lpwstr>
  </property>
</Properties>
</file>