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9"/>
  </p:notesMasterIdLst>
  <p:sldIdLst>
    <p:sldId id="541" r:id="rId3"/>
    <p:sldId id="510" r:id="rId4"/>
    <p:sldId id="524" r:id="rId5"/>
    <p:sldId id="539" r:id="rId6"/>
    <p:sldId id="514" r:id="rId7"/>
    <p:sldId id="528" r:id="rId8"/>
    <p:sldId id="530" r:id="rId9"/>
    <p:sldId id="534" r:id="rId10"/>
    <p:sldId id="535" r:id="rId11"/>
    <p:sldId id="518" r:id="rId12"/>
    <p:sldId id="502" r:id="rId13"/>
    <p:sldId id="533" r:id="rId14"/>
    <p:sldId id="538" r:id="rId15"/>
    <p:sldId id="540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</p:embeddedFontLst>
  <p:custDataLst>
    <p:tags r:id="rId31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圆的周长（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image" Target="../media/image2.emf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5.jpeg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2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4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06" y="1017067"/>
            <a:ext cx="9137894" cy="17774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圆的周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</a:t>
            </a:r>
            <a:endParaRPr lang="en-US" altLang="zh-CN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40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792468" y="347472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70054" y="1059569"/>
            <a:ext cx="7443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个圆形喷水池的半径是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米。它的周长是多少米？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2843808" y="1664830"/>
            <a:ext cx="2265362" cy="1410976"/>
            <a:chOff x="5122" y="3251"/>
            <a:chExt cx="3569" cy="2219"/>
          </a:xfrm>
        </p:grpSpPr>
        <p:sp>
          <p:nvSpPr>
            <p:cNvPr id="32" name="文本框 7"/>
            <p:cNvSpPr txBox="1">
              <a:spLocks noChangeArrowheads="1"/>
            </p:cNvSpPr>
            <p:nvPr/>
          </p:nvSpPr>
          <p:spPr bwMode="auto">
            <a:xfrm>
              <a:off x="5708" y="3251"/>
              <a:ext cx="2983" cy="1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3.14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文本框 8"/>
            <p:cNvSpPr txBox="1">
              <a:spLocks noChangeArrowheads="1"/>
            </p:cNvSpPr>
            <p:nvPr/>
          </p:nvSpPr>
          <p:spPr bwMode="auto">
            <a:xfrm>
              <a:off x="5122" y="3971"/>
              <a:ext cx="2715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6.28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文本框 9"/>
            <p:cNvSpPr txBox="1">
              <a:spLocks noChangeArrowheads="1"/>
            </p:cNvSpPr>
            <p:nvPr/>
          </p:nvSpPr>
          <p:spPr bwMode="auto">
            <a:xfrm>
              <a:off x="5122" y="4744"/>
              <a:ext cx="344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87.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（米）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9" name="TextBox 22"/>
          <p:cNvSpPr txBox="1">
            <a:spLocks noChangeArrowheads="1"/>
          </p:cNvSpPr>
          <p:nvPr/>
        </p:nvSpPr>
        <p:spPr bwMode="auto">
          <a:xfrm>
            <a:off x="2339752" y="3291830"/>
            <a:ext cx="3924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答：它的周长是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87.92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323528" y="555526"/>
            <a:ext cx="7415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计算下面各圆的周长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4133" y="1131590"/>
            <a:ext cx="6694049" cy="188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 bwMode="auto">
          <a:xfrm>
            <a:off x="3751944" y="3219822"/>
            <a:ext cx="2116200" cy="1410976"/>
            <a:chOff x="5122" y="3251"/>
            <a:chExt cx="3334" cy="2219"/>
          </a:xfrm>
        </p:grpSpPr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5620" y="3251"/>
              <a:ext cx="2715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3.14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8"/>
            <p:cNvSpPr txBox="1">
              <a:spLocks noChangeArrowheads="1"/>
            </p:cNvSpPr>
            <p:nvPr/>
          </p:nvSpPr>
          <p:spPr bwMode="auto">
            <a:xfrm>
              <a:off x="5122" y="3971"/>
              <a:ext cx="247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6.28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文本框 9"/>
            <p:cNvSpPr txBox="1">
              <a:spLocks noChangeArrowheads="1"/>
            </p:cNvSpPr>
            <p:nvPr/>
          </p:nvSpPr>
          <p:spPr bwMode="auto">
            <a:xfrm>
              <a:off x="5122" y="4744"/>
              <a:ext cx="3334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12.56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m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576075" y="3200152"/>
            <a:ext cx="3175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3.14=31.4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6012160" y="3147814"/>
            <a:ext cx="2283135" cy="1410976"/>
            <a:chOff x="5122" y="3251"/>
            <a:chExt cx="3597" cy="2219"/>
          </a:xfrm>
        </p:grpSpPr>
        <p:sp>
          <p:nvSpPr>
            <p:cNvPr id="21" name="文本框 7"/>
            <p:cNvSpPr txBox="1">
              <a:spLocks noChangeArrowheads="1"/>
            </p:cNvSpPr>
            <p:nvPr/>
          </p:nvSpPr>
          <p:spPr bwMode="auto">
            <a:xfrm>
              <a:off x="5576" y="3251"/>
              <a:ext cx="2715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3.14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文本框 8"/>
            <p:cNvSpPr txBox="1">
              <a:spLocks noChangeArrowheads="1"/>
            </p:cNvSpPr>
            <p:nvPr/>
          </p:nvSpPr>
          <p:spPr bwMode="auto">
            <a:xfrm>
              <a:off x="5122" y="3971"/>
              <a:ext cx="247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6.28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文本框 9"/>
            <p:cNvSpPr txBox="1">
              <a:spLocks noChangeArrowheads="1"/>
            </p:cNvSpPr>
            <p:nvPr/>
          </p:nvSpPr>
          <p:spPr bwMode="auto">
            <a:xfrm>
              <a:off x="5122" y="4744"/>
              <a:ext cx="3597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18.84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</a:t>
              </a:r>
              <a:r>
                <a:rPr lang="en-US" altLang="zh-CN" sz="2400" b="1" i="1" dirty="0" err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dm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41852" y="622329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计算各圆的周长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740352" y="3177431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34761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2038077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3.5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271576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343584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1.2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9872" y="1347614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= 15.7(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19872" y="2038077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= 10.99(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271576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25.12(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879" y="3406229"/>
            <a:ext cx="4446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1.2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7.536(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88026" y="542925"/>
            <a:ext cx="821642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一种汽车车轮的直径是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米。它在公路上转一周前进多少米？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531910" y="288330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77999" y="293315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在公路上转一周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1.884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2483768" y="2067693"/>
            <a:ext cx="3373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3.14=1.884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71125" y="428625"/>
            <a:ext cx="80727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摩天轮的半径是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米，坐着它转动一周，大约在空中转过多少米？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084168" y="335173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39552" y="3351737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大约在空中转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962680" y="2427734"/>
            <a:ext cx="4148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 = 62.8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50" name="Picture 2" descr="C:\Users\tongxiaofang\Pictures\j_p94_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677" y="1059582"/>
            <a:ext cx="3098279" cy="221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99592" y="1923678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我学会了计算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899592" y="2355726"/>
            <a:ext cx="7128792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任何一个圆的周长除以直径的商都是一个固定的数，我们把它叫作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圆周率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，用字母</a:t>
            </a:r>
            <a:r>
              <a:rPr lang="zh-CN" altLang="en-US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noProof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（pài）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表示。</a:t>
            </a:r>
            <a:r>
              <a:rPr lang="zh-CN" altLang="en-US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是一个无限不循环小数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如果用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表示圆的周长，那么周长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与直径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或半径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的关系是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zh-CN" altLang="en-US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 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en-US" altLang="zh-CN" sz="2400" b="1" i="1" noProof="1" smtClean="0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</a:t>
            </a:r>
            <a:r>
              <a:rPr lang="en-US" altLang="zh-CN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400" b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 smtClean="0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827584" y="1280253"/>
            <a:ext cx="3600400" cy="499409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下面图形的周长怎么算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166340" y="3507208"/>
            <a:ext cx="3117628" cy="720725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圆的周长怎么算呢？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712480" y="1203598"/>
            <a:ext cx="3315904" cy="710787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只要把每条边的长度相加就行了。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等腰三角形 2"/>
          <p:cNvSpPr/>
          <p:nvPr/>
        </p:nvSpPr>
        <p:spPr>
          <a:xfrm>
            <a:off x="1475656" y="2178151"/>
            <a:ext cx="663685" cy="681631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2382835" y="2355726"/>
            <a:ext cx="893021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3563888" y="2093794"/>
            <a:ext cx="720080" cy="765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梯形 5"/>
          <p:cNvSpPr/>
          <p:nvPr/>
        </p:nvSpPr>
        <p:spPr>
          <a:xfrm>
            <a:off x="4644008" y="2211710"/>
            <a:ext cx="867632" cy="597274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平行四边形 6"/>
          <p:cNvSpPr/>
          <p:nvPr/>
        </p:nvSpPr>
        <p:spPr>
          <a:xfrm>
            <a:off x="5796136" y="2211710"/>
            <a:ext cx="864096" cy="588745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824" y="1038229"/>
            <a:ext cx="345598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圆角矩形标注 30"/>
          <p:cNvSpPr/>
          <p:nvPr/>
        </p:nvSpPr>
        <p:spPr>
          <a:xfrm>
            <a:off x="2627784" y="2859782"/>
            <a:ext cx="4670177" cy="907331"/>
          </a:xfrm>
          <a:prstGeom prst="wedgeRoundRectCallout">
            <a:avLst>
              <a:gd name="adj1" fmla="val -34934"/>
              <a:gd name="adj2" fmla="val 7124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个自行车车轮各滚动一周，哪个车轮行的路程比较长？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1031" y="1059582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38937" y="3219822"/>
            <a:ext cx="1126831" cy="161482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771550"/>
            <a:ext cx="37528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427" y="2076649"/>
            <a:ext cx="3784600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916" y="3292276"/>
            <a:ext cx="327501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2"/>
          <p:cNvSpPr txBox="1">
            <a:spLocks noChangeArrowheads="1"/>
          </p:cNvSpPr>
          <p:nvPr/>
        </p:nvSpPr>
        <p:spPr bwMode="auto">
          <a:xfrm>
            <a:off x="4499992" y="1124942"/>
            <a:ext cx="4244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车轮一周的长度是车轮的周长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4499992" y="2023641"/>
            <a:ext cx="42449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个车轮的直径和周长，你有什么发现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596336" y="3132552"/>
            <a:ext cx="1008112" cy="119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/>
          <p:nvPr/>
        </p:nvSpPr>
        <p:spPr>
          <a:xfrm>
            <a:off x="4644008" y="3089050"/>
            <a:ext cx="2565475" cy="878807"/>
          </a:xfrm>
          <a:prstGeom prst="wedgeRoundRectCallout">
            <a:avLst>
              <a:gd name="adj1" fmla="val 58889"/>
              <a:gd name="adj2" fmla="val 2821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我发现，圆的直径长，周长也长。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9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2"/>
          <p:cNvSpPr txBox="1"/>
          <p:nvPr/>
        </p:nvSpPr>
        <p:spPr>
          <a:xfrm>
            <a:off x="1719112" y="588625"/>
            <a:ext cx="66693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如右图，在正方形内画一个最大的圆。你知道正方形的周长是圆直径的几倍吗？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8697" y="1486321"/>
            <a:ext cx="2722563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59810" y="1457747"/>
            <a:ext cx="2760662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39552" y="2030785"/>
            <a:ext cx="4483100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在圆内再画一个正六边形，六边形的顶点都在圆上，六边形的周长是圆直径的几倍？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539552" y="3507854"/>
            <a:ext cx="59912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想一想：圆的周长大约是直径的几倍？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2830165"/>
            <a:ext cx="1557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55776" y="4054301"/>
            <a:ext cx="1557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8284" y="515675"/>
            <a:ext cx="1166673" cy="1064551"/>
            <a:chOff x="670145" y="1457273"/>
            <a:chExt cx="1555361" cy="1419401"/>
          </a:xfrm>
        </p:grpSpPr>
        <p:pic>
          <p:nvPicPr>
            <p:cNvPr id="14" name="图片 13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2"/>
          <p:cNvSpPr txBox="1"/>
          <p:nvPr/>
        </p:nvSpPr>
        <p:spPr>
          <a:xfrm>
            <a:off x="467544" y="555526"/>
            <a:ext cx="809625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2380"/>
              </a:lnSpc>
            </a:pPr>
            <a:r>
              <a:rPr lang="zh-CN" altLang="en-US" sz="2400" b="1" spc="-2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几人一组，用硬纸板剪出</a:t>
            </a:r>
            <a:r>
              <a:rPr lang="en-US" altLang="zh-CN" sz="2400" b="1" spc="-2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spc="-2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个大小不同的圆，想办法量出它们的周长，再计算每个圆的周长除以直径的商，并把表格填写完整。</a:t>
            </a:r>
            <a:endParaRPr lang="zh-CN" altLang="en-US" sz="2400" b="1" spc="-2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38788" y="3040782"/>
            <a:ext cx="22479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03763" y="1900957"/>
            <a:ext cx="298767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3763" y="3243982"/>
            <a:ext cx="639762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34"/>
          <p:cNvSpPr>
            <a:spLocks noChangeArrowheads="1"/>
          </p:cNvSpPr>
          <p:nvPr/>
        </p:nvSpPr>
        <p:spPr bwMode="auto">
          <a:xfrm>
            <a:off x="1470025" y="3040782"/>
            <a:ext cx="2525911" cy="1037270"/>
          </a:xfrm>
          <a:prstGeom prst="wedgeRoundRectCallout">
            <a:avLst>
              <a:gd name="adj1" fmla="val -58556"/>
              <a:gd name="adj2" fmla="val 30352"/>
              <a:gd name="adj3" fmla="val 16667"/>
            </a:avLst>
          </a:prstGeom>
          <a:solidFill>
            <a:schemeClr val="bg1"/>
          </a:solidFill>
          <a:ln w="12700">
            <a:solidFill>
              <a:srgbClr val="F4849D"/>
            </a:solidFill>
            <a:miter lim="800000"/>
          </a:ln>
        </p:spPr>
        <p:txBody>
          <a:bodyPr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5"/>
          <p:cNvSpPr txBox="1">
            <a:spLocks noChangeArrowheads="1"/>
          </p:cNvSpPr>
          <p:nvPr/>
        </p:nvSpPr>
        <p:spPr bwMode="auto">
          <a:xfrm>
            <a:off x="1475656" y="3145199"/>
            <a:ext cx="2632844" cy="9387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4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把圆片放在直尺上滚动一周，量出它的长度。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1470025" y="1864444"/>
            <a:ext cx="2851150" cy="830997"/>
          </a:xfrm>
          <a:prstGeom prst="wedgeRoundRectCallout">
            <a:avLst>
              <a:gd name="adj1" fmla="val -56995"/>
              <a:gd name="adj2" fmla="val 25023"/>
              <a:gd name="adj3" fmla="val 16667"/>
            </a:avLst>
          </a:prstGeom>
          <a:solidFill>
            <a:schemeClr val="bg1"/>
          </a:solidFill>
          <a:ln w="12700">
            <a:solidFill>
              <a:srgbClr val="85AAEF"/>
            </a:solidFill>
            <a:miter lim="800000"/>
          </a:ln>
        </p:spPr>
        <p:txBody>
          <a:bodyPr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1543050" y="1864444"/>
            <a:ext cx="2792413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用线绕圆片一周，量出它的长度。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email"/>
          <a:srcRect l="25388" t="17536" r="23766" b="8409"/>
          <a:stretch>
            <a:fillRect/>
          </a:stretch>
        </p:blipFill>
        <p:spPr bwMode="auto">
          <a:xfrm>
            <a:off x="259187" y="1900957"/>
            <a:ext cx="908591" cy="10572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0410" t="9934" r="25162" b="24128"/>
          <a:stretch>
            <a:fillRect/>
          </a:stretch>
        </p:blipFill>
        <p:spPr bwMode="auto">
          <a:xfrm>
            <a:off x="360857" y="3121264"/>
            <a:ext cx="806921" cy="956788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bldLvl="0" animBg="1"/>
      <p:bldP spid="18" grpId="0"/>
      <p:bldP spid="19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092280" y="3290586"/>
            <a:ext cx="1008112" cy="986890"/>
          </a:xfrm>
          <a:prstGeom prst="rect">
            <a:avLst/>
          </a:prstGeom>
          <a:noFill/>
        </p:spPr>
      </p:pic>
      <p:sp>
        <p:nvSpPr>
          <p:cNvPr id="24" name="圆角矩形标注 23"/>
          <p:cNvSpPr/>
          <p:nvPr/>
        </p:nvSpPr>
        <p:spPr>
          <a:xfrm>
            <a:off x="1331640" y="2139702"/>
            <a:ext cx="3600400" cy="1258760"/>
          </a:xfrm>
          <a:prstGeom prst="wedgeRoundRectCallout">
            <a:avLst>
              <a:gd name="adj1" fmla="val -56448"/>
              <a:gd name="adj2" fmla="val 340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通过测量和计算，你发现圆的周长和直径之间有什么关系？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5148064" y="2174326"/>
            <a:ext cx="2863801" cy="903542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一个圆的周长总是直径的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倍多一些。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411510"/>
            <a:ext cx="3511550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1" y="2931790"/>
            <a:ext cx="1126831" cy="161482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2"/>
          <p:cNvSpPr txBox="1"/>
          <p:nvPr/>
        </p:nvSpPr>
        <p:spPr>
          <a:xfrm>
            <a:off x="467544" y="439186"/>
            <a:ext cx="8128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实际上，任何一个圆的周长除以直径的商都是一个固定的数，我们把它叫作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圆周率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，用字母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（pài）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表示。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是一个无限不循环小数。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130390" y="1639515"/>
            <a:ext cx="3330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3.141592653…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467544" y="2128540"/>
            <a:ext cx="81280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在计算时，一般保留两位小数，取它的近似值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395536" y="2830165"/>
            <a:ext cx="8424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如果用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表示圆的周长，那么周长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与直径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或半径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的关系是：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2987824" y="3622253"/>
            <a:ext cx="38417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 </a:t>
            </a:r>
            <a:r>
              <a:rPr lang="en-US" altLang="zh-CN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7784" y="411510"/>
            <a:ext cx="3603625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1122759" y="1851670"/>
            <a:ext cx="69056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英寸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≈66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207.24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英寸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≈61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191.54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英寸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≈56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175.84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9"/>
          <p:cNvSpPr txBox="1">
            <a:spLocks noChangeArrowheads="1"/>
          </p:cNvSpPr>
          <p:nvPr/>
        </p:nvSpPr>
        <p:spPr bwMode="auto">
          <a:xfrm>
            <a:off x="1129754" y="3219822"/>
            <a:ext cx="617855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英寸车轮的周长大约是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207.24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英寸车轮的周长大约是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191.54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英寸车轮的周长大约是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175.84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9dc03104-698d-4287-8e8c-7c0a97edd1e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1324</Words>
  <Application>WPS 演示</Application>
  <PresentationFormat>全屏显示(16:9)</PresentationFormat>
  <Paragraphs>192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Calibri</vt:lpstr>
      <vt:lpstr>Times New Roman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25</cp:revision>
  <dcterms:created xsi:type="dcterms:W3CDTF">2017-03-17T02:28:00Z</dcterms:created>
  <dcterms:modified xsi:type="dcterms:W3CDTF">2023-02-10T06:02:36Z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2C759622B93A44B783E13923CE04F335</vt:lpwstr>
  </property>
</Properties>
</file>