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sldIdLst>
    <p:sldId id="541" r:id="rId3"/>
    <p:sldId id="510" r:id="rId4"/>
    <p:sldId id="524" r:id="rId5"/>
    <p:sldId id="518" r:id="rId6"/>
    <p:sldId id="502" r:id="rId7"/>
    <p:sldId id="533" r:id="rId8"/>
    <p:sldId id="538" r:id="rId9"/>
    <p:sldId id="539" r:id="rId10"/>
    <p:sldId id="540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Calibri" panose="020F0502020204030204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</p:embeddedFontLst>
  <p:custDataLst>
    <p:tags r:id="rId2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 圆的面积（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987574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圆的</a:t>
            </a: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积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40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43608" y="2143621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我学会了根据圆的周长计算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115616" y="2859782"/>
            <a:ext cx="6519286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auto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根据圆的周长，先算出圆的半径，再算出圆的周长。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259632" y="3564037"/>
            <a:ext cx="6519286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auto"/>
            <a:endParaRPr lang="en-US" altLang="zh-CN" sz="2400" spc="-100" noProof="1"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540952" y="2029777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835695" y="1179651"/>
            <a:ext cx="3495429" cy="528003"/>
          </a:xfrm>
          <a:prstGeom prst="wedgeRoundRectCallout">
            <a:avLst>
              <a:gd name="adj1" fmla="val -40075"/>
              <a:gd name="adj2" fmla="val 730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计算下面图形的面积。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3047030" y="3435846"/>
            <a:ext cx="3944827" cy="600011"/>
          </a:xfrm>
          <a:prstGeom prst="wedgeRoundRectCallout">
            <a:avLst>
              <a:gd name="adj1" fmla="val 39576"/>
              <a:gd name="adj2" fmla="val -8459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fontAlgn="auto"/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sz="2800" b="1" baseline="600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=28.26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dm</a:t>
            </a:r>
            <a:r>
              <a:rPr lang="en-US" altLang="zh-CN" sz="28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en-US" altLang="zh-CN" sz="28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6588224" y="2122022"/>
            <a:ext cx="1007442" cy="1194549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2067694"/>
            <a:ext cx="1313448" cy="12732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2"/>
          <p:cNvSpPr txBox="1"/>
          <p:nvPr/>
        </p:nvSpPr>
        <p:spPr>
          <a:xfrm>
            <a:off x="2483768" y="594023"/>
            <a:ext cx="4947729" cy="823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李庄小学有一个圆形花圃，它的周长是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25.12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米，面积是多少平方米？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" name="TextBox 22"/>
          <p:cNvSpPr txBox="1"/>
          <p:nvPr/>
        </p:nvSpPr>
        <p:spPr>
          <a:xfrm>
            <a:off x="1835696" y="2787774"/>
            <a:ext cx="17589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花圃的半径：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1403648" y="3219822"/>
            <a:ext cx="3244850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25.12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6" name="TextBox 22"/>
          <p:cNvSpPr txBox="1"/>
          <p:nvPr/>
        </p:nvSpPr>
        <p:spPr>
          <a:xfrm>
            <a:off x="4551238" y="2762622"/>
            <a:ext cx="17573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花圃的面积：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4283968" y="3152279"/>
            <a:ext cx="26642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en-US" altLang="zh-CN" sz="2400" b="1" baseline="66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50.24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2123728" y="4325342"/>
            <a:ext cx="44545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答：面积是 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V="1">
            <a:off x="3781078" y="4655542"/>
            <a:ext cx="11747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22"/>
          <p:cNvSpPr txBox="1"/>
          <p:nvPr/>
        </p:nvSpPr>
        <p:spPr>
          <a:xfrm>
            <a:off x="3847753" y="4299942"/>
            <a:ext cx="12636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50.24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>
            <a:off x="1619672" y="1839965"/>
            <a:ext cx="3101975" cy="803794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noFill/>
          <a:ln w="12700">
            <a:solidFill>
              <a:srgbClr val="85AAEF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要求花圃的面积，先要求出什么？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22040" y="2939383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5520630" y="2024190"/>
            <a:ext cx="2471750" cy="525835"/>
          </a:xfrm>
          <a:prstGeom prst="wedgeRoundRectCallout">
            <a:avLst>
              <a:gd name="adj1" fmla="val 35023"/>
              <a:gd name="adj2" fmla="val 8372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算圆的半径。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552" y="1003143"/>
            <a:ext cx="1166673" cy="1064551"/>
            <a:chOff x="670145" y="1457273"/>
            <a:chExt cx="1555361" cy="1419401"/>
          </a:xfrm>
        </p:grpSpPr>
        <p:pic>
          <p:nvPicPr>
            <p:cNvPr id="20" name="图片 19" descr="28Z58PICt4r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1637" y="2131969"/>
            <a:ext cx="1126831" cy="161482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0" grpId="0"/>
      <p:bldP spid="41" grpId="0" bldLvl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611560" y="896402"/>
            <a:ext cx="3672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求下面各圆的面积。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1116062" y="1347614"/>
            <a:ext cx="22352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=6.28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 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TextBox 22"/>
          <p:cNvSpPr txBox="1"/>
          <p:nvPr/>
        </p:nvSpPr>
        <p:spPr>
          <a:xfrm>
            <a:off x="3707904" y="1347614"/>
            <a:ext cx="27828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=125.6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 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6608812" y="1347614"/>
            <a:ext cx="25701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 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539552" y="1707654"/>
            <a:ext cx="3240088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6.28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TextBox 22"/>
          <p:cNvSpPr txBox="1"/>
          <p:nvPr/>
        </p:nvSpPr>
        <p:spPr>
          <a:xfrm>
            <a:off x="3419872" y="1707654"/>
            <a:ext cx="34766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125.6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40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20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2" name="TextBox 22"/>
          <p:cNvSpPr txBox="1"/>
          <p:nvPr/>
        </p:nvSpPr>
        <p:spPr>
          <a:xfrm>
            <a:off x="5940152" y="1923678"/>
            <a:ext cx="35369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2=3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（分米）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559693" y="2859782"/>
            <a:ext cx="372427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en-US" altLang="zh-CN" sz="2400" b="1" baseline="66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1" name="TextBox 22"/>
          <p:cNvSpPr txBox="1"/>
          <p:nvPr/>
        </p:nvSpPr>
        <p:spPr>
          <a:xfrm>
            <a:off x="3434804" y="2859782"/>
            <a:ext cx="3873500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en-US" altLang="zh-CN" sz="2400" b="1" baseline="66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400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1256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（平方厘米）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6106467" y="2355726"/>
            <a:ext cx="3794125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sz="2400" b="1" baseline="66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28.26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（平方分米）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 flipH="1">
            <a:off x="2051720" y="4024294"/>
            <a:ext cx="792088" cy="9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圆角矩形标注 53"/>
          <p:cNvSpPr/>
          <p:nvPr/>
        </p:nvSpPr>
        <p:spPr>
          <a:xfrm>
            <a:off x="3080420" y="4230976"/>
            <a:ext cx="3528392" cy="573022"/>
          </a:xfrm>
          <a:prstGeom prst="wedgeRoundRectCallout">
            <a:avLst>
              <a:gd name="adj1" fmla="val -58236"/>
              <a:gd name="adj2" fmla="val 10637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都要先算出圆的半径。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7" grpId="0"/>
      <p:bldP spid="38" grpId="0"/>
      <p:bldP spid="39" grpId="0"/>
      <p:bldP spid="42" grpId="0"/>
      <p:bldP spid="50" grpId="0"/>
      <p:bldP spid="51" grpId="0"/>
      <p:bldP spid="52" grpId="0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570312" y="278777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22"/>
          <p:cNvSpPr txBox="1"/>
          <p:nvPr/>
        </p:nvSpPr>
        <p:spPr>
          <a:xfrm>
            <a:off x="323528" y="571008"/>
            <a:ext cx="82972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龙湖小区有一个圆形花坛，量得花坛周围的篱笆长是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18.84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。这个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花坛的占地面积是多少平方米？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2627784" y="1779662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18.84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3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2627784" y="2894881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sz="2400" b="1" baseline="66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28.26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1763688" y="4083918"/>
            <a:ext cx="68548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答：这个花坛的占地面积是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28.26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67544" y="555526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直接写出得数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398884" y="293179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43608" y="1491630"/>
            <a:ext cx="7392507" cy="1032680"/>
            <a:chOff x="827584" y="1623362"/>
            <a:chExt cx="7392507" cy="1032680"/>
          </a:xfrm>
        </p:grpSpPr>
        <p:sp>
          <p:nvSpPr>
            <p:cNvPr id="20" name="TextBox 19"/>
            <p:cNvSpPr txBox="1"/>
            <p:nvPr/>
          </p:nvSpPr>
          <p:spPr>
            <a:xfrm>
              <a:off x="827584" y="1623362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7584" y="2182093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5776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55776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9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99992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0.6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99992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10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60232" y="1635646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0.7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 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60232" y="2194377"/>
              <a:ext cx="15598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50</a:t>
              </a:r>
              <a:r>
                <a:rPr lang="en-US" altLang="zh-CN" sz="2400" b="1" baseline="300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=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670505" y="1491630"/>
            <a:ext cx="727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9          16             0.36          0.49 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0505" y="2038077"/>
            <a:ext cx="7077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64         81            100           2500 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1898" y="2524310"/>
            <a:ext cx="1126831" cy="161482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280286" y="445339"/>
            <a:ext cx="52998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小华量得一个圆形草编坐垫的周长是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94.2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厘米。这个圆形坐垫的面积是多少平方厘米？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6983355" y="3348920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547664" y="4379243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：玻璃的面积至少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706.5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05" y="339502"/>
            <a:ext cx="19431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22"/>
          <p:cNvSpPr txBox="1"/>
          <p:nvPr/>
        </p:nvSpPr>
        <p:spPr>
          <a:xfrm>
            <a:off x="2068238" y="2067694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94.2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2068238" y="3219823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</a:t>
            </a:r>
            <a:r>
              <a:rPr lang="en-US" altLang="zh-CN" sz="2400" b="1" baseline="660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225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706.5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8942" y="2447507"/>
            <a:ext cx="1126831" cy="16148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187944" y="428625"/>
            <a:ext cx="48161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一棵树树干横截面的周长是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81.64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厘米。这棵树干横截面的面积大约是多少？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006144" y="2919196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827584" y="4371950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：这棵树干横截面的面积大约是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530.66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2195736" y="2102792"/>
            <a:ext cx="4592638" cy="1189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81.64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（厘米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2195736" y="3219822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en-US" altLang="zh-CN" sz="2400" b="1" baseline="660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169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530.66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03896"/>
            <a:ext cx="30956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9378" y="2700205"/>
            <a:ext cx="1126831" cy="16148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454025"/>
            <a:ext cx="75960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一根绳子长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米，把它围成一个正方形或圆形。是围成的正方形面积大，还是围成的圆形面积大？大多少？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127371" y="242773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913830" y="4414341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围成的圆形面积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大，大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16.8775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4875906" y="1635646"/>
            <a:ext cx="26484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圆形面积：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31.4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4988743" y="3219822"/>
            <a:ext cx="4695825" cy="1189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en-US" altLang="zh-CN" sz="2400" b="1" baseline="660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78.5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平方米）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899592" y="1563638"/>
            <a:ext cx="45926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正方形面积：</a:t>
            </a:r>
            <a:endParaRPr lang="en-US" altLang="zh-CN" sz="2400" b="1" noProof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31.4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4=7.85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（米）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7. 87</a:t>
            </a:r>
            <a:r>
              <a:rPr lang="en-US" altLang="zh-CN" sz="2400" b="1" baseline="660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=61.6225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en-US" altLang="zh-CN" sz="2400" b="1" baseline="66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977" y="3910285"/>
            <a:ext cx="70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78.5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-61.6225=16.8775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（平方米）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3812" y="2427734"/>
            <a:ext cx="959765" cy="137541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6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8992cbdb-2246-4504-9084-398f1b0d70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WPS 演示</Application>
  <PresentationFormat>全屏显示(16:9)</PresentationFormat>
  <Paragraphs>206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Times New Roman</vt:lpstr>
      <vt:lpstr>幼圆</vt:lpstr>
      <vt:lpstr>楷体_GB2312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2023-02-10T06:05:59Z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326EF323883A431B8411FE1E068866E9</vt:lpwstr>
  </property>
</Properties>
</file>