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9"/>
  </p:handoutMasterIdLst>
  <p:sldIdLst>
    <p:sldId id="262" r:id="rId3"/>
    <p:sldId id="258" r:id="rId4"/>
    <p:sldId id="259" r:id="rId5"/>
    <p:sldId id="260" r:id="rId7"/>
    <p:sldId id="261" r:id="rId8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48B69A7-4A1E-469E-891B-9755107061E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4205774-4EE3-49E3-97FA-D54EF06672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BA0A0-72CA-43A5-9EA4-E6240D4EA4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30A3A-6085-4529-BB63-E1B5496E87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30A3A-6085-4529-BB63-E1B5496E879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0" y="1124744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2251075" y="1804194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2771800" y="2636912"/>
            <a:ext cx="730250" cy="7302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175" y="1196752"/>
            <a:ext cx="64230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 </a:t>
            </a:r>
            <a:r>
              <a:rPr lang="zh-CN" altLang="en-US" sz="3500" b="1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图形的运动（二）</a:t>
            </a:r>
            <a:endParaRPr lang="zh-CN" altLang="en-US" sz="3500" b="1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971600" y="2708920"/>
            <a:ext cx="6245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平   移</a:t>
            </a:r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 bwMode="auto">
          <a:xfrm>
            <a:off x="1903413" y="3546475"/>
            <a:ext cx="7050087" cy="1130300"/>
            <a:chOff x="919061" y="1121370"/>
            <a:chExt cx="6932756" cy="1129444"/>
          </a:xfrm>
        </p:grpSpPr>
        <p:sp>
          <p:nvSpPr>
            <p:cNvPr id="3" name="圆角矩形标注 2"/>
            <p:cNvSpPr/>
            <p:nvPr/>
          </p:nvSpPr>
          <p:spPr>
            <a:xfrm>
              <a:off x="919061" y="1519531"/>
              <a:ext cx="5850928" cy="521891"/>
            </a:xfrm>
            <a:prstGeom prst="wedgeRoundRectCallout">
              <a:avLst>
                <a:gd name="adj1" fmla="val 54222"/>
                <a:gd name="adj2" fmla="val -9056"/>
                <a:gd name="adj3" fmla="val 16667"/>
              </a:avLst>
            </a:prstGeom>
            <a:solidFill>
              <a:srgbClr val="EDECAE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388" name="TextBox 1"/>
            <p:cNvSpPr txBox="1">
              <a:spLocks noChangeArrowheads="1"/>
            </p:cNvSpPr>
            <p:nvPr/>
          </p:nvSpPr>
          <p:spPr bwMode="auto">
            <a:xfrm>
              <a:off x="1012237" y="1525832"/>
              <a:ext cx="5850638" cy="518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你还能说出哪些生活中的平移现象？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389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82623" y="1121370"/>
              <a:ext cx="969194" cy="1129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0" name="Rectangle 21"/>
          <p:cNvSpPr>
            <a:spLocks noChangeArrowheads="1"/>
          </p:cNvSpPr>
          <p:nvPr/>
        </p:nvSpPr>
        <p:spPr bwMode="auto">
          <a:xfrm>
            <a:off x="406400" y="2427288"/>
            <a:ext cx="4873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指出上面事物中的平移现象。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1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912813"/>
            <a:ext cx="489585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Rectangle 21"/>
          <p:cNvSpPr>
            <a:spLocks noChangeArrowheads="1"/>
          </p:cNvSpPr>
          <p:nvPr/>
        </p:nvSpPr>
        <p:spPr bwMode="auto">
          <a:xfrm>
            <a:off x="539750" y="3125788"/>
            <a:ext cx="4513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电梯和火车在做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3" name="Rectangle 21"/>
          <p:cNvSpPr>
            <a:spLocks noChangeArrowheads="1"/>
          </p:cNvSpPr>
          <p:nvPr/>
        </p:nvSpPr>
        <p:spPr bwMode="auto">
          <a:xfrm>
            <a:off x="503238" y="4997450"/>
            <a:ext cx="8480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生活中的打开推拉门、走路、滑滑梯都是平移现象。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163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743332" y="4642649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2940050" y="5176838"/>
            <a:ext cx="5878513" cy="522287"/>
            <a:chOff x="1857164" y="1518861"/>
            <a:chExt cx="5878831" cy="523377"/>
          </a:xfrm>
        </p:grpSpPr>
        <p:sp>
          <p:nvSpPr>
            <p:cNvPr id="25" name="圆角矩形标注 24"/>
            <p:cNvSpPr/>
            <p:nvPr/>
          </p:nvSpPr>
          <p:spPr>
            <a:xfrm>
              <a:off x="1857164" y="1518861"/>
              <a:ext cx="5100914" cy="521787"/>
            </a:xfrm>
            <a:prstGeom prst="wedgeRoundRectCallout">
              <a:avLst>
                <a:gd name="adj1" fmla="val 54222"/>
                <a:gd name="adj2" fmla="val -9056"/>
                <a:gd name="adj3" fmla="val 16667"/>
              </a:avLst>
            </a:prstGeom>
            <a:solidFill>
              <a:srgbClr val="EDECAE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412" name="TextBox 25"/>
            <p:cNvSpPr txBox="1">
              <a:spLocks noChangeArrowheads="1"/>
            </p:cNvSpPr>
            <p:nvPr/>
          </p:nvSpPr>
          <p:spPr bwMode="auto">
            <a:xfrm>
              <a:off x="1857164" y="1518861"/>
              <a:ext cx="5329526" cy="523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怎样确定图形平移了几个方格？</a:t>
              </a:r>
              <a:endPara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7413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318944" y="1518861"/>
              <a:ext cx="417051" cy="52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4" name="Rectangle 21"/>
          <p:cNvSpPr>
            <a:spLocks noChangeArrowheads="1"/>
          </p:cNvSpPr>
          <p:nvPr/>
        </p:nvSpPr>
        <p:spPr bwMode="auto">
          <a:xfrm>
            <a:off x="76200" y="611188"/>
            <a:ext cx="914082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将方格纸上的图形A、B分别平移后，可以得到哪个图形？是怎样平移的？（把平移后的图形分别涂上颜色）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" y="1601788"/>
            <a:ext cx="4956175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Rectangle 21"/>
          <p:cNvSpPr>
            <a:spLocks noChangeArrowheads="1"/>
          </p:cNvSpPr>
          <p:nvPr/>
        </p:nvSpPr>
        <p:spPr bwMode="auto">
          <a:xfrm>
            <a:off x="377825" y="3836988"/>
            <a:ext cx="78962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观察图形A、B和平移后的图形，你发现了什么？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7" name="十字星 9"/>
          <p:cNvSpPr>
            <a:spLocks noChangeArrowheads="1"/>
          </p:cNvSpPr>
          <p:nvPr/>
        </p:nvSpPr>
        <p:spPr bwMode="auto">
          <a:xfrm>
            <a:off x="4506913" y="2917825"/>
            <a:ext cx="431800" cy="503238"/>
          </a:xfrm>
          <a:prstGeom prst="star4">
            <a:avLst>
              <a:gd name="adj" fmla="val 125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0E9F6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C0E9F6"/>
                </a:solidFill>
                <a:rou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15"/>
          <p:cNvGrpSpPr/>
          <p:nvPr/>
        </p:nvGrpSpPr>
        <p:grpSpPr bwMode="auto">
          <a:xfrm>
            <a:off x="2908300" y="1939925"/>
            <a:ext cx="663575" cy="422275"/>
            <a:chOff x="2914539" y="1531914"/>
            <a:chExt cx="625454" cy="303774"/>
          </a:xfrm>
        </p:grpSpPr>
        <p:sp>
          <p:nvSpPr>
            <p:cNvPr id="11" name="矩形 10"/>
            <p:cNvSpPr/>
            <p:nvPr/>
          </p:nvSpPr>
          <p:spPr>
            <a:xfrm>
              <a:off x="2914539" y="1696363"/>
              <a:ext cx="625454" cy="139325"/>
            </a:xfrm>
            <a:prstGeom prst="rect">
              <a:avLst/>
            </a:prstGeom>
            <a:solidFill>
              <a:srgbClr val="C0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32999" y="1531914"/>
              <a:ext cx="202001" cy="169017"/>
            </a:xfrm>
            <a:prstGeom prst="rect">
              <a:avLst/>
            </a:prstGeom>
            <a:solidFill>
              <a:srgbClr val="C0E9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21" name="Rectangle 21"/>
          <p:cNvSpPr>
            <a:spLocks noChangeArrowheads="1"/>
          </p:cNvSpPr>
          <p:nvPr/>
        </p:nvSpPr>
        <p:spPr bwMode="auto">
          <a:xfrm>
            <a:off x="495300" y="4502150"/>
            <a:ext cx="75358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格，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向下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平移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2" name="Rectangle 21"/>
          <p:cNvSpPr>
            <a:spLocks noChangeArrowheads="1"/>
          </p:cNvSpPr>
          <p:nvPr/>
        </p:nvSpPr>
        <p:spPr bwMode="auto">
          <a:xfrm>
            <a:off x="488950" y="5862638"/>
            <a:ext cx="63166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根据图形中相对应的点移动的方格数。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23" name="Rectangle 21"/>
          <p:cNvSpPr>
            <a:spLocks noChangeArrowheads="1"/>
          </p:cNvSpPr>
          <p:nvPr/>
        </p:nvSpPr>
        <p:spPr bwMode="auto">
          <a:xfrm>
            <a:off x="1476375" y="2251075"/>
            <a:ext cx="3444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zh-CN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bldLvl="0"/>
      <p:bldP spid="17421" grpId="0"/>
      <p:bldP spid="174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84263" y="2327275"/>
            <a:ext cx="6867525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881063" y="1149350"/>
            <a:ext cx="680243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试一试：</a:t>
            </a:r>
            <a:r>
              <a:rPr lang="zh-CN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画出下面图形向右平移6个方格后的图形</a:t>
            </a:r>
            <a:r>
              <a:rPr lang="zh-CN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800600" y="3114675"/>
            <a:ext cx="1873250" cy="1403350"/>
          </a:xfrm>
          <a:custGeom>
            <a:avLst/>
            <a:gdLst>
              <a:gd name="connsiteX0" fmla="*/ 0 w 1873250"/>
              <a:gd name="connsiteY0" fmla="*/ 463550 h 1403350"/>
              <a:gd name="connsiteX1" fmla="*/ 469900 w 1873250"/>
              <a:gd name="connsiteY1" fmla="*/ 0 h 1403350"/>
              <a:gd name="connsiteX2" fmla="*/ 1416050 w 1873250"/>
              <a:gd name="connsiteY2" fmla="*/ 0 h 1403350"/>
              <a:gd name="connsiteX3" fmla="*/ 1873250 w 1873250"/>
              <a:gd name="connsiteY3" fmla="*/ 463550 h 1403350"/>
              <a:gd name="connsiteX4" fmla="*/ 1409700 w 1873250"/>
              <a:gd name="connsiteY4" fmla="*/ 457200 h 1403350"/>
              <a:gd name="connsiteX5" fmla="*/ 1428750 w 1873250"/>
              <a:gd name="connsiteY5" fmla="*/ 1403350 h 1403350"/>
              <a:gd name="connsiteX6" fmla="*/ 463550 w 1873250"/>
              <a:gd name="connsiteY6" fmla="*/ 1390650 h 1403350"/>
              <a:gd name="connsiteX7" fmla="*/ 457200 w 1873250"/>
              <a:gd name="connsiteY7" fmla="*/ 463550 h 1403350"/>
              <a:gd name="connsiteX8" fmla="*/ 0 w 1873250"/>
              <a:gd name="connsiteY8" fmla="*/ 463550 h 14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3250" h="1403350">
                <a:moveTo>
                  <a:pt x="0" y="463550"/>
                </a:moveTo>
                <a:lnTo>
                  <a:pt x="469900" y="0"/>
                </a:lnTo>
                <a:lnTo>
                  <a:pt x="1416050" y="0"/>
                </a:lnTo>
                <a:lnTo>
                  <a:pt x="1873250" y="463550"/>
                </a:lnTo>
                <a:lnTo>
                  <a:pt x="1409700" y="457200"/>
                </a:lnTo>
                <a:lnTo>
                  <a:pt x="1428750" y="1403350"/>
                </a:lnTo>
                <a:lnTo>
                  <a:pt x="463550" y="1390650"/>
                </a:lnTo>
                <a:cubicBezTo>
                  <a:pt x="461433" y="1081617"/>
                  <a:pt x="459317" y="772583"/>
                  <a:pt x="457200" y="463550"/>
                </a:cubicBezTo>
                <a:lnTo>
                  <a:pt x="0" y="463550"/>
                </a:lnTo>
                <a:close/>
              </a:path>
            </a:pathLst>
          </a:custGeom>
          <a:solidFill>
            <a:srgbClr val="D5FEFE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</p:sld>
</file>

<file path=ppt/tags/tag1.xml><?xml version="1.0" encoding="utf-8"?>
<p:tagLst xmlns:p="http://schemas.openxmlformats.org/presentationml/2006/main">
  <p:tag name="KSO_WPP_MARK_KEY" val="a9a78549-65fa-4f6d-817a-a6b8bf00992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WPS 演示</Application>
  <PresentationFormat>全屏显示(4:3)</PresentationFormat>
  <Paragraphs>38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2023-02-11T06:55:47Z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81A016E85CCA4BE0A8FE77A543A0829B</vt:lpwstr>
  </property>
  <property fmtid="{D5CDD505-2E9C-101B-9397-08002B2CF9AE}" pid="3" name="KSOProductBuildVer">
    <vt:lpwstr>2052-11.1.0.13703</vt:lpwstr>
  </property>
</Properties>
</file>