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0"/>
  </p:handoutMasterIdLst>
  <p:sldIdLst>
    <p:sldId id="263" r:id="rId3"/>
    <p:sldId id="258" r:id="rId4"/>
    <p:sldId id="259" r:id="rId5"/>
    <p:sldId id="260" r:id="rId6"/>
    <p:sldId id="261" r:id="rId8"/>
    <p:sldId id="262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F81C14-8A19-46D3-9DE7-56A01E9FEF1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D77354C-538F-46AA-B45A-ECDC308069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B55ED-A58A-4FE1-B5B1-900733FECB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CE5CE-0D2A-4A5E-8AEE-9D695D7EAD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CE5CE-0D2A-4A5E-8AEE-9D695D7EAD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0" y="1124744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804194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2771800" y="2636912"/>
            <a:ext cx="730250" cy="7302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175" y="1196752"/>
            <a:ext cx="64230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  </a:t>
            </a:r>
            <a:r>
              <a:rPr lang="zh-CN" altLang="en-US" sz="35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图形的运动（二）</a:t>
            </a:r>
            <a:endParaRPr lang="zh-CN" altLang="en-US" sz="3500" b="1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971600" y="2708920"/>
            <a:ext cx="6245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课时   旋   转</a:t>
            </a:r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223838" y="4127500"/>
            <a:ext cx="5327650" cy="1497013"/>
            <a:chOff x="-170327" y="5537761"/>
            <a:chExt cx="5160978" cy="1495803"/>
          </a:xfrm>
        </p:grpSpPr>
        <p:sp>
          <p:nvSpPr>
            <p:cNvPr id="25" name="圆角矩形标注 24"/>
            <p:cNvSpPr/>
            <p:nvPr/>
          </p:nvSpPr>
          <p:spPr>
            <a:xfrm>
              <a:off x="1258322" y="5989833"/>
              <a:ext cx="3647747" cy="523452"/>
            </a:xfrm>
            <a:prstGeom prst="wedgeRoundRectCallout">
              <a:avLst>
                <a:gd name="adj1" fmla="val -57950"/>
                <a:gd name="adj2" fmla="val -9056"/>
                <a:gd name="adj3" fmla="val 16667"/>
              </a:avLst>
            </a:prstGeom>
            <a:solidFill>
              <a:srgbClr val="EDECAE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388" name="TextBox 25"/>
            <p:cNvSpPr txBox="1">
              <a:spLocks noChangeArrowheads="1"/>
            </p:cNvSpPr>
            <p:nvPr/>
          </p:nvSpPr>
          <p:spPr bwMode="auto">
            <a:xfrm>
              <a:off x="1275854" y="6023246"/>
              <a:ext cx="3714797" cy="517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是按什么方向旋转的？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389" name="图片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170327" y="5537761"/>
              <a:ext cx="927180" cy="1495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0" name="TextBox 27"/>
          <p:cNvSpPr txBox="1">
            <a:spLocks noChangeArrowheads="1"/>
          </p:cNvSpPr>
          <p:nvPr/>
        </p:nvSpPr>
        <p:spPr bwMode="auto">
          <a:xfrm>
            <a:off x="693738" y="506413"/>
            <a:ext cx="74628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下图中，上面哪些图形旋转90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后与下面相同的图形方向一致？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1" name="图片 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16063" y="1385888"/>
            <a:ext cx="63388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Box 29"/>
          <p:cNvSpPr txBox="1">
            <a:spLocks noChangeArrowheads="1"/>
          </p:cNvSpPr>
          <p:nvPr/>
        </p:nvSpPr>
        <p:spPr bwMode="auto">
          <a:xfrm>
            <a:off x="954088" y="3432175"/>
            <a:ext cx="74628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除了第二个图形“鱼”以外的都可以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旋转90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后与下面相同的图形方向一致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3" name="TextBox 30"/>
          <p:cNvSpPr txBox="1">
            <a:spLocks noChangeArrowheads="1"/>
          </p:cNvSpPr>
          <p:nvPr/>
        </p:nvSpPr>
        <p:spPr bwMode="auto">
          <a:xfrm>
            <a:off x="1255713" y="5402263"/>
            <a:ext cx="74628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答：第一个图形逆时针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旋转90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，第三个图形逆时针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旋转90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，第四个图形顺时针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旋转90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606425" y="2003425"/>
          <a:ext cx="4110036" cy="3657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  <a:gridCol w="342503"/>
              </a:tblGrid>
              <a:tr h="3025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5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1455" marR="9145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555" name="Rectangle 1"/>
          <p:cNvSpPr>
            <a:spLocks noChangeArrowheads="1"/>
          </p:cNvSpPr>
          <p:nvPr/>
        </p:nvSpPr>
        <p:spPr bwMode="auto">
          <a:xfrm>
            <a:off x="414338" y="717550"/>
            <a:ext cx="86693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：在方格纸上画出三角形绕点</a:t>
            </a:r>
            <a:r>
              <a:rPr lang="zh-CN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后的图形。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556" name="组合 13"/>
          <p:cNvGrpSpPr/>
          <p:nvPr/>
        </p:nvGrpSpPr>
        <p:grpSpPr bwMode="auto">
          <a:xfrm>
            <a:off x="5341938" y="3186113"/>
            <a:ext cx="3514725" cy="977900"/>
            <a:chOff x="1893776" y="1875768"/>
            <a:chExt cx="3516801" cy="978847"/>
          </a:xfrm>
        </p:grpSpPr>
        <p:sp>
          <p:nvSpPr>
            <p:cNvPr id="4" name="圆角矩形标注 3"/>
            <p:cNvSpPr/>
            <p:nvPr/>
          </p:nvSpPr>
          <p:spPr>
            <a:xfrm>
              <a:off x="1990670" y="1891658"/>
              <a:ext cx="2374715" cy="962957"/>
            </a:xfrm>
            <a:prstGeom prst="wedgeRoundRectCallout">
              <a:avLst>
                <a:gd name="adj1" fmla="val 60355"/>
                <a:gd name="adj2" fmla="val 22327"/>
                <a:gd name="adj3" fmla="val 16667"/>
              </a:avLst>
            </a:prstGeom>
            <a:solidFill>
              <a:srgbClr val="EDECAE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58" name="TextBox 4"/>
            <p:cNvSpPr txBox="1">
              <a:spLocks noChangeArrowheads="1"/>
            </p:cNvSpPr>
            <p:nvPr/>
          </p:nvSpPr>
          <p:spPr bwMode="auto">
            <a:xfrm>
              <a:off x="1893776" y="1891658"/>
              <a:ext cx="2456869" cy="955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先确定按什么方向旋转……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7559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72669" y="1875768"/>
              <a:ext cx="837908" cy="976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560" name="组合 27"/>
          <p:cNvGrpSpPr/>
          <p:nvPr/>
        </p:nvGrpSpPr>
        <p:grpSpPr bwMode="auto">
          <a:xfrm>
            <a:off x="2217738" y="3070225"/>
            <a:ext cx="1495425" cy="1347788"/>
            <a:chOff x="2216948" y="1700808"/>
            <a:chExt cx="1496067" cy="1346459"/>
          </a:xfrm>
        </p:grpSpPr>
        <p:sp>
          <p:nvSpPr>
            <p:cNvPr id="25" name="直角三角形 24"/>
            <p:cNvSpPr/>
            <p:nvPr/>
          </p:nvSpPr>
          <p:spPr>
            <a:xfrm>
              <a:off x="2633052" y="1700808"/>
              <a:ext cx="1079963" cy="1092709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562" name="矩形 1"/>
            <p:cNvSpPr>
              <a:spLocks noChangeArrowheads="1"/>
            </p:cNvSpPr>
            <p:nvPr/>
          </p:nvSpPr>
          <p:spPr bwMode="auto">
            <a:xfrm>
              <a:off x="2216948" y="2523909"/>
              <a:ext cx="495513" cy="523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63" name="矩形 1"/>
            <p:cNvSpPr>
              <a:spLocks noChangeArrowheads="1"/>
            </p:cNvSpPr>
            <p:nvPr/>
          </p:nvSpPr>
          <p:spPr bwMode="auto">
            <a:xfrm>
              <a:off x="2493292" y="2349456"/>
              <a:ext cx="438338" cy="583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255050" y="494268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307975" y="4802188"/>
            <a:ext cx="73993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观察三角形旋转前后的图形，你发现了什么？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5"/>
          <p:cNvGrpSpPr/>
          <p:nvPr/>
        </p:nvGrpSpPr>
        <p:grpSpPr bwMode="auto">
          <a:xfrm>
            <a:off x="5276850" y="5127625"/>
            <a:ext cx="3751263" cy="1255713"/>
            <a:chOff x="4939780" y="3338161"/>
            <a:chExt cx="3754079" cy="1253364"/>
          </a:xfrm>
        </p:grpSpPr>
        <p:sp>
          <p:nvSpPr>
            <p:cNvPr id="17" name="云形标注 16"/>
            <p:cNvSpPr/>
            <p:nvPr/>
          </p:nvSpPr>
          <p:spPr>
            <a:xfrm>
              <a:off x="4939780" y="3502952"/>
              <a:ext cx="2667414" cy="1088573"/>
            </a:xfrm>
            <a:prstGeom prst="cloudCallout">
              <a:avLst>
                <a:gd name="adj1" fmla="val 52326"/>
                <a:gd name="adj2" fmla="val 21470"/>
              </a:avLst>
            </a:prstGeom>
            <a:solidFill>
              <a:srgbClr val="99FF99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37" name="TextBox 6"/>
            <p:cNvSpPr txBox="1">
              <a:spLocks noChangeArrowheads="1"/>
            </p:cNvSpPr>
            <p:nvPr/>
          </p:nvSpPr>
          <p:spPr bwMode="auto">
            <a:xfrm>
              <a:off x="5256136" y="3667493"/>
              <a:ext cx="2382230" cy="820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图形的方向发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生了改变。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438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827256" y="3338161"/>
              <a:ext cx="866603" cy="1213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19"/>
          <p:cNvGrpSpPr/>
          <p:nvPr/>
        </p:nvGrpSpPr>
        <p:grpSpPr bwMode="auto">
          <a:xfrm>
            <a:off x="-42863" y="5243513"/>
            <a:ext cx="3979863" cy="1258887"/>
            <a:chOff x="3425330" y="4034009"/>
            <a:chExt cx="3979795" cy="1161867"/>
          </a:xfrm>
        </p:grpSpPr>
        <p:pic>
          <p:nvPicPr>
            <p:cNvPr id="18440" name="图片 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425330" y="4034009"/>
              <a:ext cx="966649" cy="116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云形标注 21"/>
            <p:cNvSpPr/>
            <p:nvPr/>
          </p:nvSpPr>
          <p:spPr>
            <a:xfrm>
              <a:off x="4520687" y="4083824"/>
              <a:ext cx="2884438" cy="1060772"/>
            </a:xfrm>
            <a:prstGeom prst="cloudCallout">
              <a:avLst>
                <a:gd name="adj1" fmla="val -55294"/>
                <a:gd name="adj2" fmla="val 21488"/>
              </a:avLst>
            </a:prstGeom>
            <a:solidFill>
              <a:srgbClr val="99FF99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2" name="矩形 1"/>
            <p:cNvSpPr>
              <a:spLocks noChangeArrowheads="1"/>
            </p:cNvSpPr>
            <p:nvPr/>
          </p:nvSpPr>
          <p:spPr bwMode="auto">
            <a:xfrm>
              <a:off x="4752350" y="4230448"/>
              <a:ext cx="2620389" cy="759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图形的大小和形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状都没有变……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108075" y="1539875"/>
          <a:ext cx="3082923" cy="292735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2547"/>
                <a:gridCol w="342547"/>
                <a:gridCol w="342547"/>
                <a:gridCol w="342547"/>
                <a:gridCol w="342547"/>
                <a:gridCol w="342547"/>
                <a:gridCol w="342547"/>
                <a:gridCol w="342547"/>
                <a:gridCol w="342547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/>
                    </a:p>
                  </a:txBody>
                  <a:tcPr marL="91467" marR="91467" marT="45740" marB="4574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535" name="直角三角形 25"/>
          <p:cNvSpPr>
            <a:spLocks noChangeArrowheads="1"/>
          </p:cNvSpPr>
          <p:nvPr/>
        </p:nvSpPr>
        <p:spPr bwMode="auto">
          <a:xfrm>
            <a:off x="2486025" y="1870075"/>
            <a:ext cx="1008063" cy="1122363"/>
          </a:xfrm>
          <a:prstGeom prst="rtTriangl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71CEF5"/>
                </a:solidFill>
                <a:prstDash val="sysDash"/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5" name="组合 51"/>
          <p:cNvGrpSpPr/>
          <p:nvPr/>
        </p:nvGrpSpPr>
        <p:grpSpPr bwMode="auto">
          <a:xfrm>
            <a:off x="2486025" y="2732088"/>
            <a:ext cx="1009650" cy="1355725"/>
            <a:chOff x="2456474" y="3341633"/>
            <a:chExt cx="1093220" cy="1355962"/>
          </a:xfrm>
        </p:grpSpPr>
        <p:sp>
          <p:nvSpPr>
            <p:cNvPr id="27" name="直角三角形 26"/>
            <p:cNvSpPr/>
            <p:nvPr/>
          </p:nvSpPr>
          <p:spPr>
            <a:xfrm rot="5400000">
              <a:off x="2463240" y="3611141"/>
              <a:ext cx="1079689" cy="1093220"/>
            </a:xfrm>
            <a:prstGeom prst="rtTriangle">
              <a:avLst/>
            </a:prstGeom>
            <a:solidFill>
              <a:srgbClr val="C0E9F6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上弧形箭头 40"/>
            <p:cNvSpPr/>
            <p:nvPr/>
          </p:nvSpPr>
          <p:spPr>
            <a:xfrm rot="3405262">
              <a:off x="2462784" y="3431582"/>
              <a:ext cx="298502" cy="118605"/>
            </a:xfrm>
            <a:prstGeom prst="curved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539" name="组合 43"/>
          <p:cNvGrpSpPr/>
          <p:nvPr/>
        </p:nvGrpSpPr>
        <p:grpSpPr bwMode="auto">
          <a:xfrm>
            <a:off x="0" y="423863"/>
            <a:ext cx="4313238" cy="1446212"/>
            <a:chOff x="3543369" y="4273379"/>
            <a:chExt cx="4312557" cy="1332498"/>
          </a:xfrm>
        </p:grpSpPr>
        <p:pic>
          <p:nvPicPr>
            <p:cNvPr id="18540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43369" y="4406913"/>
              <a:ext cx="961371" cy="1198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云形标注 45"/>
            <p:cNvSpPr/>
            <p:nvPr/>
          </p:nvSpPr>
          <p:spPr>
            <a:xfrm>
              <a:off x="4651269" y="4273379"/>
              <a:ext cx="3204657" cy="803009"/>
            </a:xfrm>
            <a:prstGeom prst="cloudCallout">
              <a:avLst>
                <a:gd name="adj1" fmla="val -55294"/>
                <a:gd name="adj2" fmla="val 21488"/>
              </a:avLst>
            </a:prstGeom>
            <a:solidFill>
              <a:srgbClr val="99FF99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42" name="矩形 1"/>
            <p:cNvSpPr>
              <a:spLocks noChangeArrowheads="1"/>
            </p:cNvSpPr>
            <p:nvPr/>
          </p:nvSpPr>
          <p:spPr bwMode="auto">
            <a:xfrm>
              <a:off x="5049240" y="4302639"/>
              <a:ext cx="2716536" cy="75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把三角形绕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点</a:t>
              </a:r>
              <a:r>
                <a:rPr lang="zh-CN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顺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时针旋转……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543" name="组合 35"/>
          <p:cNvGrpSpPr/>
          <p:nvPr/>
        </p:nvGrpSpPr>
        <p:grpSpPr bwMode="auto">
          <a:xfrm>
            <a:off x="2090738" y="2614613"/>
            <a:ext cx="715962" cy="698500"/>
            <a:chOff x="2056897" y="2027669"/>
            <a:chExt cx="714903" cy="698387"/>
          </a:xfrm>
        </p:grpSpPr>
        <p:sp>
          <p:nvSpPr>
            <p:cNvPr id="18544" name="矩形 1"/>
            <p:cNvSpPr>
              <a:spLocks noChangeArrowheads="1"/>
            </p:cNvSpPr>
            <p:nvPr/>
          </p:nvSpPr>
          <p:spPr bwMode="auto">
            <a:xfrm>
              <a:off x="2056897" y="2202266"/>
              <a:ext cx="496152" cy="523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45" name="矩形 1"/>
            <p:cNvSpPr>
              <a:spLocks noChangeArrowheads="1"/>
            </p:cNvSpPr>
            <p:nvPr/>
          </p:nvSpPr>
          <p:spPr bwMode="auto">
            <a:xfrm>
              <a:off x="2332713" y="2027669"/>
              <a:ext cx="439087" cy="584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781550" y="1555750"/>
          <a:ext cx="3081341" cy="29260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1901"/>
                <a:gridCol w="342430"/>
                <a:gridCol w="342430"/>
                <a:gridCol w="342430"/>
                <a:gridCol w="342430"/>
                <a:gridCol w="342430"/>
                <a:gridCol w="342430"/>
                <a:gridCol w="342430"/>
                <a:gridCol w="342430"/>
              </a:tblGrid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2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6" marR="91436" marT="45715" marB="45715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638" name="直角三角形 5"/>
          <p:cNvSpPr>
            <a:spLocks noChangeArrowheads="1"/>
          </p:cNvSpPr>
          <p:nvPr/>
        </p:nvSpPr>
        <p:spPr bwMode="auto">
          <a:xfrm>
            <a:off x="6515100" y="2320925"/>
            <a:ext cx="1008063" cy="1060450"/>
          </a:xfrm>
          <a:prstGeom prst="rtTriangl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71CEF5"/>
                </a:solidFill>
                <a:prstDash val="sysDash"/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639" name="直角三角形 7"/>
          <p:cNvSpPr>
            <a:spLocks noChangeArrowheads="1"/>
          </p:cNvSpPr>
          <p:nvPr/>
        </p:nvSpPr>
        <p:spPr bwMode="auto">
          <a:xfrm rot="-5400000">
            <a:off x="5452269" y="2342356"/>
            <a:ext cx="1068388" cy="993775"/>
          </a:xfrm>
          <a:prstGeom prst="rtTriangl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E9F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00"/>
                </a:solidFill>
                <a:round/>
              </a14:hiddenLine>
            </a:ext>
          </a:extLst>
        </p:spPr>
        <p:txBody>
          <a:bodyPr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640" name="组合 34"/>
          <p:cNvGrpSpPr/>
          <p:nvPr/>
        </p:nvGrpSpPr>
        <p:grpSpPr bwMode="auto">
          <a:xfrm>
            <a:off x="6057900" y="3113088"/>
            <a:ext cx="606425" cy="673100"/>
            <a:chOff x="6366779" y="2014641"/>
            <a:chExt cx="714903" cy="757622"/>
          </a:xfrm>
        </p:grpSpPr>
        <p:sp>
          <p:nvSpPr>
            <p:cNvPr id="18641" name="矩形 1"/>
            <p:cNvSpPr>
              <a:spLocks noChangeArrowheads="1"/>
            </p:cNvSpPr>
            <p:nvPr/>
          </p:nvSpPr>
          <p:spPr bwMode="auto">
            <a:xfrm>
              <a:off x="6366779" y="2189238"/>
              <a:ext cx="495666" cy="58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42" name="矩形 1"/>
            <p:cNvSpPr>
              <a:spLocks noChangeArrowheads="1"/>
            </p:cNvSpPr>
            <p:nvPr/>
          </p:nvSpPr>
          <p:spPr bwMode="auto">
            <a:xfrm>
              <a:off x="6643208" y="2014641"/>
              <a:ext cx="438474" cy="651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643" name="下弧形箭头 11"/>
          <p:cNvSpPr>
            <a:spLocks noChangeArrowheads="1"/>
          </p:cNvSpPr>
          <p:nvPr/>
        </p:nvSpPr>
        <p:spPr bwMode="auto">
          <a:xfrm rot="-8097917">
            <a:off x="6543675" y="3154363"/>
            <a:ext cx="279400" cy="127000"/>
          </a:xfrm>
          <a:prstGeom prst="curvedUpArrow">
            <a:avLst>
              <a:gd name="adj1" fmla="val 25005"/>
              <a:gd name="adj2" fmla="val 49999"/>
              <a:gd name="adj3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00"/>
                </a:solidFill>
                <a:round/>
              </a14:hiddenLine>
            </a:ext>
          </a:extLst>
        </p:spPr>
        <p:txBody>
          <a:bodyPr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8644" name="组合 47"/>
          <p:cNvGrpSpPr/>
          <p:nvPr/>
        </p:nvGrpSpPr>
        <p:grpSpPr bwMode="auto">
          <a:xfrm>
            <a:off x="5348288" y="450850"/>
            <a:ext cx="3573462" cy="1824038"/>
            <a:chOff x="5177511" y="3627289"/>
            <a:chExt cx="3575297" cy="1821763"/>
          </a:xfrm>
        </p:grpSpPr>
        <p:sp>
          <p:nvSpPr>
            <p:cNvPr id="14" name="云形标注 13"/>
            <p:cNvSpPr/>
            <p:nvPr/>
          </p:nvSpPr>
          <p:spPr>
            <a:xfrm>
              <a:off x="5177511" y="3627289"/>
              <a:ext cx="2525421" cy="881549"/>
            </a:xfrm>
            <a:prstGeom prst="cloudCallout">
              <a:avLst>
                <a:gd name="adj1" fmla="val 45090"/>
                <a:gd name="adj2" fmla="val 35667"/>
              </a:avLst>
            </a:prstGeom>
            <a:solidFill>
              <a:srgbClr val="99FF99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46" name="TextBox 6"/>
            <p:cNvSpPr txBox="1">
              <a:spLocks noChangeArrowheads="1"/>
            </p:cNvSpPr>
            <p:nvPr/>
          </p:nvSpPr>
          <p:spPr bwMode="auto">
            <a:xfrm>
              <a:off x="5410993" y="3647899"/>
              <a:ext cx="2884380" cy="821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我</a:t>
              </a: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绕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点</a:t>
              </a:r>
              <a:r>
                <a:rPr lang="zh-CN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逆</a:t>
              </a: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时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针旋转……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647" name="图片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9667" y="3960965"/>
              <a:ext cx="1073141" cy="1488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639" grpId="0" bldLvl="0"/>
      <p:bldP spid="1864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00113" y="2146300"/>
          <a:ext cx="6985008" cy="329247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  <a:gridCol w="388056"/>
              </a:tblGrid>
              <a:tr h="36583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83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36" marB="45736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650" name="Rectangle 1"/>
          <p:cNvSpPr>
            <a:spLocks noChangeArrowheads="1"/>
          </p:cNvSpPr>
          <p:nvPr/>
        </p:nvSpPr>
        <p:spPr bwMode="auto">
          <a:xfrm>
            <a:off x="428625" y="1038225"/>
            <a:ext cx="87153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．画出长方形绕点</a:t>
            </a:r>
            <a:r>
              <a:rPr lang="zh-CN" altLang="zh-CN" sz="2800" b="1" i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逆时针旋转</a:t>
            </a:r>
            <a:r>
              <a:rPr lang="zh-CN" altLang="zh-CN" sz="2800" b="1" dirty="0">
                <a:latin typeface="Times New Roman" panose="02020603050405020304" pitchFamily="18" charset="0"/>
              </a:rPr>
              <a:t>90</a:t>
            </a:r>
            <a:r>
              <a:rPr lang="en-US" altLang="zh-CN" sz="2800" b="1" dirty="0">
                <a:latin typeface="Times New Roman" panose="02020603050405020304" pitchFamily="18" charset="0"/>
              </a:rPr>
              <a:t> °</a:t>
            </a:r>
            <a:r>
              <a:rPr lang="zh-CN" altLang="en-US" sz="2800" b="1" dirty="0">
                <a:latin typeface="Times New Roman" panose="02020603050405020304" pitchFamily="18" charset="0"/>
              </a:rPr>
              <a:t>后的图形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。 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．画出平行四边形绕点</a:t>
            </a:r>
            <a:r>
              <a:rPr lang="zh-CN" altLang="zh-CN" sz="2800" b="1" i="1" dirty="0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顺时针旋转</a:t>
            </a:r>
            <a:r>
              <a:rPr lang="zh-CN" altLang="zh-CN" sz="2800" b="1" dirty="0">
                <a:latin typeface="Times New Roman" panose="02020603050405020304" pitchFamily="18" charset="0"/>
              </a:rPr>
              <a:t>90</a:t>
            </a:r>
            <a:r>
              <a:rPr lang="en-US" altLang="zh-CN" sz="2800" b="1" dirty="0">
                <a:latin typeface="Times New Roman" panose="02020603050405020304" pitchFamily="18" charset="0"/>
              </a:rPr>
              <a:t> °</a:t>
            </a:r>
            <a:r>
              <a:rPr lang="zh-CN" altLang="en-US" sz="2800" b="1" dirty="0">
                <a:latin typeface="Times New Roman" panose="02020603050405020304" pitchFamily="18" charset="0"/>
              </a:rPr>
              <a:t>后的图形。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9651" name="流程图: 过程 3"/>
          <p:cNvSpPr>
            <a:spLocks noChangeArrowheads="1"/>
          </p:cNvSpPr>
          <p:nvPr/>
        </p:nvSpPr>
        <p:spPr bwMode="auto">
          <a:xfrm>
            <a:off x="2043113" y="3989388"/>
            <a:ext cx="1520825" cy="720725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E9F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B0F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652" name="平行四边形 4"/>
          <p:cNvSpPr>
            <a:spLocks noChangeArrowheads="1"/>
          </p:cNvSpPr>
          <p:nvPr/>
        </p:nvSpPr>
        <p:spPr bwMode="auto">
          <a:xfrm>
            <a:off x="5219700" y="3594100"/>
            <a:ext cx="1857375" cy="1116013"/>
          </a:xfrm>
          <a:prstGeom prst="parallelogram">
            <a:avLst>
              <a:gd name="adj" fmla="val 3287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E9F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B0F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653" name="流程图: 过程 20"/>
          <p:cNvSpPr>
            <a:spLocks noChangeArrowheads="1"/>
          </p:cNvSpPr>
          <p:nvPr/>
        </p:nvSpPr>
        <p:spPr bwMode="auto">
          <a:xfrm rot="-5400000">
            <a:off x="1724819" y="2855119"/>
            <a:ext cx="1439863" cy="796925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E9F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00"/>
                </a:solidFill>
                <a:prstDash val="sysDash"/>
                <a:round/>
              </a14:hiddenLine>
            </a:ext>
          </a:extLst>
        </p:spPr>
        <p:txBody>
          <a:bodyPr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9654" name="组合 13"/>
          <p:cNvGrpSpPr/>
          <p:nvPr/>
        </p:nvGrpSpPr>
        <p:grpSpPr bwMode="auto">
          <a:xfrm>
            <a:off x="1619250" y="3541713"/>
            <a:ext cx="714375" cy="698500"/>
            <a:chOff x="2056897" y="2027669"/>
            <a:chExt cx="714903" cy="698387"/>
          </a:xfrm>
        </p:grpSpPr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2056897" y="2202266"/>
              <a:ext cx="495666" cy="52379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zh-CN" sz="2800" b="1" i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endParaRPr lang="zh-CN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2333326" y="2027669"/>
              <a:ext cx="438474" cy="6460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endPara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9657" name="平行四边形 21"/>
          <p:cNvSpPr>
            <a:spLocks noChangeArrowheads="1"/>
          </p:cNvSpPr>
          <p:nvPr/>
        </p:nvSpPr>
        <p:spPr bwMode="auto">
          <a:xfrm rot="5400000">
            <a:off x="4033838" y="3575050"/>
            <a:ext cx="1854200" cy="1209675"/>
          </a:xfrm>
          <a:prstGeom prst="parallelogram">
            <a:avLst>
              <a:gd name="adj" fmla="val 300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E9F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00"/>
                </a:solidFill>
                <a:prstDash val="sysDash"/>
                <a:round/>
              </a14:hiddenLine>
            </a:ext>
          </a:extLst>
        </p:spPr>
        <p:txBody>
          <a:bodyPr rot="10800000"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9658" name="组合 17"/>
          <p:cNvGrpSpPr/>
          <p:nvPr/>
        </p:nvGrpSpPr>
        <p:grpSpPr bwMode="auto">
          <a:xfrm>
            <a:off x="5292725" y="3036888"/>
            <a:ext cx="565150" cy="787400"/>
            <a:chOff x="2264760" y="1900650"/>
            <a:chExt cx="564768" cy="787193"/>
          </a:xfrm>
        </p:grpSpPr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2264760" y="1900650"/>
              <a:ext cx="496552" cy="5221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 i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</a:t>
              </a:r>
              <a:endParaRPr lang="zh-CN" altLang="zh-CN" sz="28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2390088" y="1980004"/>
              <a:ext cx="439440" cy="70783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endParaRPr lang="zh-CN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9661" name="文本框 2"/>
          <p:cNvSpPr txBox="1">
            <a:spLocks noChangeArrowheads="1"/>
          </p:cNvSpPr>
          <p:nvPr/>
        </p:nvSpPr>
        <p:spPr bwMode="auto">
          <a:xfrm>
            <a:off x="330200" y="512763"/>
            <a:ext cx="2044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练一练：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53" grpId="0" bldLvl="0"/>
      <p:bldP spid="1965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tags/tag1.xml><?xml version="1.0" encoding="utf-8"?>
<p:tagLst xmlns:p="http://schemas.openxmlformats.org/presentationml/2006/main">
  <p:tag name="KSO_WPP_MARK_KEY" val="d146cdd3-33df-4673-95b0-3bbd8175962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1170</Words>
  <Application>WPS 演示</Application>
  <PresentationFormat>全屏显示(4:3)</PresentationFormat>
  <Paragraphs>66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2023-02-11T06:56:32Z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C59E1760844E48FCB4BD5E200269AAEC</vt:lpwstr>
  </property>
  <property fmtid="{D5CDD505-2E9C-101B-9397-08002B2CF9AE}" pid="3" name="KSOProductBuildVer">
    <vt:lpwstr>2052-11.1.0.13703</vt:lpwstr>
  </property>
</Properties>
</file>