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sldIdLst>
    <p:sldId id="534" r:id="rId3"/>
    <p:sldId id="522" r:id="rId4"/>
    <p:sldId id="524" r:id="rId5"/>
    <p:sldId id="472" r:id="rId6"/>
    <p:sldId id="527" r:id="rId8"/>
    <p:sldId id="528" r:id="rId9"/>
    <p:sldId id="529" r:id="rId10"/>
    <p:sldId id="530" r:id="rId11"/>
    <p:sldId id="520" r:id="rId12"/>
    <p:sldId id="511" r:id="rId13"/>
    <p:sldId id="531" r:id="rId14"/>
    <p:sldId id="502" r:id="rId15"/>
    <p:sldId id="515" r:id="rId16"/>
    <p:sldId id="497" r:id="rId17"/>
    <p:sldId id="532" r:id="rId18"/>
    <p:sldId id="533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华文楷体" panose="02010600040101010101" pitchFamily="2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BD09"/>
    <a:srgbClr val="0000FF"/>
    <a:srgbClr val="3333FF"/>
    <a:srgbClr val="D1D3D2"/>
    <a:srgbClr val="CCECFF"/>
    <a:srgbClr val="65BCC2"/>
    <a:srgbClr val="5F5FDC"/>
    <a:srgbClr val="5151CE"/>
    <a:srgbClr val="FFFF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1.jpe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22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11.xml"/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1.GIF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35155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长方体的体积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6048" y="598680"/>
            <a:ext cx="4242187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长方体和正方体的体积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102632"/>
            <a:ext cx="29546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flipH="1" flipV="1">
            <a:off x="2339751" y="483520"/>
            <a:ext cx="5400600" cy="1584176"/>
            <a:chOff x="1619672" y="213981"/>
            <a:chExt cx="2497932" cy="1839648"/>
          </a:xfrm>
        </p:grpSpPr>
        <p:sp>
          <p:nvSpPr>
            <p:cNvPr id="13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59632" y="1059583"/>
            <a:ext cx="1507540" cy="3837890"/>
            <a:chOff x="2627784" y="987574"/>
            <a:chExt cx="1507540" cy="3837890"/>
          </a:xfrm>
        </p:grpSpPr>
        <p:sp>
          <p:nvSpPr>
            <p:cNvPr id="16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20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圆角矩形 17"/>
          <p:cNvSpPr/>
          <p:nvPr/>
        </p:nvSpPr>
        <p:spPr>
          <a:xfrm>
            <a:off x="2483768" y="1347662"/>
            <a:ext cx="544906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一块砖的长度是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厘米，宽是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厘米，厚是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厘米。它的体积是多少厘米？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立方体 5"/>
          <p:cNvSpPr/>
          <p:nvPr/>
        </p:nvSpPr>
        <p:spPr>
          <a:xfrm>
            <a:off x="323528" y="2715768"/>
            <a:ext cx="1872208" cy="576064"/>
          </a:xfrm>
          <a:prstGeom prst="cube">
            <a:avLst>
              <a:gd name="adj" fmla="val 55914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17"/>
          <p:cNvSpPr/>
          <p:nvPr/>
        </p:nvSpPr>
        <p:spPr>
          <a:xfrm>
            <a:off x="3059832" y="2211710"/>
            <a:ext cx="345638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0" lang="en-US" altLang="zh-CN" sz="44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kumimoji="0" lang="en-US" altLang="zh-CN" sz="32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400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abh</a:t>
            </a:r>
            <a:endParaRPr kumimoji="0" lang="zh-CN" altLang="en-US" sz="44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17"/>
          <p:cNvSpPr/>
          <p:nvPr/>
        </p:nvSpPr>
        <p:spPr>
          <a:xfrm>
            <a:off x="4139952" y="2931742"/>
            <a:ext cx="2016224" cy="7200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24×12×6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17"/>
          <p:cNvSpPr/>
          <p:nvPr/>
        </p:nvSpPr>
        <p:spPr>
          <a:xfrm>
            <a:off x="3635896" y="3219774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288×6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17"/>
          <p:cNvSpPr/>
          <p:nvPr/>
        </p:nvSpPr>
        <p:spPr>
          <a:xfrm>
            <a:off x="3779912" y="3651822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1728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17"/>
          <p:cNvSpPr/>
          <p:nvPr/>
        </p:nvSpPr>
        <p:spPr>
          <a:xfrm>
            <a:off x="3059832" y="4083918"/>
            <a:ext cx="511256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它的体积是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1728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 animBg="1"/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立方体 49"/>
          <p:cNvSpPr/>
          <p:nvPr/>
        </p:nvSpPr>
        <p:spPr>
          <a:xfrm>
            <a:off x="6095755" y="1635648"/>
            <a:ext cx="2160240" cy="1008112"/>
          </a:xfrm>
          <a:prstGeom prst="cube">
            <a:avLst>
              <a:gd name="adj" fmla="val 39123"/>
            </a:avLst>
          </a:prstGeom>
          <a:solidFill>
            <a:srgbClr val="CCECF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prstClr val="white"/>
              </a:solidFill>
            </a:endParaRPr>
          </a:p>
        </p:txBody>
      </p:sp>
      <p:sp>
        <p:nvSpPr>
          <p:cNvPr id="51" name="圆角矩形 17"/>
          <p:cNvSpPr/>
          <p:nvPr/>
        </p:nvSpPr>
        <p:spPr>
          <a:xfrm>
            <a:off x="827584" y="987574"/>
            <a:ext cx="7776864" cy="86409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一个长方体，长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厘米，宽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厘米，高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厘米，求它的体积。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 17"/>
          <p:cNvSpPr/>
          <p:nvPr/>
        </p:nvSpPr>
        <p:spPr>
          <a:xfrm>
            <a:off x="2915816" y="2499742"/>
            <a:ext cx="2016224" cy="7200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30×15×4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圆角矩形 17"/>
          <p:cNvSpPr/>
          <p:nvPr/>
        </p:nvSpPr>
        <p:spPr>
          <a:xfrm>
            <a:off x="2411760" y="2787774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450×4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17"/>
          <p:cNvSpPr/>
          <p:nvPr/>
        </p:nvSpPr>
        <p:spPr>
          <a:xfrm>
            <a:off x="2555776" y="3219822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1800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17"/>
          <p:cNvSpPr/>
          <p:nvPr/>
        </p:nvSpPr>
        <p:spPr>
          <a:xfrm>
            <a:off x="1547664" y="3867894"/>
            <a:ext cx="595311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它的体积是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27588" y="483520"/>
            <a:ext cx="7193765" cy="3997055"/>
            <a:chOff x="1496867" y="1014243"/>
            <a:chExt cx="9591687" cy="5329407"/>
          </a:xfrm>
        </p:grpSpPr>
        <p:grpSp>
          <p:nvGrpSpPr>
            <p:cNvPr id="24" name="组合 23"/>
            <p:cNvGrpSpPr/>
            <p:nvPr/>
          </p:nvGrpSpPr>
          <p:grpSpPr>
            <a:xfrm>
              <a:off x="1496867" y="1014243"/>
              <a:ext cx="9591687" cy="5329407"/>
              <a:chOff x="1637543" y="775092"/>
              <a:chExt cx="9591687" cy="5329407"/>
            </a:xfrm>
          </p:grpSpPr>
          <p:pic>
            <p:nvPicPr>
              <p:cNvPr id="27" name="Picture 6" descr="1-19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189238" y="1909569"/>
                <a:ext cx="9039992" cy="41949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5" descr="1-18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37543" y="775092"/>
                <a:ext cx="2380225" cy="51474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11" descr="1-2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995348" y="2877210"/>
                <a:ext cx="3781216" cy="6678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4569208" y="2934456"/>
              <a:ext cx="4503977" cy="75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选  一  选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2639615" y="3717031"/>
              <a:ext cx="7872875" cy="2421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千克重的铁块和棉花的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体积（   ）。</a:t>
              </a:r>
              <a:endPara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A.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一样大  </a:t>
              </a:r>
              <a:endPara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B.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铁大一些 </a:t>
              </a:r>
              <a:endPara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C.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棉花大一些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660232" y="242773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251524" y="383016"/>
            <a:ext cx="3749573" cy="53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想一想，解答问题。</a:t>
            </a:r>
            <a:endParaRPr lang="zh-CN" altLang="en-US" sz="3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329154" y="170765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1907704" y="2792275"/>
            <a:ext cx="48965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足球间会有缝隙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39556" y="1278508"/>
            <a:ext cx="77515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一个长方体的纸箱里放了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个足球，这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个足球的体积就是这个纸箱的容积。 （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251520" y="339505"/>
            <a:ext cx="8666492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分米，宽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分米，高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分米的长木块切成棱长是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分米的小正方体木块，可以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切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立方体 58"/>
          <p:cNvSpPr/>
          <p:nvPr/>
        </p:nvSpPr>
        <p:spPr>
          <a:xfrm>
            <a:off x="2750630" y="2220095"/>
            <a:ext cx="813258" cy="891717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2564160" y="2436118"/>
            <a:ext cx="824209" cy="851210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立方体 52"/>
          <p:cNvSpPr/>
          <p:nvPr/>
        </p:nvSpPr>
        <p:spPr>
          <a:xfrm>
            <a:off x="755579" y="2652761"/>
            <a:ext cx="810089" cy="810089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立方体 53"/>
          <p:cNvSpPr/>
          <p:nvPr/>
        </p:nvSpPr>
        <p:spPr>
          <a:xfrm>
            <a:off x="1295640" y="2652761"/>
            <a:ext cx="810089" cy="810089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立方体 54"/>
          <p:cNvSpPr/>
          <p:nvPr/>
        </p:nvSpPr>
        <p:spPr>
          <a:xfrm>
            <a:off x="1835699" y="2652761"/>
            <a:ext cx="810089" cy="810089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立方体 55"/>
          <p:cNvSpPr/>
          <p:nvPr/>
        </p:nvSpPr>
        <p:spPr>
          <a:xfrm>
            <a:off x="2375760" y="2652761"/>
            <a:ext cx="810089" cy="810089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41267" y="3416682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zh-CN" altLang="en-US" sz="1600" dirty="0">
              <a:solidFill>
                <a:srgbClr val="0000FF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773512" y="1976522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zh-CN" altLang="en-US" sz="1600" dirty="0">
              <a:solidFill>
                <a:srgbClr val="0000FF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197451" y="3075806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zh-CN" altLang="en-US" sz="1600" dirty="0">
              <a:solidFill>
                <a:srgbClr val="0000FF"/>
              </a:solidFill>
            </a:endParaRPr>
          </a:p>
        </p:txBody>
      </p:sp>
      <p:sp>
        <p:nvSpPr>
          <p:cNvPr id="70" name="圆角矩形 17"/>
          <p:cNvSpPr/>
          <p:nvPr/>
        </p:nvSpPr>
        <p:spPr>
          <a:xfrm>
            <a:off x="5292080" y="2139702"/>
            <a:ext cx="2016224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4×3×2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圆角矩形 17"/>
          <p:cNvSpPr/>
          <p:nvPr/>
        </p:nvSpPr>
        <p:spPr>
          <a:xfrm>
            <a:off x="4932040" y="2571750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12×2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圆角矩形 17"/>
          <p:cNvSpPr/>
          <p:nvPr/>
        </p:nvSpPr>
        <p:spPr>
          <a:xfrm>
            <a:off x="4427984" y="3003798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24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（块）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圆角矩形 17"/>
          <p:cNvSpPr/>
          <p:nvPr/>
        </p:nvSpPr>
        <p:spPr>
          <a:xfrm>
            <a:off x="3995936" y="3507855"/>
            <a:ext cx="464400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可以切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立方体 59"/>
          <p:cNvSpPr/>
          <p:nvPr/>
        </p:nvSpPr>
        <p:spPr>
          <a:xfrm>
            <a:off x="2375760" y="2038443"/>
            <a:ext cx="810089" cy="810089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立方体 8"/>
          <p:cNvSpPr/>
          <p:nvPr/>
        </p:nvSpPr>
        <p:spPr>
          <a:xfrm>
            <a:off x="755576" y="1707655"/>
            <a:ext cx="2808312" cy="1755194"/>
          </a:xfrm>
          <a:prstGeom prst="cube">
            <a:avLst>
              <a:gd name="adj" fmla="val 31069"/>
            </a:avLst>
          </a:prstGeom>
          <a:noFill/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2987824" y="2211712"/>
            <a:ext cx="864096" cy="5040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2" grpId="0" animBg="1"/>
      <p:bldP spid="53" grpId="0" animBg="1"/>
      <p:bldP spid="54" grpId="0" animBg="1"/>
      <p:bldP spid="55" grpId="0" animBg="1"/>
      <p:bldP spid="56" grpId="0" animBg="1"/>
      <p:bldP spid="56" grpId="1" animBg="1"/>
      <p:bldP spid="56" grpId="2" animBg="1"/>
      <p:bldP spid="14" grpId="0"/>
      <p:bldP spid="65" grpId="0"/>
      <p:bldP spid="69" grpId="0"/>
      <p:bldP spid="70" grpId="0"/>
      <p:bldP spid="71" grpId="0"/>
      <p:bldP spid="72" grpId="0"/>
      <p:bldP spid="73" grpId="0"/>
      <p:bldP spid="60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17"/>
          <p:cNvSpPr/>
          <p:nvPr/>
        </p:nvSpPr>
        <p:spPr>
          <a:xfrm>
            <a:off x="2232248" y="2715766"/>
            <a:ext cx="4555404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60÷5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32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17"/>
          <p:cNvSpPr/>
          <p:nvPr/>
        </p:nvSpPr>
        <p:spPr>
          <a:xfrm>
            <a:off x="3312368" y="2787774"/>
            <a:ext cx="313184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0863" y="834069"/>
            <a:ext cx="1675157" cy="444046"/>
          </a:xfrm>
          <a:prstGeom prst="rect">
            <a:avLst/>
          </a:prstGeom>
          <a:solidFill>
            <a:srgbClr val="FFFF00"/>
          </a:solidFill>
          <a:ln>
            <a:solidFill>
              <a:srgbClr val="23B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251524" y="267494"/>
            <a:ext cx="832764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一个体积为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立方米的长方体铁箱，这个铁箱的高是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米，底面面积是多少平方米？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148195" y="1390007"/>
            <a:ext cx="1112805" cy="46166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</a:rPr>
              <a:t>长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×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宽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4175859" y="1224927"/>
            <a:ext cx="972209" cy="33871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圆角矩形 17"/>
          <p:cNvSpPr/>
          <p:nvPr/>
        </p:nvSpPr>
        <p:spPr>
          <a:xfrm>
            <a:off x="1475656" y="3363840"/>
            <a:ext cx="612065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底面积是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3" grpId="0" animBg="1"/>
      <p:bldP spid="47" grpId="0" animBg="1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40" name="圆角矩形 17"/>
          <p:cNvSpPr/>
          <p:nvPr/>
        </p:nvSpPr>
        <p:spPr>
          <a:xfrm>
            <a:off x="539552" y="2715814"/>
            <a:ext cx="674520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长方体体积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组合 246"/>
          <p:cNvGrpSpPr/>
          <p:nvPr/>
        </p:nvGrpSpPr>
        <p:grpSpPr>
          <a:xfrm>
            <a:off x="539556" y="915567"/>
            <a:ext cx="6416137" cy="3744416"/>
            <a:chOff x="323528" y="915566"/>
            <a:chExt cx="6416137" cy="3744416"/>
          </a:xfrm>
        </p:grpSpPr>
        <p:pic>
          <p:nvPicPr>
            <p:cNvPr id="246" name="Picture 6" descr="2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23528" y="915566"/>
              <a:ext cx="6416137" cy="3744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1600" y="1707654"/>
              <a:ext cx="2736304" cy="2736304"/>
            </a:xfrm>
            <a:prstGeom prst="rect">
              <a:avLst/>
            </a:prstGeom>
          </p:spPr>
        </p:pic>
        <p:sp>
          <p:nvSpPr>
            <p:cNvPr id="245" name="矩形 4"/>
            <p:cNvSpPr>
              <a:spLocks noChangeArrowheads="1"/>
            </p:cNvSpPr>
            <p:nvPr/>
          </p:nvSpPr>
          <p:spPr bwMode="auto">
            <a:xfrm rot="806816">
              <a:off x="2398298" y="1587198"/>
              <a:ext cx="2777809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你知道集装箱占地的空间有多大吗？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8" name="Picture 5" descr="2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4132" y="1923678"/>
            <a:ext cx="151464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9" name="组合 4"/>
          <p:cNvGrpSpPr/>
          <p:nvPr/>
        </p:nvGrpSpPr>
        <p:grpSpPr bwMode="auto">
          <a:xfrm>
            <a:off x="5901617" y="1029307"/>
            <a:ext cx="2846851" cy="1038389"/>
            <a:chOff x="2918290" y="1104380"/>
            <a:chExt cx="2422311" cy="667083"/>
          </a:xfrm>
          <a:noFill/>
        </p:grpSpPr>
        <p:sp>
          <p:nvSpPr>
            <p:cNvPr id="250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-19976"/>
                <a:gd name="adj2" fmla="val 135204"/>
              </a:avLst>
            </a:prstGeom>
            <a:grp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1" name="矩形 4"/>
            <p:cNvSpPr>
              <a:spLocks noChangeArrowheads="1"/>
            </p:cNvSpPr>
            <p:nvPr/>
          </p:nvSpPr>
          <p:spPr bwMode="auto">
            <a:xfrm>
              <a:off x="3224639" y="1150639"/>
              <a:ext cx="2102636" cy="61293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就是求集装箱的体积。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" name="组合 238"/>
          <p:cNvGrpSpPr/>
          <p:nvPr/>
        </p:nvGrpSpPr>
        <p:grpSpPr bwMode="auto">
          <a:xfrm flipH="1">
            <a:off x="827583" y="771551"/>
            <a:ext cx="6951120" cy="4025379"/>
            <a:chOff x="4575396" y="1817965"/>
            <a:chExt cx="6924858" cy="4453178"/>
          </a:xfrm>
        </p:grpSpPr>
        <p:sp>
          <p:nvSpPr>
            <p:cNvPr id="240" name="云形标注 3"/>
            <p:cNvSpPr/>
            <p:nvPr/>
          </p:nvSpPr>
          <p:spPr>
            <a:xfrm>
              <a:off x="4575396" y="1817965"/>
              <a:ext cx="5418403" cy="2628803"/>
            </a:xfrm>
            <a:prstGeom prst="cloudCallout">
              <a:avLst>
                <a:gd name="adj1" fmla="val 52438"/>
                <a:gd name="adj2" fmla="val 45642"/>
              </a:avLst>
            </a:prstGeom>
            <a:solidFill>
              <a:schemeClr val="bg1"/>
            </a:solidFill>
            <a:ln w="19050">
              <a:solidFill>
                <a:srgbClr val="4896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pic>
          <p:nvPicPr>
            <p:cNvPr id="242" name="图片 14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flipH="1">
              <a:off x="9300897" y="4071785"/>
              <a:ext cx="2199357" cy="2199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812" y="1131592"/>
            <a:ext cx="1536171" cy="1152128"/>
          </a:xfrm>
          <a:prstGeom prst="rect">
            <a:avLst/>
          </a:prstGeom>
        </p:spPr>
      </p:pic>
      <p:pic>
        <p:nvPicPr>
          <p:cNvPr id="243" name="图片 24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363792">
            <a:off x="4386938" y="1485123"/>
            <a:ext cx="647056" cy="592723"/>
          </a:xfrm>
          <a:prstGeom prst="rect">
            <a:avLst/>
          </a:prstGeom>
        </p:spPr>
      </p:pic>
      <p:grpSp>
        <p:nvGrpSpPr>
          <p:cNvPr id="245" name="组合 244"/>
          <p:cNvGrpSpPr/>
          <p:nvPr/>
        </p:nvGrpSpPr>
        <p:grpSpPr>
          <a:xfrm>
            <a:off x="5292080" y="1491630"/>
            <a:ext cx="1656184" cy="864096"/>
            <a:chOff x="5220072" y="1131590"/>
            <a:chExt cx="1656184" cy="864096"/>
          </a:xfrm>
        </p:grpSpPr>
        <p:sp>
          <p:nvSpPr>
            <p:cNvPr id="3" name="立方体 2"/>
            <p:cNvSpPr/>
            <p:nvPr/>
          </p:nvSpPr>
          <p:spPr>
            <a:xfrm>
              <a:off x="5220072" y="1131590"/>
              <a:ext cx="1656184" cy="864096"/>
            </a:xfrm>
            <a:prstGeom prst="cub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5436096" y="1779662"/>
              <a:ext cx="144016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436096" y="1131590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5220072" y="1779662"/>
              <a:ext cx="216024" cy="21602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4" name="矩形 243"/>
          <p:cNvSpPr/>
          <p:nvPr/>
        </p:nvSpPr>
        <p:spPr bwMode="auto">
          <a:xfrm flipH="1">
            <a:off x="3491880" y="3363841"/>
            <a:ext cx="4536504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长方体的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体积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多少呢？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 flipH="1" flipV="1">
            <a:off x="3707908" y="411511"/>
            <a:ext cx="5111409" cy="1584176"/>
            <a:chOff x="1619672" y="213981"/>
            <a:chExt cx="2497932" cy="1839648"/>
          </a:xfrm>
        </p:grpSpPr>
        <p:sp>
          <p:nvSpPr>
            <p:cNvPr id="52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27784" y="987574"/>
            <a:ext cx="1507540" cy="3837890"/>
            <a:chOff x="2627784" y="987574"/>
            <a:chExt cx="1507540" cy="3837890"/>
          </a:xfrm>
        </p:grpSpPr>
        <p:sp>
          <p:nvSpPr>
            <p:cNvPr id="38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47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圆角矩形 17"/>
          <p:cNvSpPr/>
          <p:nvPr/>
        </p:nvSpPr>
        <p:spPr>
          <a:xfrm>
            <a:off x="3851920" y="127565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立方厘米的小正方体，分别搭出不同的长方体，并填写下来。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23932" y="2355726"/>
          <a:ext cx="4896545" cy="224782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76065"/>
                <a:gridCol w="936104"/>
                <a:gridCol w="936104"/>
                <a:gridCol w="1008112"/>
                <a:gridCol w="1440160"/>
              </a:tblGrid>
              <a:tr h="525780"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图号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长（厘米）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宽（厘米）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高（厘米）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体积（立方厘米）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④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6" name="Picture 4" descr="7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584" y="2067696"/>
            <a:ext cx="1800200" cy="251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2355726"/>
            <a:ext cx="3096344" cy="1867636"/>
          </a:xfrm>
          <a:prstGeom prst="rect">
            <a:avLst/>
          </a:prstGeom>
        </p:spPr>
      </p:pic>
      <p:sp>
        <p:nvSpPr>
          <p:cNvPr id="21" name="立方体 20"/>
          <p:cNvSpPr/>
          <p:nvPr/>
        </p:nvSpPr>
        <p:spPr>
          <a:xfrm>
            <a:off x="899592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立方体 21"/>
          <p:cNvSpPr/>
          <p:nvPr/>
        </p:nvSpPr>
        <p:spPr>
          <a:xfrm>
            <a:off x="827584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/>
          <p:cNvSpPr/>
          <p:nvPr/>
        </p:nvSpPr>
        <p:spPr>
          <a:xfrm>
            <a:off x="755576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/>
          <p:cNvSpPr/>
          <p:nvPr/>
        </p:nvSpPr>
        <p:spPr>
          <a:xfrm>
            <a:off x="683568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/>
          <p:cNvSpPr/>
          <p:nvPr/>
        </p:nvSpPr>
        <p:spPr>
          <a:xfrm>
            <a:off x="1115616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立方体 25"/>
          <p:cNvSpPr/>
          <p:nvPr/>
        </p:nvSpPr>
        <p:spPr>
          <a:xfrm>
            <a:off x="1043608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>
            <a:off x="97160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/>
          <p:cNvSpPr/>
          <p:nvPr/>
        </p:nvSpPr>
        <p:spPr>
          <a:xfrm>
            <a:off x="899592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立方体 28"/>
          <p:cNvSpPr/>
          <p:nvPr/>
        </p:nvSpPr>
        <p:spPr>
          <a:xfrm>
            <a:off x="1331640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/>
          <p:cNvSpPr/>
          <p:nvPr/>
        </p:nvSpPr>
        <p:spPr>
          <a:xfrm>
            <a:off x="1259632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118762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1115616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立方体 32"/>
          <p:cNvSpPr/>
          <p:nvPr/>
        </p:nvSpPr>
        <p:spPr>
          <a:xfrm>
            <a:off x="1547664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立方体 33"/>
          <p:cNvSpPr/>
          <p:nvPr/>
        </p:nvSpPr>
        <p:spPr>
          <a:xfrm>
            <a:off x="1475656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立方体 34"/>
          <p:cNvSpPr/>
          <p:nvPr/>
        </p:nvSpPr>
        <p:spPr>
          <a:xfrm>
            <a:off x="140364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立方体 35"/>
          <p:cNvSpPr/>
          <p:nvPr/>
        </p:nvSpPr>
        <p:spPr>
          <a:xfrm>
            <a:off x="1331640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立方体 36"/>
          <p:cNvSpPr/>
          <p:nvPr/>
        </p:nvSpPr>
        <p:spPr>
          <a:xfrm>
            <a:off x="1763688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立方体 37"/>
          <p:cNvSpPr/>
          <p:nvPr/>
        </p:nvSpPr>
        <p:spPr>
          <a:xfrm>
            <a:off x="1691680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立方体 38"/>
          <p:cNvSpPr/>
          <p:nvPr/>
        </p:nvSpPr>
        <p:spPr>
          <a:xfrm>
            <a:off x="1619672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>
            <a:off x="1547664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立方体 40"/>
          <p:cNvSpPr/>
          <p:nvPr/>
        </p:nvSpPr>
        <p:spPr>
          <a:xfrm>
            <a:off x="1979712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>
            <a:off x="1907704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立方体 42"/>
          <p:cNvSpPr/>
          <p:nvPr/>
        </p:nvSpPr>
        <p:spPr>
          <a:xfrm>
            <a:off x="1835696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立方体 43"/>
          <p:cNvSpPr/>
          <p:nvPr/>
        </p:nvSpPr>
        <p:spPr>
          <a:xfrm>
            <a:off x="1763688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立方体 56"/>
          <p:cNvSpPr/>
          <p:nvPr/>
        </p:nvSpPr>
        <p:spPr>
          <a:xfrm>
            <a:off x="2195736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立方体 57"/>
          <p:cNvSpPr/>
          <p:nvPr/>
        </p:nvSpPr>
        <p:spPr>
          <a:xfrm>
            <a:off x="2123728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立方体 58"/>
          <p:cNvSpPr/>
          <p:nvPr/>
        </p:nvSpPr>
        <p:spPr>
          <a:xfrm>
            <a:off x="205172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立方体 59"/>
          <p:cNvSpPr/>
          <p:nvPr/>
        </p:nvSpPr>
        <p:spPr>
          <a:xfrm>
            <a:off x="1979712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立方体 60"/>
          <p:cNvSpPr/>
          <p:nvPr/>
        </p:nvSpPr>
        <p:spPr>
          <a:xfrm>
            <a:off x="2411760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2339752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立方体 62"/>
          <p:cNvSpPr/>
          <p:nvPr/>
        </p:nvSpPr>
        <p:spPr>
          <a:xfrm>
            <a:off x="226774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立方体 63"/>
          <p:cNvSpPr/>
          <p:nvPr/>
        </p:nvSpPr>
        <p:spPr>
          <a:xfrm>
            <a:off x="2195736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立方体 64"/>
          <p:cNvSpPr/>
          <p:nvPr/>
        </p:nvSpPr>
        <p:spPr>
          <a:xfrm>
            <a:off x="2627784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立方体 65"/>
          <p:cNvSpPr/>
          <p:nvPr/>
        </p:nvSpPr>
        <p:spPr>
          <a:xfrm>
            <a:off x="2555776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立方体 66"/>
          <p:cNvSpPr/>
          <p:nvPr/>
        </p:nvSpPr>
        <p:spPr>
          <a:xfrm>
            <a:off x="248376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立方体 67"/>
          <p:cNvSpPr/>
          <p:nvPr/>
        </p:nvSpPr>
        <p:spPr>
          <a:xfrm>
            <a:off x="2411760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立方体 68"/>
          <p:cNvSpPr/>
          <p:nvPr/>
        </p:nvSpPr>
        <p:spPr>
          <a:xfrm>
            <a:off x="2843808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立方体 69"/>
          <p:cNvSpPr/>
          <p:nvPr/>
        </p:nvSpPr>
        <p:spPr>
          <a:xfrm>
            <a:off x="2771800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立方体 70"/>
          <p:cNvSpPr/>
          <p:nvPr/>
        </p:nvSpPr>
        <p:spPr>
          <a:xfrm>
            <a:off x="2699792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立方体 71"/>
          <p:cNvSpPr/>
          <p:nvPr/>
        </p:nvSpPr>
        <p:spPr>
          <a:xfrm>
            <a:off x="2627784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560" y="134761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 flipH="1" flipV="1">
            <a:off x="3707908" y="411511"/>
            <a:ext cx="5111409" cy="1584176"/>
            <a:chOff x="1619672" y="213981"/>
            <a:chExt cx="2497932" cy="1839648"/>
          </a:xfrm>
        </p:grpSpPr>
        <p:sp>
          <p:nvSpPr>
            <p:cNvPr id="74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627784" y="987574"/>
            <a:ext cx="1507540" cy="3837890"/>
            <a:chOff x="2627784" y="987574"/>
            <a:chExt cx="1507540" cy="3837890"/>
          </a:xfrm>
        </p:grpSpPr>
        <p:sp>
          <p:nvSpPr>
            <p:cNvPr id="77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81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3" name="圆角矩形 17"/>
          <p:cNvSpPr/>
          <p:nvPr/>
        </p:nvSpPr>
        <p:spPr>
          <a:xfrm>
            <a:off x="3851920" y="127565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立方厘米的小正方体，分别搭出不同的长方体，并填写下来。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4" name="表格 83"/>
          <p:cNvGraphicFramePr>
            <a:graphicFrameLocks noGrp="1"/>
          </p:cNvGraphicFramePr>
          <p:nvPr/>
        </p:nvGraphicFramePr>
        <p:xfrm>
          <a:off x="3923932" y="2355726"/>
          <a:ext cx="4896545" cy="224782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76065"/>
                <a:gridCol w="936104"/>
                <a:gridCol w="936104"/>
                <a:gridCol w="1008112"/>
                <a:gridCol w="1440160"/>
              </a:tblGrid>
              <a:tr h="525780"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图号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体积（立方厘米）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④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85" name="组合 8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6" name="图片 8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00"/>
                            </p:stCondLst>
                            <p:childTnLst>
                              <p:par>
                                <p:cTn id="1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500"/>
                            </p:stCondLst>
                            <p:childTnLst>
                              <p:par>
                                <p:cTn id="1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000"/>
                            </p:stCondLst>
                            <p:childTnLst>
                              <p:par>
                                <p:cTn id="1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500"/>
                            </p:stCondLst>
                            <p:childTnLst>
                              <p:par>
                                <p:cTn id="17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000"/>
                            </p:stCondLst>
                            <p:childTnLst>
                              <p:par>
                                <p:cTn id="18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500"/>
                            </p:stCondLst>
                            <p:childTnLst>
                              <p:par>
                                <p:cTn id="18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"/>
                            </p:stCondLst>
                            <p:childTnLst>
                              <p:par>
                                <p:cTn id="19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8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500"/>
                            </p:stCondLst>
                            <p:childTnLst>
                              <p:par>
                                <p:cTn id="20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6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28" grpId="1" animBg="1"/>
      <p:bldP spid="29" grpId="0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5" grpId="0" animBg="1"/>
      <p:bldP spid="36" grpId="0" animBg="1"/>
      <p:bldP spid="36" grpId="1" animBg="1"/>
      <p:bldP spid="37" grpId="0" animBg="1"/>
      <p:bldP spid="38" grpId="0" animBg="1"/>
      <p:bldP spid="39" grpId="0" animBg="1"/>
      <p:bldP spid="40" grpId="0" animBg="1"/>
      <p:bldP spid="40" grpId="1" animBg="1"/>
      <p:bldP spid="41" grpId="0" animBg="1"/>
      <p:bldP spid="42" grpId="0" animBg="1"/>
      <p:bldP spid="43" grpId="0" animBg="1"/>
      <p:bldP spid="44" grpId="0" animBg="1"/>
      <p:bldP spid="44" grpId="1" animBg="1"/>
      <p:bldP spid="57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2" grpId="0" animBg="1"/>
      <p:bldP spid="63" grpId="0" animBg="1"/>
      <p:bldP spid="64" grpId="0" animBg="1"/>
      <p:bldP spid="64" grpId="1" animBg="1"/>
      <p:bldP spid="65" grpId="0" animBg="1"/>
      <p:bldP spid="66" grpId="0" animBg="1"/>
      <p:bldP spid="67" grpId="0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2" grpId="2" animBg="1"/>
      <p:bldP spid="72" grpId="3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2355726"/>
            <a:ext cx="3096344" cy="1867636"/>
          </a:xfrm>
          <a:prstGeom prst="rect">
            <a:avLst/>
          </a:prstGeom>
        </p:spPr>
      </p:pic>
      <p:sp>
        <p:nvSpPr>
          <p:cNvPr id="21" name="立方体 20"/>
          <p:cNvSpPr/>
          <p:nvPr/>
        </p:nvSpPr>
        <p:spPr>
          <a:xfrm>
            <a:off x="1475656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立方体 21"/>
          <p:cNvSpPr/>
          <p:nvPr/>
        </p:nvSpPr>
        <p:spPr>
          <a:xfrm>
            <a:off x="1403648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立方体 22"/>
          <p:cNvSpPr/>
          <p:nvPr/>
        </p:nvSpPr>
        <p:spPr>
          <a:xfrm>
            <a:off x="133164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立方体 23"/>
          <p:cNvSpPr/>
          <p:nvPr/>
        </p:nvSpPr>
        <p:spPr>
          <a:xfrm>
            <a:off x="1259632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立方体 24"/>
          <p:cNvSpPr/>
          <p:nvPr/>
        </p:nvSpPr>
        <p:spPr>
          <a:xfrm>
            <a:off x="1691680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立方体 25"/>
          <p:cNvSpPr/>
          <p:nvPr/>
        </p:nvSpPr>
        <p:spPr>
          <a:xfrm>
            <a:off x="1619672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立方体 26"/>
          <p:cNvSpPr/>
          <p:nvPr/>
        </p:nvSpPr>
        <p:spPr>
          <a:xfrm>
            <a:off x="154766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立方体 27"/>
          <p:cNvSpPr/>
          <p:nvPr/>
        </p:nvSpPr>
        <p:spPr>
          <a:xfrm>
            <a:off x="1475656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立方体 28"/>
          <p:cNvSpPr/>
          <p:nvPr/>
        </p:nvSpPr>
        <p:spPr>
          <a:xfrm>
            <a:off x="1907704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立方体 29"/>
          <p:cNvSpPr/>
          <p:nvPr/>
        </p:nvSpPr>
        <p:spPr>
          <a:xfrm>
            <a:off x="1835696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立方体 30"/>
          <p:cNvSpPr/>
          <p:nvPr/>
        </p:nvSpPr>
        <p:spPr>
          <a:xfrm>
            <a:off x="176368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立方体 31"/>
          <p:cNvSpPr/>
          <p:nvPr/>
        </p:nvSpPr>
        <p:spPr>
          <a:xfrm>
            <a:off x="1691680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立方体 32"/>
          <p:cNvSpPr/>
          <p:nvPr/>
        </p:nvSpPr>
        <p:spPr>
          <a:xfrm>
            <a:off x="2123728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立方体 33"/>
          <p:cNvSpPr/>
          <p:nvPr/>
        </p:nvSpPr>
        <p:spPr>
          <a:xfrm>
            <a:off x="2051720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立方体 34"/>
          <p:cNvSpPr/>
          <p:nvPr/>
        </p:nvSpPr>
        <p:spPr>
          <a:xfrm>
            <a:off x="1979712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立方体 35"/>
          <p:cNvSpPr/>
          <p:nvPr/>
        </p:nvSpPr>
        <p:spPr>
          <a:xfrm>
            <a:off x="1907704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立方体 36"/>
          <p:cNvSpPr/>
          <p:nvPr/>
        </p:nvSpPr>
        <p:spPr>
          <a:xfrm>
            <a:off x="2339752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立方体 37"/>
          <p:cNvSpPr/>
          <p:nvPr/>
        </p:nvSpPr>
        <p:spPr>
          <a:xfrm>
            <a:off x="2267744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立方体 38"/>
          <p:cNvSpPr/>
          <p:nvPr/>
        </p:nvSpPr>
        <p:spPr>
          <a:xfrm>
            <a:off x="2195736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立方体 39"/>
          <p:cNvSpPr/>
          <p:nvPr/>
        </p:nvSpPr>
        <p:spPr>
          <a:xfrm>
            <a:off x="2123728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立方体 40"/>
          <p:cNvSpPr/>
          <p:nvPr/>
        </p:nvSpPr>
        <p:spPr>
          <a:xfrm>
            <a:off x="1475656" y="2211711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立方体 41"/>
          <p:cNvSpPr/>
          <p:nvPr/>
        </p:nvSpPr>
        <p:spPr>
          <a:xfrm>
            <a:off x="1403648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立方体 42"/>
          <p:cNvSpPr/>
          <p:nvPr/>
        </p:nvSpPr>
        <p:spPr>
          <a:xfrm>
            <a:off x="1331640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立方体 43"/>
          <p:cNvSpPr/>
          <p:nvPr/>
        </p:nvSpPr>
        <p:spPr>
          <a:xfrm>
            <a:off x="1259632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立方体 56"/>
          <p:cNvSpPr/>
          <p:nvPr/>
        </p:nvSpPr>
        <p:spPr>
          <a:xfrm>
            <a:off x="1691680" y="2211711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立方体 57"/>
          <p:cNvSpPr/>
          <p:nvPr/>
        </p:nvSpPr>
        <p:spPr>
          <a:xfrm>
            <a:off x="1619672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立方体 58"/>
          <p:cNvSpPr/>
          <p:nvPr/>
        </p:nvSpPr>
        <p:spPr>
          <a:xfrm>
            <a:off x="1547664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立方体 59"/>
          <p:cNvSpPr/>
          <p:nvPr/>
        </p:nvSpPr>
        <p:spPr>
          <a:xfrm>
            <a:off x="1475656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立方体 60"/>
          <p:cNvSpPr/>
          <p:nvPr/>
        </p:nvSpPr>
        <p:spPr>
          <a:xfrm>
            <a:off x="1907704" y="2211711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立方体 61"/>
          <p:cNvSpPr/>
          <p:nvPr/>
        </p:nvSpPr>
        <p:spPr>
          <a:xfrm>
            <a:off x="1835696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立方体 62"/>
          <p:cNvSpPr/>
          <p:nvPr/>
        </p:nvSpPr>
        <p:spPr>
          <a:xfrm>
            <a:off x="1763688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立方体 63"/>
          <p:cNvSpPr/>
          <p:nvPr/>
        </p:nvSpPr>
        <p:spPr>
          <a:xfrm>
            <a:off x="1691680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立方体 64"/>
          <p:cNvSpPr/>
          <p:nvPr/>
        </p:nvSpPr>
        <p:spPr>
          <a:xfrm>
            <a:off x="2123728" y="2211711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立方体 65"/>
          <p:cNvSpPr/>
          <p:nvPr/>
        </p:nvSpPr>
        <p:spPr>
          <a:xfrm>
            <a:off x="2051720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立方体 66"/>
          <p:cNvSpPr/>
          <p:nvPr/>
        </p:nvSpPr>
        <p:spPr>
          <a:xfrm>
            <a:off x="1979712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立方体 67"/>
          <p:cNvSpPr/>
          <p:nvPr/>
        </p:nvSpPr>
        <p:spPr>
          <a:xfrm>
            <a:off x="1907704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立方体 68"/>
          <p:cNvSpPr/>
          <p:nvPr/>
        </p:nvSpPr>
        <p:spPr>
          <a:xfrm>
            <a:off x="2339752" y="2211711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立方体 69"/>
          <p:cNvSpPr/>
          <p:nvPr/>
        </p:nvSpPr>
        <p:spPr>
          <a:xfrm>
            <a:off x="2267744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立方体 70"/>
          <p:cNvSpPr/>
          <p:nvPr/>
        </p:nvSpPr>
        <p:spPr>
          <a:xfrm>
            <a:off x="2195736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立方体 71"/>
          <p:cNvSpPr/>
          <p:nvPr/>
        </p:nvSpPr>
        <p:spPr>
          <a:xfrm>
            <a:off x="2123728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134761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 flipH="1" flipV="1">
            <a:off x="3707908" y="411511"/>
            <a:ext cx="5111409" cy="1584176"/>
            <a:chOff x="1619672" y="213981"/>
            <a:chExt cx="2497932" cy="1839648"/>
          </a:xfrm>
        </p:grpSpPr>
        <p:sp>
          <p:nvSpPr>
            <p:cNvPr id="74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5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627784" y="987574"/>
            <a:ext cx="1507540" cy="3837890"/>
            <a:chOff x="2627784" y="987574"/>
            <a:chExt cx="1507540" cy="3837890"/>
          </a:xfrm>
        </p:grpSpPr>
        <p:sp>
          <p:nvSpPr>
            <p:cNvPr id="77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81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2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0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3" name="圆角矩形 17"/>
          <p:cNvSpPr/>
          <p:nvPr/>
        </p:nvSpPr>
        <p:spPr>
          <a:xfrm>
            <a:off x="3851920" y="127565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立方厘米的小正方体，分别搭出不同的长方体，并填写下来。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4" name="表格 83"/>
          <p:cNvGraphicFramePr>
            <a:graphicFrameLocks noGrp="1"/>
          </p:cNvGraphicFramePr>
          <p:nvPr/>
        </p:nvGraphicFramePr>
        <p:xfrm>
          <a:off x="3923932" y="2355726"/>
          <a:ext cx="4896545" cy="224782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76065"/>
                <a:gridCol w="936104"/>
                <a:gridCol w="936104"/>
                <a:gridCol w="1008112"/>
                <a:gridCol w="1440160"/>
              </a:tblGrid>
              <a:tr h="525780"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图号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体积（立方厘米）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④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85" name="组合 8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6" name="图片 8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"/>
                            </p:stCondLst>
                            <p:childTnLst>
                              <p:par>
                                <p:cTn id="1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28" grpId="1" animBg="1"/>
      <p:bldP spid="29" grpId="0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5" grpId="0" animBg="1"/>
      <p:bldP spid="36" grpId="0" animBg="1"/>
      <p:bldP spid="36" grpId="1" animBg="1"/>
      <p:bldP spid="37" grpId="0" animBg="1"/>
      <p:bldP spid="38" grpId="0" animBg="1"/>
      <p:bldP spid="39" grpId="0" animBg="1"/>
      <p:bldP spid="40" grpId="0" animBg="1"/>
      <p:bldP spid="40" grpId="1" animBg="1"/>
      <p:bldP spid="40" grpId="2" animBg="1"/>
      <p:bldP spid="41" grpId="0" animBg="1"/>
      <p:bldP spid="42" grpId="0" animBg="1"/>
      <p:bldP spid="43" grpId="0" animBg="1"/>
      <p:bldP spid="44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2" animBg="1"/>
      <p:bldP spid="72" grpId="3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2355726"/>
            <a:ext cx="3096344" cy="1867636"/>
          </a:xfrm>
          <a:prstGeom prst="rect">
            <a:avLst/>
          </a:prstGeom>
        </p:spPr>
      </p:pic>
      <p:sp>
        <p:nvSpPr>
          <p:cNvPr id="23" name="立方体 22"/>
          <p:cNvSpPr/>
          <p:nvPr/>
        </p:nvSpPr>
        <p:spPr>
          <a:xfrm>
            <a:off x="827584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立方体 23"/>
          <p:cNvSpPr/>
          <p:nvPr/>
        </p:nvSpPr>
        <p:spPr>
          <a:xfrm>
            <a:off x="755576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立方体 26"/>
          <p:cNvSpPr/>
          <p:nvPr/>
        </p:nvSpPr>
        <p:spPr>
          <a:xfrm>
            <a:off x="1043608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立方体 27"/>
          <p:cNvSpPr/>
          <p:nvPr/>
        </p:nvSpPr>
        <p:spPr>
          <a:xfrm>
            <a:off x="97160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立方体 30"/>
          <p:cNvSpPr/>
          <p:nvPr/>
        </p:nvSpPr>
        <p:spPr>
          <a:xfrm>
            <a:off x="1259632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立方体 31"/>
          <p:cNvSpPr/>
          <p:nvPr/>
        </p:nvSpPr>
        <p:spPr>
          <a:xfrm>
            <a:off x="118762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立方体 34"/>
          <p:cNvSpPr/>
          <p:nvPr/>
        </p:nvSpPr>
        <p:spPr>
          <a:xfrm>
            <a:off x="1475656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立方体 35"/>
          <p:cNvSpPr/>
          <p:nvPr/>
        </p:nvSpPr>
        <p:spPr>
          <a:xfrm>
            <a:off x="140364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立方体 38"/>
          <p:cNvSpPr/>
          <p:nvPr/>
        </p:nvSpPr>
        <p:spPr>
          <a:xfrm>
            <a:off x="1691680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立方体 39"/>
          <p:cNvSpPr/>
          <p:nvPr/>
        </p:nvSpPr>
        <p:spPr>
          <a:xfrm>
            <a:off x="1619672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立方体 42"/>
          <p:cNvSpPr/>
          <p:nvPr/>
        </p:nvSpPr>
        <p:spPr>
          <a:xfrm>
            <a:off x="1907704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立方体 43"/>
          <p:cNvSpPr/>
          <p:nvPr/>
        </p:nvSpPr>
        <p:spPr>
          <a:xfrm>
            <a:off x="1835696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立方体 58"/>
          <p:cNvSpPr/>
          <p:nvPr/>
        </p:nvSpPr>
        <p:spPr>
          <a:xfrm>
            <a:off x="2123728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立方体 59"/>
          <p:cNvSpPr/>
          <p:nvPr/>
        </p:nvSpPr>
        <p:spPr>
          <a:xfrm>
            <a:off x="205172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立方体 62"/>
          <p:cNvSpPr/>
          <p:nvPr/>
        </p:nvSpPr>
        <p:spPr>
          <a:xfrm>
            <a:off x="2339752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立方体 63"/>
          <p:cNvSpPr/>
          <p:nvPr/>
        </p:nvSpPr>
        <p:spPr>
          <a:xfrm>
            <a:off x="226774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立方体 66"/>
          <p:cNvSpPr/>
          <p:nvPr/>
        </p:nvSpPr>
        <p:spPr>
          <a:xfrm>
            <a:off x="2555776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立方体 67"/>
          <p:cNvSpPr/>
          <p:nvPr/>
        </p:nvSpPr>
        <p:spPr>
          <a:xfrm>
            <a:off x="248376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立方体 70"/>
          <p:cNvSpPr/>
          <p:nvPr/>
        </p:nvSpPr>
        <p:spPr>
          <a:xfrm>
            <a:off x="2771800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立方体 71"/>
          <p:cNvSpPr/>
          <p:nvPr/>
        </p:nvSpPr>
        <p:spPr>
          <a:xfrm>
            <a:off x="2699792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134761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 flipH="1" flipV="1">
            <a:off x="3707908" y="411511"/>
            <a:ext cx="5111409" cy="1584176"/>
            <a:chOff x="1619672" y="213981"/>
            <a:chExt cx="2497932" cy="1839648"/>
          </a:xfrm>
        </p:grpSpPr>
        <p:sp>
          <p:nvSpPr>
            <p:cNvPr id="74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5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627784" y="987574"/>
            <a:ext cx="1507540" cy="3837890"/>
            <a:chOff x="2627784" y="987574"/>
            <a:chExt cx="1507540" cy="3837890"/>
          </a:xfrm>
        </p:grpSpPr>
        <p:sp>
          <p:nvSpPr>
            <p:cNvPr id="77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81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2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0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3" name="圆角矩形 17"/>
          <p:cNvSpPr/>
          <p:nvPr/>
        </p:nvSpPr>
        <p:spPr>
          <a:xfrm>
            <a:off x="3851920" y="127565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立方厘米的小正方体，分别搭出不同的长方体，并填写下来。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4" name="表格 83"/>
          <p:cNvGraphicFramePr>
            <a:graphicFrameLocks noGrp="1"/>
          </p:cNvGraphicFramePr>
          <p:nvPr/>
        </p:nvGraphicFramePr>
        <p:xfrm>
          <a:off x="3923932" y="2355726"/>
          <a:ext cx="4896545" cy="224782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76065"/>
                <a:gridCol w="936104"/>
                <a:gridCol w="936104"/>
                <a:gridCol w="1008112"/>
                <a:gridCol w="1440160"/>
              </a:tblGrid>
              <a:tr h="525780"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图号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体积（立方厘米）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④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立方体 20"/>
          <p:cNvSpPr/>
          <p:nvPr/>
        </p:nvSpPr>
        <p:spPr>
          <a:xfrm>
            <a:off x="827584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立方体 21"/>
          <p:cNvSpPr/>
          <p:nvPr/>
        </p:nvSpPr>
        <p:spPr>
          <a:xfrm>
            <a:off x="755576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立方体 24"/>
          <p:cNvSpPr/>
          <p:nvPr/>
        </p:nvSpPr>
        <p:spPr>
          <a:xfrm>
            <a:off x="1043608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立方体 25"/>
          <p:cNvSpPr/>
          <p:nvPr/>
        </p:nvSpPr>
        <p:spPr>
          <a:xfrm>
            <a:off x="971600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立方体 28"/>
          <p:cNvSpPr/>
          <p:nvPr/>
        </p:nvSpPr>
        <p:spPr>
          <a:xfrm>
            <a:off x="1259632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立方体 29"/>
          <p:cNvSpPr/>
          <p:nvPr/>
        </p:nvSpPr>
        <p:spPr>
          <a:xfrm>
            <a:off x="1187624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立方体 32"/>
          <p:cNvSpPr/>
          <p:nvPr/>
        </p:nvSpPr>
        <p:spPr>
          <a:xfrm>
            <a:off x="1475656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立方体 33"/>
          <p:cNvSpPr/>
          <p:nvPr/>
        </p:nvSpPr>
        <p:spPr>
          <a:xfrm>
            <a:off x="1403648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立方体 36"/>
          <p:cNvSpPr/>
          <p:nvPr/>
        </p:nvSpPr>
        <p:spPr>
          <a:xfrm>
            <a:off x="1691680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立方体 37"/>
          <p:cNvSpPr/>
          <p:nvPr/>
        </p:nvSpPr>
        <p:spPr>
          <a:xfrm>
            <a:off x="1619672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立方体 40"/>
          <p:cNvSpPr/>
          <p:nvPr/>
        </p:nvSpPr>
        <p:spPr>
          <a:xfrm>
            <a:off x="1907704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立方体 41"/>
          <p:cNvSpPr/>
          <p:nvPr/>
        </p:nvSpPr>
        <p:spPr>
          <a:xfrm>
            <a:off x="1835696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立方体 56"/>
          <p:cNvSpPr/>
          <p:nvPr/>
        </p:nvSpPr>
        <p:spPr>
          <a:xfrm>
            <a:off x="2123728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立方体 57"/>
          <p:cNvSpPr/>
          <p:nvPr/>
        </p:nvSpPr>
        <p:spPr>
          <a:xfrm>
            <a:off x="2051720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立方体 60"/>
          <p:cNvSpPr/>
          <p:nvPr/>
        </p:nvSpPr>
        <p:spPr>
          <a:xfrm>
            <a:off x="2339752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立方体 61"/>
          <p:cNvSpPr/>
          <p:nvPr/>
        </p:nvSpPr>
        <p:spPr>
          <a:xfrm>
            <a:off x="2267744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立方体 64"/>
          <p:cNvSpPr/>
          <p:nvPr/>
        </p:nvSpPr>
        <p:spPr>
          <a:xfrm>
            <a:off x="2555776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立方体 65"/>
          <p:cNvSpPr/>
          <p:nvPr/>
        </p:nvSpPr>
        <p:spPr>
          <a:xfrm>
            <a:off x="2483768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立方体 68"/>
          <p:cNvSpPr/>
          <p:nvPr/>
        </p:nvSpPr>
        <p:spPr>
          <a:xfrm>
            <a:off x="2771800" y="228372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立方体 69"/>
          <p:cNvSpPr/>
          <p:nvPr/>
        </p:nvSpPr>
        <p:spPr>
          <a:xfrm>
            <a:off x="2699792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圆角矩形 17"/>
          <p:cNvSpPr/>
          <p:nvPr/>
        </p:nvSpPr>
        <p:spPr>
          <a:xfrm>
            <a:off x="4355976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圆角矩形 17"/>
          <p:cNvSpPr/>
          <p:nvPr/>
        </p:nvSpPr>
        <p:spPr>
          <a:xfrm>
            <a:off x="5292080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圆角矩形 17"/>
          <p:cNvSpPr/>
          <p:nvPr/>
        </p:nvSpPr>
        <p:spPr>
          <a:xfrm>
            <a:off x="6300192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圆角矩形 17"/>
          <p:cNvSpPr/>
          <p:nvPr/>
        </p:nvSpPr>
        <p:spPr>
          <a:xfrm>
            <a:off x="7524328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0" name="图片 8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"/>
                            </p:stCondLst>
                            <p:childTnLst>
                              <p:par>
                                <p:cTn id="1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000"/>
                            </p:stCondLst>
                            <p:childTnLst>
                              <p:par>
                                <p:cTn id="16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500"/>
                            </p:stCondLst>
                            <p:childTnLst>
                              <p:par>
                                <p:cTn id="17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000"/>
                            </p:stCondLst>
                            <p:childTnLst>
                              <p:par>
                                <p:cTn id="1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500"/>
                            </p:stCondLst>
                            <p:childTnLst>
                              <p:par>
                                <p:cTn id="18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"/>
                            </p:stCondLst>
                            <p:childTnLst>
                              <p:par>
                                <p:cTn id="2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6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4" grpId="1" animBg="1"/>
      <p:bldP spid="27" grpId="0" animBg="1"/>
      <p:bldP spid="28" grpId="0" animBg="1"/>
      <p:bldP spid="28" grpId="1" animBg="1"/>
      <p:bldP spid="31" grpId="0" animBg="1"/>
      <p:bldP spid="32" grpId="0" animBg="1"/>
      <p:bldP spid="32" grpId="1" animBg="1"/>
      <p:bldP spid="35" grpId="0" animBg="1"/>
      <p:bldP spid="36" grpId="0" animBg="1"/>
      <p:bldP spid="36" grpId="1" animBg="1"/>
      <p:bldP spid="39" grpId="0" animBg="1"/>
      <p:bldP spid="40" grpId="0" animBg="1"/>
      <p:bldP spid="40" grpId="1" animBg="1"/>
      <p:bldP spid="43" grpId="0" animBg="1"/>
      <p:bldP spid="44" grpId="0" animBg="1"/>
      <p:bldP spid="44" grpId="1" animBg="1"/>
      <p:bldP spid="59" grpId="0" animBg="1"/>
      <p:bldP spid="60" grpId="0" animBg="1"/>
      <p:bldP spid="60" grpId="1" animBg="1"/>
      <p:bldP spid="63" grpId="0" animBg="1"/>
      <p:bldP spid="64" grpId="0" animBg="1"/>
      <p:bldP spid="64" grpId="1" animBg="1"/>
      <p:bldP spid="67" grpId="0" animBg="1"/>
      <p:bldP spid="68" grpId="0" animBg="1"/>
      <p:bldP spid="68" grpId="1" animBg="1"/>
      <p:bldP spid="71" grpId="0" animBg="1"/>
      <p:bldP spid="71" grpId="1" animBg="1"/>
      <p:bldP spid="72" grpId="0" animBg="1"/>
      <p:bldP spid="72" grpId="1" animBg="1"/>
      <p:bldP spid="72" grpId="2" animBg="1"/>
      <p:bldP spid="72" grpId="3" animBg="1"/>
      <p:bldP spid="2" grpId="0"/>
      <p:bldP spid="21" grpId="0" animBg="1"/>
      <p:bldP spid="22" grpId="0" animBg="1"/>
      <p:bldP spid="25" grpId="0" animBg="1"/>
      <p:bldP spid="26" grpId="0" animBg="1"/>
      <p:bldP spid="29" grpId="0" animBg="1"/>
      <p:bldP spid="30" grpId="0" animBg="1"/>
      <p:bldP spid="33" grpId="0" animBg="1"/>
      <p:bldP spid="34" grpId="0" animBg="1"/>
      <p:bldP spid="37" grpId="0" animBg="1"/>
      <p:bldP spid="38" grpId="0" animBg="1"/>
      <p:bldP spid="41" grpId="0" animBg="1"/>
      <p:bldP spid="42" grpId="0" animBg="1"/>
      <p:bldP spid="57" grpId="0" animBg="1"/>
      <p:bldP spid="58" grpId="0" animBg="1"/>
      <p:bldP spid="61" grpId="0" animBg="1"/>
      <p:bldP spid="62" grpId="0" animBg="1"/>
      <p:bldP spid="65" grpId="0" animBg="1"/>
      <p:bldP spid="66" grpId="0" animBg="1"/>
      <p:bldP spid="69" grpId="0" animBg="1"/>
      <p:bldP spid="70" grpId="0" animBg="1"/>
      <p:bldP spid="70" grpId="1" animBg="1"/>
      <p:bldP spid="85" grpId="0"/>
      <p:bldP spid="86" grpId="0"/>
      <p:bldP spid="87" grpId="0"/>
      <p:bldP spid="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2355726"/>
            <a:ext cx="3096344" cy="1867636"/>
          </a:xfrm>
          <a:prstGeom prst="rect">
            <a:avLst/>
          </a:prstGeom>
        </p:spPr>
      </p:pic>
      <p:sp>
        <p:nvSpPr>
          <p:cNvPr id="89" name="立方体 88"/>
          <p:cNvSpPr/>
          <p:nvPr/>
        </p:nvSpPr>
        <p:spPr>
          <a:xfrm>
            <a:off x="1187624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立方体 89"/>
          <p:cNvSpPr/>
          <p:nvPr/>
        </p:nvSpPr>
        <p:spPr>
          <a:xfrm>
            <a:off x="1403648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立方体 90"/>
          <p:cNvSpPr/>
          <p:nvPr/>
        </p:nvSpPr>
        <p:spPr>
          <a:xfrm>
            <a:off x="1619672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立方体 91"/>
          <p:cNvSpPr/>
          <p:nvPr/>
        </p:nvSpPr>
        <p:spPr>
          <a:xfrm>
            <a:off x="1835696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立方体 92"/>
          <p:cNvSpPr/>
          <p:nvPr/>
        </p:nvSpPr>
        <p:spPr>
          <a:xfrm>
            <a:off x="2051720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立方体 93"/>
          <p:cNvSpPr/>
          <p:nvPr/>
        </p:nvSpPr>
        <p:spPr>
          <a:xfrm>
            <a:off x="2267744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立方体 94"/>
          <p:cNvSpPr/>
          <p:nvPr/>
        </p:nvSpPr>
        <p:spPr>
          <a:xfrm>
            <a:off x="2483768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立方体 95"/>
          <p:cNvSpPr/>
          <p:nvPr/>
        </p:nvSpPr>
        <p:spPr>
          <a:xfrm>
            <a:off x="2699792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立方体 20"/>
          <p:cNvSpPr/>
          <p:nvPr/>
        </p:nvSpPr>
        <p:spPr>
          <a:xfrm>
            <a:off x="1115616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立方体 21"/>
          <p:cNvSpPr/>
          <p:nvPr/>
        </p:nvSpPr>
        <p:spPr>
          <a:xfrm>
            <a:off x="1043608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立方体 22"/>
          <p:cNvSpPr/>
          <p:nvPr/>
        </p:nvSpPr>
        <p:spPr>
          <a:xfrm>
            <a:off x="97160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立方体 23"/>
          <p:cNvSpPr/>
          <p:nvPr/>
        </p:nvSpPr>
        <p:spPr>
          <a:xfrm>
            <a:off x="899592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立方体 24"/>
          <p:cNvSpPr/>
          <p:nvPr/>
        </p:nvSpPr>
        <p:spPr>
          <a:xfrm>
            <a:off x="1331640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立方体 25"/>
          <p:cNvSpPr/>
          <p:nvPr/>
        </p:nvSpPr>
        <p:spPr>
          <a:xfrm>
            <a:off x="1259632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立方体 26"/>
          <p:cNvSpPr/>
          <p:nvPr/>
        </p:nvSpPr>
        <p:spPr>
          <a:xfrm>
            <a:off x="118762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立方体 27"/>
          <p:cNvSpPr/>
          <p:nvPr/>
        </p:nvSpPr>
        <p:spPr>
          <a:xfrm>
            <a:off x="1115616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立方体 28"/>
          <p:cNvSpPr/>
          <p:nvPr/>
        </p:nvSpPr>
        <p:spPr>
          <a:xfrm>
            <a:off x="1547664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立方体 29"/>
          <p:cNvSpPr/>
          <p:nvPr/>
        </p:nvSpPr>
        <p:spPr>
          <a:xfrm>
            <a:off x="1475656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立方体 30"/>
          <p:cNvSpPr/>
          <p:nvPr/>
        </p:nvSpPr>
        <p:spPr>
          <a:xfrm>
            <a:off x="140364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立方体 31"/>
          <p:cNvSpPr/>
          <p:nvPr/>
        </p:nvSpPr>
        <p:spPr>
          <a:xfrm>
            <a:off x="1331640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立方体 32"/>
          <p:cNvSpPr/>
          <p:nvPr/>
        </p:nvSpPr>
        <p:spPr>
          <a:xfrm>
            <a:off x="1763688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立方体 33"/>
          <p:cNvSpPr/>
          <p:nvPr/>
        </p:nvSpPr>
        <p:spPr>
          <a:xfrm>
            <a:off x="1691680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立方体 34"/>
          <p:cNvSpPr/>
          <p:nvPr/>
        </p:nvSpPr>
        <p:spPr>
          <a:xfrm>
            <a:off x="1619672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立方体 35"/>
          <p:cNvSpPr/>
          <p:nvPr/>
        </p:nvSpPr>
        <p:spPr>
          <a:xfrm>
            <a:off x="1547664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立方体 36"/>
          <p:cNvSpPr/>
          <p:nvPr/>
        </p:nvSpPr>
        <p:spPr>
          <a:xfrm>
            <a:off x="1979712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立方体 37"/>
          <p:cNvSpPr/>
          <p:nvPr/>
        </p:nvSpPr>
        <p:spPr>
          <a:xfrm>
            <a:off x="1907704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立方体 38"/>
          <p:cNvSpPr/>
          <p:nvPr/>
        </p:nvSpPr>
        <p:spPr>
          <a:xfrm>
            <a:off x="1835696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立方体 39"/>
          <p:cNvSpPr/>
          <p:nvPr/>
        </p:nvSpPr>
        <p:spPr>
          <a:xfrm>
            <a:off x="1763688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立方体 40"/>
          <p:cNvSpPr/>
          <p:nvPr/>
        </p:nvSpPr>
        <p:spPr>
          <a:xfrm>
            <a:off x="2195736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立方体 41"/>
          <p:cNvSpPr/>
          <p:nvPr/>
        </p:nvSpPr>
        <p:spPr>
          <a:xfrm>
            <a:off x="2123728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立方体 42"/>
          <p:cNvSpPr/>
          <p:nvPr/>
        </p:nvSpPr>
        <p:spPr>
          <a:xfrm>
            <a:off x="205172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立方体 43"/>
          <p:cNvSpPr/>
          <p:nvPr/>
        </p:nvSpPr>
        <p:spPr>
          <a:xfrm>
            <a:off x="1979712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立方体 56"/>
          <p:cNvSpPr/>
          <p:nvPr/>
        </p:nvSpPr>
        <p:spPr>
          <a:xfrm>
            <a:off x="2411760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立方体 57"/>
          <p:cNvSpPr/>
          <p:nvPr/>
        </p:nvSpPr>
        <p:spPr>
          <a:xfrm>
            <a:off x="2339752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立方体 58"/>
          <p:cNvSpPr/>
          <p:nvPr/>
        </p:nvSpPr>
        <p:spPr>
          <a:xfrm>
            <a:off x="226774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立方体 59"/>
          <p:cNvSpPr/>
          <p:nvPr/>
        </p:nvSpPr>
        <p:spPr>
          <a:xfrm>
            <a:off x="2195736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立方体 68"/>
          <p:cNvSpPr/>
          <p:nvPr/>
        </p:nvSpPr>
        <p:spPr>
          <a:xfrm>
            <a:off x="2627784" y="2427735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立方体 69"/>
          <p:cNvSpPr/>
          <p:nvPr/>
        </p:nvSpPr>
        <p:spPr>
          <a:xfrm>
            <a:off x="2555776" y="249974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立方体 70"/>
          <p:cNvSpPr/>
          <p:nvPr/>
        </p:nvSpPr>
        <p:spPr>
          <a:xfrm>
            <a:off x="248376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立方体 71"/>
          <p:cNvSpPr/>
          <p:nvPr/>
        </p:nvSpPr>
        <p:spPr>
          <a:xfrm>
            <a:off x="2411760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134761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 flipH="1" flipV="1">
            <a:off x="3707908" y="411511"/>
            <a:ext cx="5111409" cy="1584176"/>
            <a:chOff x="1619672" y="213981"/>
            <a:chExt cx="2497932" cy="1839648"/>
          </a:xfrm>
        </p:grpSpPr>
        <p:sp>
          <p:nvSpPr>
            <p:cNvPr id="74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5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627784" y="987574"/>
            <a:ext cx="1507540" cy="3837890"/>
            <a:chOff x="2627784" y="987574"/>
            <a:chExt cx="1507540" cy="3837890"/>
          </a:xfrm>
        </p:grpSpPr>
        <p:sp>
          <p:nvSpPr>
            <p:cNvPr id="77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81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2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0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3" name="圆角矩形 17"/>
          <p:cNvSpPr/>
          <p:nvPr/>
        </p:nvSpPr>
        <p:spPr>
          <a:xfrm>
            <a:off x="3851920" y="127565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立方厘米的小正方体，分别搭出不同的长方体，并填写下来。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4" name="表格 83"/>
          <p:cNvGraphicFramePr>
            <a:graphicFrameLocks noGrp="1"/>
          </p:cNvGraphicFramePr>
          <p:nvPr/>
        </p:nvGraphicFramePr>
        <p:xfrm>
          <a:off x="3923932" y="2355726"/>
          <a:ext cx="4896545" cy="224782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76065"/>
                <a:gridCol w="936104"/>
                <a:gridCol w="936104"/>
                <a:gridCol w="1008112"/>
                <a:gridCol w="1440160"/>
              </a:tblGrid>
              <a:tr h="525780"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图号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体积（立方厘米）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④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5" name="圆角矩形 17"/>
          <p:cNvSpPr/>
          <p:nvPr/>
        </p:nvSpPr>
        <p:spPr>
          <a:xfrm>
            <a:off x="4355976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圆角矩形 17"/>
          <p:cNvSpPr/>
          <p:nvPr/>
        </p:nvSpPr>
        <p:spPr>
          <a:xfrm>
            <a:off x="5292080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圆角矩形 17"/>
          <p:cNvSpPr/>
          <p:nvPr/>
        </p:nvSpPr>
        <p:spPr>
          <a:xfrm>
            <a:off x="6300192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圆角矩形 17"/>
          <p:cNvSpPr/>
          <p:nvPr/>
        </p:nvSpPr>
        <p:spPr>
          <a:xfrm>
            <a:off x="7524328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圆角矩形 17"/>
          <p:cNvSpPr/>
          <p:nvPr/>
        </p:nvSpPr>
        <p:spPr>
          <a:xfrm>
            <a:off x="4355976" y="4083918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圆角矩形 17"/>
          <p:cNvSpPr/>
          <p:nvPr/>
        </p:nvSpPr>
        <p:spPr>
          <a:xfrm>
            <a:off x="5292080" y="4083918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圆角矩形 17"/>
          <p:cNvSpPr/>
          <p:nvPr/>
        </p:nvSpPr>
        <p:spPr>
          <a:xfrm>
            <a:off x="6300192" y="4083918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圆角矩形 17"/>
          <p:cNvSpPr/>
          <p:nvPr/>
        </p:nvSpPr>
        <p:spPr>
          <a:xfrm>
            <a:off x="7524328" y="4083918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02" name="图片 10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"/>
                            </p:stCondLst>
                            <p:childTnLst>
                              <p:par>
                                <p:cTn id="1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"/>
                            </p:stCondLst>
                            <p:childTnLst>
                              <p:par>
                                <p:cTn id="16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0"/>
                            </p:stCondLst>
                            <p:childTnLst>
                              <p:par>
                                <p:cTn id="16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000"/>
                            </p:stCondLst>
                            <p:childTnLst>
                              <p:par>
                                <p:cTn id="1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500"/>
                            </p:stCondLst>
                            <p:childTnLst>
                              <p:par>
                                <p:cTn id="173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000"/>
                            </p:stCondLst>
                            <p:childTnLst>
                              <p:par>
                                <p:cTn id="19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500"/>
                            </p:stCondLst>
                            <p:childTnLst>
                              <p:par>
                                <p:cTn id="19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000"/>
                            </p:stCondLst>
                            <p:childTnLst>
                              <p:par>
                                <p:cTn id="20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6" grpId="1" animBg="1"/>
      <p:bldP spid="21" grpId="0" animBg="1"/>
      <p:bldP spid="22" grpId="0" animBg="1"/>
      <p:bldP spid="23" grpId="0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28" grpId="1" animBg="1"/>
      <p:bldP spid="29" grpId="0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5" grpId="0" animBg="1"/>
      <p:bldP spid="36" grpId="0" animBg="1"/>
      <p:bldP spid="36" grpId="1" animBg="1"/>
      <p:bldP spid="37" grpId="0" animBg="1"/>
      <p:bldP spid="38" grpId="0" animBg="1"/>
      <p:bldP spid="39" grpId="0" animBg="1"/>
      <p:bldP spid="40" grpId="0" animBg="1"/>
      <p:bldP spid="40" grpId="1" animBg="1"/>
      <p:bldP spid="41" grpId="0" animBg="1"/>
      <p:bldP spid="42" grpId="0" animBg="1"/>
      <p:bldP spid="43" grpId="0" animBg="1"/>
      <p:bldP spid="44" grpId="0" animBg="1"/>
      <p:bldP spid="44" grpId="1" animBg="1"/>
      <p:bldP spid="57" grpId="0" animBg="1"/>
      <p:bldP spid="58" grpId="0" animBg="1"/>
      <p:bldP spid="59" grpId="0" animBg="1"/>
      <p:bldP spid="60" grpId="0" animBg="1"/>
      <p:bldP spid="60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2" animBg="1"/>
      <p:bldP spid="72" grpId="3" animBg="1"/>
      <p:bldP spid="72" grpId="4" animBg="1"/>
      <p:bldP spid="2" grpId="0"/>
      <p:bldP spid="97" grpId="0"/>
      <p:bldP spid="98" grpId="0"/>
      <p:bldP spid="99" grpId="0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760204" y="1203598"/>
            <a:ext cx="1507540" cy="3837890"/>
            <a:chOff x="2627784" y="987574"/>
            <a:chExt cx="1507540" cy="3837890"/>
          </a:xfrm>
        </p:grpSpPr>
        <p:sp>
          <p:nvSpPr>
            <p:cNvPr id="77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81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2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0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664" y="2715768"/>
            <a:ext cx="3096344" cy="1867636"/>
          </a:xfrm>
          <a:prstGeom prst="rect">
            <a:avLst/>
          </a:prstGeom>
        </p:spPr>
      </p:pic>
      <p:sp>
        <p:nvSpPr>
          <p:cNvPr id="93" name="立方体 92"/>
          <p:cNvSpPr/>
          <p:nvPr/>
        </p:nvSpPr>
        <p:spPr>
          <a:xfrm>
            <a:off x="1907704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立方体 93"/>
          <p:cNvSpPr/>
          <p:nvPr/>
        </p:nvSpPr>
        <p:spPr>
          <a:xfrm>
            <a:off x="1835696" y="293179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立方体 94"/>
          <p:cNvSpPr/>
          <p:nvPr/>
        </p:nvSpPr>
        <p:spPr>
          <a:xfrm>
            <a:off x="2123728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立方体 95"/>
          <p:cNvSpPr/>
          <p:nvPr/>
        </p:nvSpPr>
        <p:spPr>
          <a:xfrm>
            <a:off x="2051720" y="293179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立方体 96"/>
          <p:cNvSpPr/>
          <p:nvPr/>
        </p:nvSpPr>
        <p:spPr>
          <a:xfrm>
            <a:off x="2339752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立方体 97"/>
          <p:cNvSpPr/>
          <p:nvPr/>
        </p:nvSpPr>
        <p:spPr>
          <a:xfrm>
            <a:off x="2267744" y="293179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立方体 98"/>
          <p:cNvSpPr/>
          <p:nvPr/>
        </p:nvSpPr>
        <p:spPr>
          <a:xfrm>
            <a:off x="2555776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立方体 99"/>
          <p:cNvSpPr/>
          <p:nvPr/>
        </p:nvSpPr>
        <p:spPr>
          <a:xfrm>
            <a:off x="2483768" y="293179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立方体 100"/>
          <p:cNvSpPr/>
          <p:nvPr/>
        </p:nvSpPr>
        <p:spPr>
          <a:xfrm>
            <a:off x="2771800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立方体 101"/>
          <p:cNvSpPr/>
          <p:nvPr/>
        </p:nvSpPr>
        <p:spPr>
          <a:xfrm>
            <a:off x="2699792" y="293179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立方体 102"/>
          <p:cNvSpPr/>
          <p:nvPr/>
        </p:nvSpPr>
        <p:spPr>
          <a:xfrm>
            <a:off x="2987824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立方体 103"/>
          <p:cNvSpPr/>
          <p:nvPr/>
        </p:nvSpPr>
        <p:spPr>
          <a:xfrm>
            <a:off x="2915816" y="293179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立方体 104"/>
          <p:cNvSpPr/>
          <p:nvPr/>
        </p:nvSpPr>
        <p:spPr>
          <a:xfrm>
            <a:off x="3203848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立方体 105"/>
          <p:cNvSpPr/>
          <p:nvPr/>
        </p:nvSpPr>
        <p:spPr>
          <a:xfrm>
            <a:off x="3131840" y="293179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立方体 106"/>
          <p:cNvSpPr/>
          <p:nvPr/>
        </p:nvSpPr>
        <p:spPr>
          <a:xfrm>
            <a:off x="3419872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立方体 107"/>
          <p:cNvSpPr/>
          <p:nvPr/>
        </p:nvSpPr>
        <p:spPr>
          <a:xfrm>
            <a:off x="3347864" y="293179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立方体 108"/>
          <p:cNvSpPr/>
          <p:nvPr/>
        </p:nvSpPr>
        <p:spPr>
          <a:xfrm>
            <a:off x="3635896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立方体 109"/>
          <p:cNvSpPr/>
          <p:nvPr/>
        </p:nvSpPr>
        <p:spPr>
          <a:xfrm>
            <a:off x="3563888" y="293179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立方体 110"/>
          <p:cNvSpPr/>
          <p:nvPr/>
        </p:nvSpPr>
        <p:spPr>
          <a:xfrm>
            <a:off x="3851920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立方体 115"/>
          <p:cNvSpPr/>
          <p:nvPr/>
        </p:nvSpPr>
        <p:spPr>
          <a:xfrm>
            <a:off x="3779912" y="293179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立方体 117"/>
          <p:cNvSpPr/>
          <p:nvPr/>
        </p:nvSpPr>
        <p:spPr>
          <a:xfrm>
            <a:off x="1907704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立方体 118"/>
          <p:cNvSpPr/>
          <p:nvPr/>
        </p:nvSpPr>
        <p:spPr>
          <a:xfrm>
            <a:off x="1835696" y="271576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立方体 119"/>
          <p:cNvSpPr/>
          <p:nvPr/>
        </p:nvSpPr>
        <p:spPr>
          <a:xfrm>
            <a:off x="2123728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立方体 120"/>
          <p:cNvSpPr/>
          <p:nvPr/>
        </p:nvSpPr>
        <p:spPr>
          <a:xfrm>
            <a:off x="2051720" y="271576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立方体 121"/>
          <p:cNvSpPr/>
          <p:nvPr/>
        </p:nvSpPr>
        <p:spPr>
          <a:xfrm>
            <a:off x="2339752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立方体 122"/>
          <p:cNvSpPr/>
          <p:nvPr/>
        </p:nvSpPr>
        <p:spPr>
          <a:xfrm>
            <a:off x="2267744" y="271576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立方体 123"/>
          <p:cNvSpPr/>
          <p:nvPr/>
        </p:nvSpPr>
        <p:spPr>
          <a:xfrm>
            <a:off x="2555776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立方体 124"/>
          <p:cNvSpPr/>
          <p:nvPr/>
        </p:nvSpPr>
        <p:spPr>
          <a:xfrm>
            <a:off x="2483768" y="271576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立方体 125"/>
          <p:cNvSpPr/>
          <p:nvPr/>
        </p:nvSpPr>
        <p:spPr>
          <a:xfrm>
            <a:off x="2771800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立方体 126"/>
          <p:cNvSpPr/>
          <p:nvPr/>
        </p:nvSpPr>
        <p:spPr>
          <a:xfrm>
            <a:off x="2699792" y="271576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8" name="立方体 127"/>
          <p:cNvSpPr/>
          <p:nvPr/>
        </p:nvSpPr>
        <p:spPr>
          <a:xfrm>
            <a:off x="2987824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9" name="立方体 128"/>
          <p:cNvSpPr/>
          <p:nvPr/>
        </p:nvSpPr>
        <p:spPr>
          <a:xfrm>
            <a:off x="2915816" y="271576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立方体 129"/>
          <p:cNvSpPr/>
          <p:nvPr/>
        </p:nvSpPr>
        <p:spPr>
          <a:xfrm>
            <a:off x="3203848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立方体 130"/>
          <p:cNvSpPr/>
          <p:nvPr/>
        </p:nvSpPr>
        <p:spPr>
          <a:xfrm>
            <a:off x="3131840" y="271576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立方体 131"/>
          <p:cNvSpPr/>
          <p:nvPr/>
        </p:nvSpPr>
        <p:spPr>
          <a:xfrm>
            <a:off x="3419872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3" name="立方体 132"/>
          <p:cNvSpPr/>
          <p:nvPr/>
        </p:nvSpPr>
        <p:spPr>
          <a:xfrm>
            <a:off x="3347864" y="271576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4" name="立方体 133"/>
          <p:cNvSpPr/>
          <p:nvPr/>
        </p:nvSpPr>
        <p:spPr>
          <a:xfrm>
            <a:off x="3635896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立方体 134"/>
          <p:cNvSpPr/>
          <p:nvPr/>
        </p:nvSpPr>
        <p:spPr>
          <a:xfrm>
            <a:off x="3563888" y="271576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立方体 135"/>
          <p:cNvSpPr/>
          <p:nvPr/>
        </p:nvSpPr>
        <p:spPr>
          <a:xfrm>
            <a:off x="3851920" y="2643759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立方体 136"/>
          <p:cNvSpPr/>
          <p:nvPr/>
        </p:nvSpPr>
        <p:spPr>
          <a:xfrm>
            <a:off x="3779912" y="271576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835696" y="3291830"/>
            <a:ext cx="216024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8" name="图片 13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266683">
            <a:off x="3901533" y="2976688"/>
            <a:ext cx="2033559" cy="1862803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3995936" y="3075808"/>
            <a:ext cx="216024" cy="216026"/>
          </a:xfrm>
          <a:prstGeom prst="line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图片 138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556693" flipV="1">
            <a:off x="3964056" y="2126281"/>
            <a:ext cx="1247341" cy="76261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3995936" y="2859782"/>
            <a:ext cx="0" cy="432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0" name="图片 13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129951">
            <a:off x="4215818" y="2919913"/>
            <a:ext cx="752157" cy="529172"/>
          </a:xfrm>
          <a:prstGeom prst="rect">
            <a:avLst/>
          </a:prstGeom>
        </p:spPr>
      </p:pic>
      <p:sp>
        <p:nvSpPr>
          <p:cNvPr id="141" name="Text Box 7"/>
          <p:cNvSpPr txBox="1">
            <a:spLocks noChangeArrowheads="1"/>
          </p:cNvSpPr>
          <p:nvPr/>
        </p:nvSpPr>
        <p:spPr bwMode="auto">
          <a:xfrm>
            <a:off x="5940152" y="4011913"/>
            <a:ext cx="432048" cy="62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Text Box 7"/>
          <p:cNvSpPr txBox="1">
            <a:spLocks noChangeArrowheads="1"/>
          </p:cNvSpPr>
          <p:nvPr/>
        </p:nvSpPr>
        <p:spPr bwMode="auto">
          <a:xfrm>
            <a:off x="5004048" y="2859785"/>
            <a:ext cx="432048" cy="62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Text Box 7"/>
          <p:cNvSpPr txBox="1">
            <a:spLocks noChangeArrowheads="1"/>
          </p:cNvSpPr>
          <p:nvPr/>
        </p:nvSpPr>
        <p:spPr bwMode="auto">
          <a:xfrm>
            <a:off x="5220072" y="1779665"/>
            <a:ext cx="432048" cy="62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5" name="Picture 4" descr="7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7020271" y="2427735"/>
            <a:ext cx="1749135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6" name="云形标注 3"/>
          <p:cNvSpPr/>
          <p:nvPr/>
        </p:nvSpPr>
        <p:spPr bwMode="auto">
          <a:xfrm flipH="1">
            <a:off x="2771800" y="411511"/>
            <a:ext cx="5184576" cy="1368152"/>
          </a:xfrm>
          <a:prstGeom prst="cloudCallout">
            <a:avLst>
              <a:gd name="adj1" fmla="val -40074"/>
              <a:gd name="adj2" fmla="val 113979"/>
            </a:avLst>
          </a:prstGeom>
          <a:solidFill>
            <a:schemeClr val="bg1"/>
          </a:solidFill>
          <a:ln w="19050">
            <a:solidFill>
              <a:srgbClr val="4896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47" name="圆角矩形 17"/>
          <p:cNvSpPr/>
          <p:nvPr/>
        </p:nvSpPr>
        <p:spPr>
          <a:xfrm>
            <a:off x="1763688" y="627534"/>
            <a:ext cx="59046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长方体体积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" name="圆角矩形 17"/>
          <p:cNvSpPr/>
          <p:nvPr/>
        </p:nvSpPr>
        <p:spPr>
          <a:xfrm>
            <a:off x="4572000" y="843558"/>
            <a:ext cx="360040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0" lang="en-US" altLang="zh-CN" sz="4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9" name="圆角矩形 17"/>
          <p:cNvSpPr/>
          <p:nvPr/>
        </p:nvSpPr>
        <p:spPr>
          <a:xfrm>
            <a:off x="3779912" y="1059582"/>
            <a:ext cx="388843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0" lang="en-US" altLang="zh-CN" sz="320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en-US" altLang="zh-CN" sz="4400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abh</a:t>
            </a:r>
            <a:endParaRPr kumimoji="0" lang="zh-CN" altLang="en-US" sz="4400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9" name="图片 6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0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/>
      <p:bldP spid="143" grpId="0"/>
      <p:bldP spid="144" grpId="0"/>
      <p:bldP spid="146" grpId="0" animBg="1"/>
      <p:bldP spid="147" grpId="0"/>
      <p:bldP spid="148" grpId="0"/>
      <p:bldP spid="149" grpId="0"/>
    </p:bldLst>
  </p:timing>
</p:sld>
</file>

<file path=ppt/tags/tag1.xml><?xml version="1.0" encoding="utf-8"?>
<p:tagLst xmlns:p="http://schemas.openxmlformats.org/presentationml/2006/main">
  <p:tag name="KSO_WPP_MARK_KEY" val="f01341d5-73ac-438f-8831-02687ff6f1d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1024</Words>
  <Application>WPS 演示</Application>
  <PresentationFormat>全屏显示(16:9)</PresentationFormat>
  <Paragraphs>370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Times New Roman</vt:lpstr>
      <vt:lpstr>楷体_GB2312</vt:lpstr>
      <vt:lpstr>新宋体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2023-02-11T07:14:13Z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16C39C06B3BA415A946BB191719F2C13</vt:lpwstr>
  </property>
</Properties>
</file>