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7" r:id="rId3"/>
    <p:sldId id="524" r:id="rId4"/>
    <p:sldId id="472" r:id="rId5"/>
    <p:sldId id="527" r:id="rId7"/>
    <p:sldId id="528" r:id="rId8"/>
    <p:sldId id="529" r:id="rId9"/>
    <p:sldId id="535" r:id="rId10"/>
    <p:sldId id="520" r:id="rId11"/>
    <p:sldId id="511" r:id="rId12"/>
    <p:sldId id="502" r:id="rId13"/>
    <p:sldId id="515" r:id="rId14"/>
    <p:sldId id="517" r:id="rId15"/>
    <p:sldId id="497" r:id="rId16"/>
    <p:sldId id="536" r:id="rId17"/>
    <p:sldId id="533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FF00"/>
    <a:srgbClr val="29B612"/>
    <a:srgbClr val="FF66CC"/>
    <a:srgbClr val="FF00FF"/>
    <a:srgbClr val="D60093"/>
    <a:srgbClr val="23BD09"/>
    <a:srgbClr val="0000FF"/>
    <a:srgbClr val="D1D3D2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>
        <p:scale>
          <a:sx n="130" d="100"/>
          <a:sy n="130" d="100"/>
        </p:scale>
        <p:origin x="-1074" y="-47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1.jpe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23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0.xml"/><Relationship Id="rId3" Type="http://schemas.openxmlformats.org/officeDocument/2006/relationships/slide" Target="slide15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3.jpeg"/><Relationship Id="rId4" Type="http://schemas.openxmlformats.org/officeDocument/2006/relationships/image" Target="../media/image4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GIF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五年级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15446" y="1491630"/>
            <a:ext cx="429348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正方体的体积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68944" y="631455"/>
            <a:ext cx="3729226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长方体和正方体的体积</a:t>
            </a:r>
            <a:endParaRPr lang="zh-CN" altLang="en-US" sz="28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275856" y="102632"/>
            <a:ext cx="295462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22655" y="760685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463818" y="3048000"/>
              <a:ext cx="4503977" cy="66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填   一   填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39615" y="3885049"/>
              <a:ext cx="7872875" cy="1272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一个正方体的底面积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16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平方厘米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，它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的体积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是（       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）立方厘米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498531" y="3293573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7"/>
          <p:cNvSpPr txBox="1">
            <a:spLocks noChangeArrowheads="1"/>
          </p:cNvSpPr>
          <p:nvPr/>
        </p:nvSpPr>
        <p:spPr bwMode="auto">
          <a:xfrm>
            <a:off x="323532" y="415298"/>
            <a:ext cx="3749573" cy="5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想一想，解答问题。</a:t>
            </a:r>
            <a:endParaRPr lang="zh-CN" altLang="en-US" sz="3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82958" y="1374882"/>
            <a:ext cx="74894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正方体的棱长扩大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倍，它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的体积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就扩大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                   （ 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876256" y="1779662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2051720" y="2715768"/>
            <a:ext cx="1728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3131840" y="2715768"/>
            <a:ext cx="338437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足球间会有缝隙。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251520" y="339502"/>
            <a:ext cx="813690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把一个棱长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分米的正方体钢块，锻造成横截面积为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平方分米的长方体钢锭，这根钢锭长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多少分米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779912" y="843558"/>
            <a:ext cx="20882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7"/>
          <p:cNvSpPr/>
          <p:nvPr/>
        </p:nvSpPr>
        <p:spPr>
          <a:xfrm>
            <a:off x="1331640" y="2859783"/>
            <a:ext cx="2016224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6×6×6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1115616" y="3435846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216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（立方分米）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1979712" y="1347614"/>
            <a:ext cx="42484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17"/>
          <p:cNvSpPr/>
          <p:nvPr/>
        </p:nvSpPr>
        <p:spPr>
          <a:xfrm>
            <a:off x="4932040" y="3435798"/>
            <a:ext cx="3312368" cy="36008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216÷4=54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5508104" y="2787774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i="1" u="none" strike="noStrike" kern="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i="1" u="none" strike="noStrike" kern="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5400" i="1" u="none" strike="noStrike" kern="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17"/>
          <p:cNvSpPr/>
          <p:nvPr/>
        </p:nvSpPr>
        <p:spPr>
          <a:xfrm>
            <a:off x="2555776" y="4011912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根钢锭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80112" y="1275607"/>
            <a:ext cx="936000" cy="738664"/>
            <a:chOff x="5580112" y="1275606"/>
            <a:chExt cx="936000" cy="738664"/>
          </a:xfrm>
        </p:grpSpPr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5580112" y="1275606"/>
              <a:ext cx="936000" cy="7386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体积</a:t>
              </a:r>
              <a:endPara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580112" y="1419622"/>
              <a:ext cx="936000" cy="50405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弧形 8"/>
          <p:cNvSpPr/>
          <p:nvPr/>
        </p:nvSpPr>
        <p:spPr>
          <a:xfrm>
            <a:off x="4824028" y="843558"/>
            <a:ext cx="756084" cy="1224000"/>
          </a:xfrm>
          <a:prstGeom prst="arc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95540" y="2067696"/>
            <a:ext cx="8370103" cy="738664"/>
            <a:chOff x="395536" y="2067694"/>
            <a:chExt cx="8370103" cy="738664"/>
          </a:xfrm>
        </p:grpSpPr>
        <p:grpSp>
          <p:nvGrpSpPr>
            <p:cNvPr id="12" name="组合 11"/>
            <p:cNvGrpSpPr/>
            <p:nvPr/>
          </p:nvGrpSpPr>
          <p:grpSpPr>
            <a:xfrm>
              <a:off x="395536" y="2067694"/>
              <a:ext cx="8370103" cy="738664"/>
              <a:chOff x="395536" y="2067694"/>
              <a:chExt cx="8370103" cy="738664"/>
            </a:xfrm>
          </p:grpSpPr>
          <p:sp>
            <p:nvSpPr>
              <p:cNvPr id="14" name="TextBox 9"/>
              <p:cNvSpPr txBox="1">
                <a:spLocks noChangeArrowheads="1"/>
              </p:cNvSpPr>
              <p:nvPr/>
            </p:nvSpPr>
            <p:spPr bwMode="auto">
              <a:xfrm>
                <a:off x="395536" y="2067694"/>
                <a:ext cx="1728192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28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分析：</a:t>
                </a:r>
                <a:endPara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矩形 4"/>
              <p:cNvSpPr>
                <a:spLocks noChangeArrowheads="1"/>
              </p:cNvSpPr>
              <p:nvPr/>
            </p:nvSpPr>
            <p:spPr bwMode="auto">
              <a:xfrm>
                <a:off x="1331640" y="2067694"/>
                <a:ext cx="7433999" cy="738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正方体钢块变成长方体，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形状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变化，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体积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不变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1" name="圆角矩形 10"/>
            <p:cNvSpPr/>
            <p:nvPr/>
          </p:nvSpPr>
          <p:spPr>
            <a:xfrm>
              <a:off x="1403648" y="2211710"/>
              <a:ext cx="7289983" cy="504056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4" grpId="0"/>
      <p:bldP spid="25" grpId="0"/>
      <p:bldP spid="26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323531" y="339504"/>
            <a:ext cx="8255633" cy="15465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一个棱长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厘米的木块，各面中心凿穿边长是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厘米的正方形孔。它余下的体积是多少立方厘米？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17"/>
          <p:cNvSpPr/>
          <p:nvPr/>
        </p:nvSpPr>
        <p:spPr>
          <a:xfrm>
            <a:off x="2555776" y="1995686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3×3×3= 27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7"/>
          <p:cNvSpPr/>
          <p:nvPr/>
        </p:nvSpPr>
        <p:spPr>
          <a:xfrm>
            <a:off x="2267744" y="3579864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余下体积是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17"/>
          <p:cNvSpPr/>
          <p:nvPr/>
        </p:nvSpPr>
        <p:spPr>
          <a:xfrm>
            <a:off x="2267744" y="2571750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1×1×1×6= 6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2339752" y="3147814"/>
            <a:ext cx="42484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27-6= 21</a:t>
            </a:r>
            <a:r>
              <a:rPr lang="zh-CN" altLang="en-US" sz="28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立方米）</a:t>
            </a:r>
            <a:endParaRPr lang="zh-CN" altLang="en-US" sz="28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3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122655" y="483520"/>
            <a:ext cx="7193765" cy="3997055"/>
            <a:chOff x="1496867" y="1014243"/>
            <a:chExt cx="9591687" cy="5329407"/>
          </a:xfrm>
        </p:grpSpPr>
        <p:grpSp>
          <p:nvGrpSpPr>
            <p:cNvPr id="24" name="组合 23"/>
            <p:cNvGrpSpPr/>
            <p:nvPr/>
          </p:nvGrpSpPr>
          <p:grpSpPr>
            <a:xfrm>
              <a:off x="1496867" y="1014243"/>
              <a:ext cx="9591687" cy="5329407"/>
              <a:chOff x="1637543" y="775092"/>
              <a:chExt cx="9591687" cy="5329407"/>
            </a:xfrm>
          </p:grpSpPr>
          <p:pic>
            <p:nvPicPr>
              <p:cNvPr id="27" name="Picture 6" descr="1-19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189238" y="1909569"/>
                <a:ext cx="9039992" cy="419493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5" descr="1-18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37543" y="775092"/>
                <a:ext cx="2380225" cy="51474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1" descr="1-22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3995348" y="2877210"/>
                <a:ext cx="3781216" cy="6678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5" name="Text Box 7"/>
            <p:cNvSpPr txBox="1">
              <a:spLocks noChangeArrowheads="1"/>
            </p:cNvSpPr>
            <p:nvPr/>
          </p:nvSpPr>
          <p:spPr bwMode="auto">
            <a:xfrm>
              <a:off x="4568352" y="3044956"/>
              <a:ext cx="4503977" cy="6690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选   一   选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2639615" y="3717031"/>
              <a:ext cx="7872875" cy="1846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一个正方体的棱长总和是</a:t>
              </a:r>
              <a:r>
                <a:rPr lang="en-US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厘米，它的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占体积是（    ）立方厘米。</a:t>
              </a:r>
              <a:endPara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      B</a:t>
              </a:r>
              <a:r>
                <a:rPr lang="zh-CN" altLang="en-US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．</a:t>
              </a:r>
              <a:r>
                <a:rPr lang="en-US" altLang="zh-CN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4370922" y="287239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13" name="圆角矩形 17"/>
          <p:cNvSpPr/>
          <p:nvPr/>
        </p:nvSpPr>
        <p:spPr>
          <a:xfrm>
            <a:off x="2267744" y="1851622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en-US" altLang="zh-CN" sz="2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000" b="1" i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kumimoji="0" lang="zh-CN" altLang="en-US" sz="40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52120" y="1851622"/>
            <a:ext cx="2016224" cy="432000"/>
            <a:chOff x="3131840" y="3651870"/>
            <a:chExt cx="2016224" cy="432000"/>
          </a:xfrm>
        </p:grpSpPr>
        <p:sp>
          <p:nvSpPr>
            <p:cNvPr id="15" name="圆角矩形 17"/>
            <p:cNvSpPr/>
            <p:nvPr/>
          </p:nvSpPr>
          <p:spPr>
            <a:xfrm>
              <a:off x="3131840" y="3651870"/>
              <a:ext cx="2016224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kumimoji="0" lang="zh-CN" alt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3928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>
                <a:solidFill>
                  <a:srgbClr val="FF0000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427984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>
                <a:solidFill>
                  <a:srgbClr val="FF0000"/>
                </a:solidFill>
              </a:endParaRPr>
            </a:p>
          </p:txBody>
        </p:sp>
      </p:grpSp>
      <p:sp>
        <p:nvSpPr>
          <p:cNvPr id="19" name="圆角矩形 17"/>
          <p:cNvSpPr/>
          <p:nvPr/>
        </p:nvSpPr>
        <p:spPr>
          <a:xfrm>
            <a:off x="2843808" y="2427734"/>
            <a:ext cx="180020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32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7"/>
          <p:cNvSpPr/>
          <p:nvPr/>
        </p:nvSpPr>
        <p:spPr>
          <a:xfrm>
            <a:off x="4211960" y="2427782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a</a:t>
            </a:r>
            <a:r>
              <a:rPr lang="en-US" altLang="zh-CN" sz="3200" b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en-US" altLang="zh-CN" sz="40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 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的立方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17"/>
          <p:cNvSpPr/>
          <p:nvPr/>
        </p:nvSpPr>
        <p:spPr>
          <a:xfrm>
            <a:off x="35500" y="3219822"/>
            <a:ext cx="8043803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长方体（正方体）体积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17"/>
          <p:cNvSpPr/>
          <p:nvPr/>
        </p:nvSpPr>
        <p:spPr>
          <a:xfrm>
            <a:off x="4932040" y="3651870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60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295636" y="1779664"/>
            <a:ext cx="24122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正方体体积：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8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/>
          <p:cNvGrpSpPr/>
          <p:nvPr/>
        </p:nvGrpSpPr>
        <p:grpSpPr bwMode="auto">
          <a:xfrm flipH="1">
            <a:off x="827583" y="771551"/>
            <a:ext cx="6951120" cy="4025379"/>
            <a:chOff x="4575396" y="1817965"/>
            <a:chExt cx="6924858" cy="4453178"/>
          </a:xfrm>
        </p:grpSpPr>
        <p:sp>
          <p:nvSpPr>
            <p:cNvPr id="240" name="云形标注 3"/>
            <p:cNvSpPr/>
            <p:nvPr/>
          </p:nvSpPr>
          <p:spPr>
            <a:xfrm>
              <a:off x="4575396" y="1817965"/>
              <a:ext cx="5418403" cy="2628803"/>
            </a:xfrm>
            <a:prstGeom prst="cloudCallout">
              <a:avLst>
                <a:gd name="adj1" fmla="val 52438"/>
                <a:gd name="adj2" fmla="val 45642"/>
              </a:avLst>
            </a:prstGeom>
            <a:solidFill>
              <a:schemeClr val="bg1"/>
            </a:solidFill>
            <a:ln w="19050">
              <a:solidFill>
                <a:srgbClr val="4896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b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p:pic>
          <p:nvPicPr>
            <p:cNvPr id="242" name="图片 142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>
              <a:off x="9300897" y="4071785"/>
              <a:ext cx="2199357" cy="2199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3" name="图片 24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363792">
            <a:off x="4386937" y="1701147"/>
            <a:ext cx="647056" cy="592723"/>
          </a:xfrm>
          <a:prstGeom prst="rect">
            <a:avLst/>
          </a:prstGeom>
        </p:spPr>
      </p:pic>
      <p:grpSp>
        <p:nvGrpSpPr>
          <p:cNvPr id="245" name="组合 244"/>
          <p:cNvGrpSpPr/>
          <p:nvPr/>
        </p:nvGrpSpPr>
        <p:grpSpPr>
          <a:xfrm>
            <a:off x="5364089" y="1275606"/>
            <a:ext cx="1560173" cy="1440160"/>
            <a:chOff x="5220072" y="1131590"/>
            <a:chExt cx="1656184" cy="864096"/>
          </a:xfrm>
        </p:grpSpPr>
        <p:sp>
          <p:nvSpPr>
            <p:cNvPr id="3" name="立方体 2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 flipH="1">
              <a:off x="5602268" y="1779662"/>
              <a:ext cx="127398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5602268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5220072" y="1779662"/>
              <a:ext cx="382196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4" name="矩形 243"/>
          <p:cNvSpPr/>
          <p:nvPr/>
        </p:nvSpPr>
        <p:spPr bwMode="auto">
          <a:xfrm flipH="1">
            <a:off x="3491880" y="3363841"/>
            <a:ext cx="4536504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正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方体的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体积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多少呢？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43808" y="987574"/>
            <a:ext cx="1512168" cy="1512168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 flipH="1">
            <a:off x="3923928" y="843558"/>
            <a:ext cx="2952328" cy="1224136"/>
            <a:chOff x="1619672" y="213981"/>
            <a:chExt cx="2497932" cy="1839648"/>
          </a:xfrm>
        </p:grpSpPr>
        <p:sp>
          <p:nvSpPr>
            <p:cNvPr id="52" name="圆角矩形 1446"/>
            <p:cNvSpPr/>
            <p:nvPr/>
          </p:nvSpPr>
          <p:spPr>
            <a:xfrm>
              <a:off x="1619672" y="246219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4643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1446"/>
            <p:cNvSpPr/>
            <p:nvPr/>
          </p:nvSpPr>
          <p:spPr>
            <a:xfrm>
              <a:off x="1619672" y="213981"/>
              <a:ext cx="2497932" cy="1807410"/>
            </a:xfrm>
            <a:custGeom>
              <a:avLst/>
              <a:gdLst>
                <a:gd name="connsiteX0" fmla="*/ 0 w 2497138"/>
                <a:gd name="connsiteY0" fmla="*/ 352582 h 1086842"/>
                <a:gd name="connsiteX1" fmla="*/ 352582 w 2497138"/>
                <a:gd name="connsiteY1" fmla="*/ 0 h 1086842"/>
                <a:gd name="connsiteX2" fmla="*/ 2144556 w 2497138"/>
                <a:gd name="connsiteY2" fmla="*/ 0 h 1086842"/>
                <a:gd name="connsiteX3" fmla="*/ 2497138 w 2497138"/>
                <a:gd name="connsiteY3" fmla="*/ 352582 h 1086842"/>
                <a:gd name="connsiteX4" fmla="*/ 2497138 w 2497138"/>
                <a:gd name="connsiteY4" fmla="*/ 734260 h 1086842"/>
                <a:gd name="connsiteX5" fmla="*/ 2144556 w 2497138"/>
                <a:gd name="connsiteY5" fmla="*/ 1086842 h 1086842"/>
                <a:gd name="connsiteX6" fmla="*/ 352582 w 2497138"/>
                <a:gd name="connsiteY6" fmla="*/ 1086842 h 1086842"/>
                <a:gd name="connsiteX7" fmla="*/ 0 w 2497138"/>
                <a:gd name="connsiteY7" fmla="*/ 734260 h 1086842"/>
                <a:gd name="connsiteX8" fmla="*/ 0 w 2497138"/>
                <a:gd name="connsiteY8" fmla="*/ 352582 h 1086842"/>
                <a:gd name="connsiteX0-1" fmla="*/ 0 w 2509838"/>
                <a:gd name="connsiteY0-2" fmla="*/ 352582 h 1853157"/>
                <a:gd name="connsiteX1-3" fmla="*/ 352582 w 2509838"/>
                <a:gd name="connsiteY1-4" fmla="*/ 0 h 1853157"/>
                <a:gd name="connsiteX2-5" fmla="*/ 2144556 w 2509838"/>
                <a:gd name="connsiteY2-6" fmla="*/ 0 h 1853157"/>
                <a:gd name="connsiteX3-7" fmla="*/ 2497138 w 2509838"/>
                <a:gd name="connsiteY3-8" fmla="*/ 352582 h 1853157"/>
                <a:gd name="connsiteX4-9" fmla="*/ 2509838 w 2509838"/>
                <a:gd name="connsiteY4-10" fmla="*/ 1826460 h 1853157"/>
                <a:gd name="connsiteX5-11" fmla="*/ 2144556 w 2509838"/>
                <a:gd name="connsiteY5-12" fmla="*/ 1086842 h 1853157"/>
                <a:gd name="connsiteX6-13" fmla="*/ 352582 w 2509838"/>
                <a:gd name="connsiteY6-14" fmla="*/ 1086842 h 1853157"/>
                <a:gd name="connsiteX7-15" fmla="*/ 0 w 2509838"/>
                <a:gd name="connsiteY7-16" fmla="*/ 734260 h 1853157"/>
                <a:gd name="connsiteX8-17" fmla="*/ 0 w 2509838"/>
                <a:gd name="connsiteY8-18" fmla="*/ 352582 h 1853157"/>
                <a:gd name="connsiteX0-19" fmla="*/ 0 w 2509838"/>
                <a:gd name="connsiteY0-20" fmla="*/ 352582 h 1853157"/>
                <a:gd name="connsiteX1-21" fmla="*/ 352582 w 2509838"/>
                <a:gd name="connsiteY1-22" fmla="*/ 0 h 1853157"/>
                <a:gd name="connsiteX2-23" fmla="*/ 2144556 w 2509838"/>
                <a:gd name="connsiteY2-24" fmla="*/ 0 h 1853157"/>
                <a:gd name="connsiteX3-25" fmla="*/ 2497138 w 2509838"/>
                <a:gd name="connsiteY3-26" fmla="*/ 352582 h 1853157"/>
                <a:gd name="connsiteX4-27" fmla="*/ 2509838 w 2509838"/>
                <a:gd name="connsiteY4-28" fmla="*/ 1826460 h 1853157"/>
                <a:gd name="connsiteX5-29" fmla="*/ 1471456 w 2509838"/>
                <a:gd name="connsiteY5-30" fmla="*/ 1086842 h 1853157"/>
                <a:gd name="connsiteX6-31" fmla="*/ 352582 w 2509838"/>
                <a:gd name="connsiteY6-32" fmla="*/ 1086842 h 1853157"/>
                <a:gd name="connsiteX7-33" fmla="*/ 0 w 2509838"/>
                <a:gd name="connsiteY7-34" fmla="*/ 734260 h 1853157"/>
                <a:gd name="connsiteX8-35" fmla="*/ 0 w 2509838"/>
                <a:gd name="connsiteY8-36" fmla="*/ 352582 h 1853157"/>
                <a:gd name="connsiteX0-37" fmla="*/ 0 w 2509838"/>
                <a:gd name="connsiteY0-38" fmla="*/ 352582 h 1853312"/>
                <a:gd name="connsiteX1-39" fmla="*/ 352582 w 2509838"/>
                <a:gd name="connsiteY1-40" fmla="*/ 0 h 1853312"/>
                <a:gd name="connsiteX2-41" fmla="*/ 2144556 w 2509838"/>
                <a:gd name="connsiteY2-42" fmla="*/ 0 h 1853312"/>
                <a:gd name="connsiteX3-43" fmla="*/ 2497138 w 2509838"/>
                <a:gd name="connsiteY3-44" fmla="*/ 352582 h 1853312"/>
                <a:gd name="connsiteX4-45" fmla="*/ 2509838 w 2509838"/>
                <a:gd name="connsiteY4-46" fmla="*/ 1826460 h 1853312"/>
                <a:gd name="connsiteX5-47" fmla="*/ 1471456 w 2509838"/>
                <a:gd name="connsiteY5-48" fmla="*/ 1086842 h 1853312"/>
                <a:gd name="connsiteX6-49" fmla="*/ 352582 w 2509838"/>
                <a:gd name="connsiteY6-50" fmla="*/ 1086842 h 1853312"/>
                <a:gd name="connsiteX7-51" fmla="*/ 0 w 2509838"/>
                <a:gd name="connsiteY7-52" fmla="*/ 734260 h 1853312"/>
                <a:gd name="connsiteX8-53" fmla="*/ 0 w 2509838"/>
                <a:gd name="connsiteY8-54" fmla="*/ 352582 h 1853312"/>
                <a:gd name="connsiteX0-55" fmla="*/ 0 w 2509838"/>
                <a:gd name="connsiteY0-56" fmla="*/ 352582 h 1853157"/>
                <a:gd name="connsiteX1-57" fmla="*/ 352582 w 2509838"/>
                <a:gd name="connsiteY1-58" fmla="*/ 0 h 1853157"/>
                <a:gd name="connsiteX2-59" fmla="*/ 2144556 w 2509838"/>
                <a:gd name="connsiteY2-60" fmla="*/ 0 h 1853157"/>
                <a:gd name="connsiteX3-61" fmla="*/ 2497138 w 2509838"/>
                <a:gd name="connsiteY3-62" fmla="*/ 352582 h 1853157"/>
                <a:gd name="connsiteX4-63" fmla="*/ 2509838 w 2509838"/>
                <a:gd name="connsiteY4-64" fmla="*/ 1826460 h 1853157"/>
                <a:gd name="connsiteX5-65" fmla="*/ 1471456 w 2509838"/>
                <a:gd name="connsiteY5-66" fmla="*/ 1086842 h 1853157"/>
                <a:gd name="connsiteX6-67" fmla="*/ 352582 w 2509838"/>
                <a:gd name="connsiteY6-68" fmla="*/ 1086842 h 1853157"/>
                <a:gd name="connsiteX7-69" fmla="*/ 0 w 2509838"/>
                <a:gd name="connsiteY7-70" fmla="*/ 734260 h 1853157"/>
                <a:gd name="connsiteX8-71" fmla="*/ 0 w 2509838"/>
                <a:gd name="connsiteY8-72" fmla="*/ 352582 h 1853157"/>
                <a:gd name="connsiteX0-73" fmla="*/ 0 w 2509838"/>
                <a:gd name="connsiteY0-74" fmla="*/ 352582 h 1826460"/>
                <a:gd name="connsiteX1-75" fmla="*/ 352582 w 2509838"/>
                <a:gd name="connsiteY1-76" fmla="*/ 0 h 1826460"/>
                <a:gd name="connsiteX2-77" fmla="*/ 2144556 w 2509838"/>
                <a:gd name="connsiteY2-78" fmla="*/ 0 h 1826460"/>
                <a:gd name="connsiteX3-79" fmla="*/ 2497138 w 2509838"/>
                <a:gd name="connsiteY3-80" fmla="*/ 352582 h 1826460"/>
                <a:gd name="connsiteX4-81" fmla="*/ 2509838 w 2509838"/>
                <a:gd name="connsiteY4-82" fmla="*/ 1826460 h 1826460"/>
                <a:gd name="connsiteX5-83" fmla="*/ 1471456 w 2509838"/>
                <a:gd name="connsiteY5-84" fmla="*/ 1086842 h 1826460"/>
                <a:gd name="connsiteX6-85" fmla="*/ 352582 w 2509838"/>
                <a:gd name="connsiteY6-86" fmla="*/ 1086842 h 1826460"/>
                <a:gd name="connsiteX7-87" fmla="*/ 0 w 2509838"/>
                <a:gd name="connsiteY7-88" fmla="*/ 734260 h 1826460"/>
                <a:gd name="connsiteX8-89" fmla="*/ 0 w 2509838"/>
                <a:gd name="connsiteY8-90" fmla="*/ 352582 h 1826460"/>
                <a:gd name="connsiteX0-91" fmla="*/ 0 w 2509838"/>
                <a:gd name="connsiteY0-92" fmla="*/ 352582 h 1826460"/>
                <a:gd name="connsiteX1-93" fmla="*/ 352582 w 2509838"/>
                <a:gd name="connsiteY1-94" fmla="*/ 0 h 1826460"/>
                <a:gd name="connsiteX2-95" fmla="*/ 2144556 w 2509838"/>
                <a:gd name="connsiteY2-96" fmla="*/ 0 h 1826460"/>
                <a:gd name="connsiteX3-97" fmla="*/ 2497138 w 2509838"/>
                <a:gd name="connsiteY3-98" fmla="*/ 352582 h 1826460"/>
                <a:gd name="connsiteX4-99" fmla="*/ 2509838 w 2509838"/>
                <a:gd name="connsiteY4-100" fmla="*/ 1826460 h 1826460"/>
                <a:gd name="connsiteX5-101" fmla="*/ 1471456 w 2509838"/>
                <a:gd name="connsiteY5-102" fmla="*/ 1086842 h 1826460"/>
                <a:gd name="connsiteX6-103" fmla="*/ 352582 w 2509838"/>
                <a:gd name="connsiteY6-104" fmla="*/ 1086842 h 1826460"/>
                <a:gd name="connsiteX7-105" fmla="*/ 0 w 2509838"/>
                <a:gd name="connsiteY7-106" fmla="*/ 734260 h 1826460"/>
                <a:gd name="connsiteX8-107" fmla="*/ 0 w 2509838"/>
                <a:gd name="connsiteY8-108" fmla="*/ 352582 h 1826460"/>
                <a:gd name="connsiteX0-109" fmla="*/ 0 w 2509838"/>
                <a:gd name="connsiteY0-110" fmla="*/ 352582 h 1826460"/>
                <a:gd name="connsiteX1-111" fmla="*/ 352582 w 2509838"/>
                <a:gd name="connsiteY1-112" fmla="*/ 0 h 1826460"/>
                <a:gd name="connsiteX2-113" fmla="*/ 2144556 w 2509838"/>
                <a:gd name="connsiteY2-114" fmla="*/ 0 h 1826460"/>
                <a:gd name="connsiteX3-115" fmla="*/ 2497138 w 2509838"/>
                <a:gd name="connsiteY3-116" fmla="*/ 352582 h 1826460"/>
                <a:gd name="connsiteX4-117" fmla="*/ 2509838 w 2509838"/>
                <a:gd name="connsiteY4-118" fmla="*/ 1826460 h 1826460"/>
                <a:gd name="connsiteX5-119" fmla="*/ 1471456 w 2509838"/>
                <a:gd name="connsiteY5-120" fmla="*/ 1086842 h 1826460"/>
                <a:gd name="connsiteX6-121" fmla="*/ 352582 w 2509838"/>
                <a:gd name="connsiteY6-122" fmla="*/ 1086842 h 1826460"/>
                <a:gd name="connsiteX7-123" fmla="*/ 0 w 2509838"/>
                <a:gd name="connsiteY7-124" fmla="*/ 734260 h 1826460"/>
                <a:gd name="connsiteX8-125" fmla="*/ 0 w 2509838"/>
                <a:gd name="connsiteY8-126" fmla="*/ 352582 h 1826460"/>
                <a:gd name="connsiteX0-127" fmla="*/ 0 w 2509838"/>
                <a:gd name="connsiteY0-128" fmla="*/ 352582 h 1826460"/>
                <a:gd name="connsiteX1-129" fmla="*/ 352582 w 2509838"/>
                <a:gd name="connsiteY1-130" fmla="*/ 0 h 1826460"/>
                <a:gd name="connsiteX2-131" fmla="*/ 2144556 w 2509838"/>
                <a:gd name="connsiteY2-132" fmla="*/ 0 h 1826460"/>
                <a:gd name="connsiteX3-133" fmla="*/ 2497138 w 2509838"/>
                <a:gd name="connsiteY3-134" fmla="*/ 352582 h 1826460"/>
                <a:gd name="connsiteX4-135" fmla="*/ 2509838 w 2509838"/>
                <a:gd name="connsiteY4-136" fmla="*/ 1826460 h 1826460"/>
                <a:gd name="connsiteX5-137" fmla="*/ 1471456 w 2509838"/>
                <a:gd name="connsiteY5-138" fmla="*/ 1086842 h 1826460"/>
                <a:gd name="connsiteX6-139" fmla="*/ 352582 w 2509838"/>
                <a:gd name="connsiteY6-140" fmla="*/ 1086842 h 1826460"/>
                <a:gd name="connsiteX7-141" fmla="*/ 0 w 2509838"/>
                <a:gd name="connsiteY7-142" fmla="*/ 734260 h 1826460"/>
                <a:gd name="connsiteX8-143" fmla="*/ 0 w 2509838"/>
                <a:gd name="connsiteY8-144" fmla="*/ 352582 h 1826460"/>
                <a:gd name="connsiteX0-145" fmla="*/ 0 w 2509838"/>
                <a:gd name="connsiteY0-146" fmla="*/ 352582 h 1826460"/>
                <a:gd name="connsiteX1-147" fmla="*/ 352582 w 2509838"/>
                <a:gd name="connsiteY1-148" fmla="*/ 0 h 1826460"/>
                <a:gd name="connsiteX2-149" fmla="*/ 2144556 w 2509838"/>
                <a:gd name="connsiteY2-150" fmla="*/ 0 h 1826460"/>
                <a:gd name="connsiteX3-151" fmla="*/ 2497138 w 2509838"/>
                <a:gd name="connsiteY3-152" fmla="*/ 352582 h 1826460"/>
                <a:gd name="connsiteX4-153" fmla="*/ 2509838 w 2509838"/>
                <a:gd name="connsiteY4-154" fmla="*/ 1826460 h 1826460"/>
                <a:gd name="connsiteX5-155" fmla="*/ 1471456 w 2509838"/>
                <a:gd name="connsiteY5-156" fmla="*/ 1086842 h 1826460"/>
                <a:gd name="connsiteX6-157" fmla="*/ 352582 w 2509838"/>
                <a:gd name="connsiteY6-158" fmla="*/ 1086842 h 1826460"/>
                <a:gd name="connsiteX7-159" fmla="*/ 0 w 2509838"/>
                <a:gd name="connsiteY7-160" fmla="*/ 734260 h 1826460"/>
                <a:gd name="connsiteX8-161" fmla="*/ 0 w 2509838"/>
                <a:gd name="connsiteY8-162" fmla="*/ 352582 h 1826460"/>
                <a:gd name="connsiteX0-163" fmla="*/ 0 w 2502694"/>
                <a:gd name="connsiteY0-164" fmla="*/ 352582 h 1821697"/>
                <a:gd name="connsiteX1-165" fmla="*/ 352582 w 2502694"/>
                <a:gd name="connsiteY1-166" fmla="*/ 0 h 1821697"/>
                <a:gd name="connsiteX2-167" fmla="*/ 2144556 w 2502694"/>
                <a:gd name="connsiteY2-168" fmla="*/ 0 h 1821697"/>
                <a:gd name="connsiteX3-169" fmla="*/ 2497138 w 2502694"/>
                <a:gd name="connsiteY3-170" fmla="*/ 352582 h 1821697"/>
                <a:gd name="connsiteX4-171" fmla="*/ 2502694 w 2502694"/>
                <a:gd name="connsiteY4-172" fmla="*/ 1821697 h 1821697"/>
                <a:gd name="connsiteX5-173" fmla="*/ 1471456 w 2502694"/>
                <a:gd name="connsiteY5-174" fmla="*/ 1086842 h 1821697"/>
                <a:gd name="connsiteX6-175" fmla="*/ 352582 w 2502694"/>
                <a:gd name="connsiteY6-176" fmla="*/ 1086842 h 1821697"/>
                <a:gd name="connsiteX7-177" fmla="*/ 0 w 2502694"/>
                <a:gd name="connsiteY7-178" fmla="*/ 734260 h 1821697"/>
                <a:gd name="connsiteX8-179" fmla="*/ 0 w 2502694"/>
                <a:gd name="connsiteY8-180" fmla="*/ 352582 h 1821697"/>
                <a:gd name="connsiteX0-181" fmla="*/ 0 w 2497932"/>
                <a:gd name="connsiteY0-182" fmla="*/ 352582 h 1807410"/>
                <a:gd name="connsiteX1-183" fmla="*/ 352582 w 2497932"/>
                <a:gd name="connsiteY1-184" fmla="*/ 0 h 1807410"/>
                <a:gd name="connsiteX2-185" fmla="*/ 2144556 w 2497932"/>
                <a:gd name="connsiteY2-186" fmla="*/ 0 h 1807410"/>
                <a:gd name="connsiteX3-187" fmla="*/ 2497138 w 2497932"/>
                <a:gd name="connsiteY3-188" fmla="*/ 352582 h 1807410"/>
                <a:gd name="connsiteX4-189" fmla="*/ 2497932 w 2497932"/>
                <a:gd name="connsiteY4-190" fmla="*/ 1807410 h 1807410"/>
                <a:gd name="connsiteX5-191" fmla="*/ 1471456 w 2497932"/>
                <a:gd name="connsiteY5-192" fmla="*/ 1086842 h 1807410"/>
                <a:gd name="connsiteX6-193" fmla="*/ 352582 w 2497932"/>
                <a:gd name="connsiteY6-194" fmla="*/ 1086842 h 1807410"/>
                <a:gd name="connsiteX7-195" fmla="*/ 0 w 2497932"/>
                <a:gd name="connsiteY7-196" fmla="*/ 734260 h 1807410"/>
                <a:gd name="connsiteX8-197" fmla="*/ 0 w 2497932"/>
                <a:gd name="connsiteY8-198" fmla="*/ 352582 h 180741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2497932" h="1807410">
                  <a:moveTo>
                    <a:pt x="0" y="352582"/>
                  </a:moveTo>
                  <a:cubicBezTo>
                    <a:pt x="0" y="157856"/>
                    <a:pt x="157856" y="0"/>
                    <a:pt x="352582" y="0"/>
                  </a:cubicBezTo>
                  <a:lnTo>
                    <a:pt x="2144556" y="0"/>
                  </a:lnTo>
                  <a:cubicBezTo>
                    <a:pt x="2339282" y="0"/>
                    <a:pt x="2497138" y="157856"/>
                    <a:pt x="2497138" y="352582"/>
                  </a:cubicBezTo>
                  <a:cubicBezTo>
                    <a:pt x="2497138" y="479808"/>
                    <a:pt x="2497932" y="1680184"/>
                    <a:pt x="2497932" y="1807410"/>
                  </a:cubicBezTo>
                  <a:cubicBezTo>
                    <a:pt x="2288382" y="1398886"/>
                    <a:pt x="1863032" y="1086842"/>
                    <a:pt x="1471456" y="1086842"/>
                  </a:cubicBezTo>
                  <a:lnTo>
                    <a:pt x="352582" y="1086842"/>
                  </a:lnTo>
                  <a:cubicBezTo>
                    <a:pt x="157856" y="1086842"/>
                    <a:pt x="0" y="928986"/>
                    <a:pt x="0" y="734260"/>
                  </a:cubicBezTo>
                  <a:lnTo>
                    <a:pt x="0" y="352582"/>
                  </a:lnTo>
                  <a:close/>
                </a:path>
              </a:pathLst>
            </a:custGeom>
            <a:solidFill>
              <a:srgbClr val="F39E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43808" y="1059583"/>
            <a:ext cx="1507540" cy="3837890"/>
            <a:chOff x="2627784" y="987574"/>
            <a:chExt cx="1507540" cy="3837890"/>
          </a:xfrm>
        </p:grpSpPr>
        <p:sp>
          <p:nvSpPr>
            <p:cNvPr id="38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47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椭圆 36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 flipH="1">
              <a:off x="2627784" y="987574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</a:t>
              </a:r>
              <a:endPara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圆角矩形 17"/>
          <p:cNvSpPr/>
          <p:nvPr/>
        </p:nvSpPr>
        <p:spPr>
          <a:xfrm>
            <a:off x="3995936" y="987574"/>
            <a:ext cx="496855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计算正方体的体积。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6" name="Picture 4" descr="7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3608" y="2139704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508108" y="2427736"/>
            <a:ext cx="2759117" cy="2117849"/>
            <a:chOff x="5220072" y="2355726"/>
            <a:chExt cx="2759117" cy="2117849"/>
          </a:xfrm>
        </p:grpSpPr>
        <p:grpSp>
          <p:nvGrpSpPr>
            <p:cNvPr id="20" name="组合 19"/>
            <p:cNvGrpSpPr/>
            <p:nvPr/>
          </p:nvGrpSpPr>
          <p:grpSpPr>
            <a:xfrm>
              <a:off x="5220072" y="2355726"/>
              <a:ext cx="1872208" cy="1728192"/>
              <a:chOff x="5220072" y="1131590"/>
              <a:chExt cx="1656184" cy="864096"/>
            </a:xfrm>
            <a:solidFill>
              <a:srgbClr val="FF66CC"/>
            </a:solidFill>
          </p:grpSpPr>
          <p:sp>
            <p:nvSpPr>
              <p:cNvPr id="21" name="立方体 20"/>
              <p:cNvSpPr/>
              <p:nvPr/>
            </p:nvSpPr>
            <p:spPr>
              <a:xfrm>
                <a:off x="5220072" y="1131590"/>
                <a:ext cx="1656184" cy="864096"/>
              </a:xfrm>
              <a:prstGeom prst="cube">
                <a:avLst/>
              </a:prstGeom>
              <a:grpFill/>
              <a:ln>
                <a:solidFill>
                  <a:schemeClr val="tx1">
                    <a:alpha val="69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 flipH="1">
                <a:off x="5602268" y="1779662"/>
                <a:ext cx="1273988" cy="0"/>
              </a:xfrm>
              <a:prstGeom prst="line">
                <a:avLst/>
              </a:prstGeom>
              <a:grpFill/>
              <a:ln w="19050">
                <a:solidFill>
                  <a:schemeClr val="tx1">
                    <a:alpha val="69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5602268" y="1131590"/>
                <a:ext cx="0" cy="648072"/>
              </a:xfrm>
              <a:prstGeom prst="line">
                <a:avLst/>
              </a:prstGeom>
              <a:grpFill/>
              <a:ln w="19050">
                <a:solidFill>
                  <a:schemeClr val="tx1">
                    <a:alpha val="69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flipV="1">
                <a:off x="5220072" y="1779662"/>
                <a:ext cx="382196" cy="216024"/>
              </a:xfrm>
              <a:prstGeom prst="line">
                <a:avLst/>
              </a:prstGeom>
              <a:grpFill/>
              <a:ln w="19050">
                <a:solidFill>
                  <a:schemeClr val="tx1">
                    <a:alpha val="69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矩形 24"/>
            <p:cNvSpPr/>
            <p:nvPr/>
          </p:nvSpPr>
          <p:spPr>
            <a:xfrm>
              <a:off x="5436096" y="4011910"/>
              <a:ext cx="9589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874921">
              <a:off x="6537714" y="3709604"/>
              <a:ext cx="9589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7020272" y="2787774"/>
              <a:ext cx="9589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>
                <a:solidFill>
                  <a:srgbClr val="0000FF"/>
                </a:solidFill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5" descr="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3608" y="195488"/>
            <a:ext cx="7056784" cy="4569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Text Box 7"/>
          <p:cNvSpPr txBox="1">
            <a:spLocks noChangeArrowheads="1"/>
          </p:cNvSpPr>
          <p:nvPr/>
        </p:nvSpPr>
        <p:spPr bwMode="auto">
          <a:xfrm>
            <a:off x="1619672" y="3363838"/>
            <a:ext cx="2016224" cy="74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  设</a:t>
            </a:r>
            <a:endParaRPr lang="zh-CN" altLang="en-US" sz="44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32040" y="2931792"/>
            <a:ext cx="2016224" cy="16507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4048" y="987576"/>
            <a:ext cx="1872208" cy="1112608"/>
          </a:xfrm>
          <a:prstGeom prst="rect">
            <a:avLst/>
          </a:prstGeom>
        </p:spPr>
      </p:pic>
      <p:sp>
        <p:nvSpPr>
          <p:cNvPr id="87" name="圆角矩形 17"/>
          <p:cNvSpPr/>
          <p:nvPr/>
        </p:nvSpPr>
        <p:spPr>
          <a:xfrm>
            <a:off x="3538356" y="2139702"/>
            <a:ext cx="557014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长方体体积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8" name="图片 87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252035">
            <a:off x="5046987" y="1683243"/>
            <a:ext cx="647056" cy="592723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815387">
            <a:off x="5900960" y="2452955"/>
            <a:ext cx="960244" cy="879613"/>
          </a:xfrm>
          <a:prstGeom prst="rect">
            <a:avLst/>
          </a:prstGeom>
        </p:spPr>
      </p:pic>
      <p:sp>
        <p:nvSpPr>
          <p:cNvPr id="90" name="Text Box 7"/>
          <p:cNvSpPr txBox="1">
            <a:spLocks noChangeArrowheads="1"/>
          </p:cNvSpPr>
          <p:nvPr/>
        </p:nvSpPr>
        <p:spPr bwMode="auto">
          <a:xfrm>
            <a:off x="6732240" y="2931792"/>
            <a:ext cx="1584176" cy="501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9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5856" y="2787776"/>
            <a:ext cx="4680520" cy="195907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907704" y="1319027"/>
            <a:ext cx="2160240" cy="3795884"/>
            <a:chOff x="1050552" y="1347616"/>
            <a:chExt cx="2160240" cy="3795884"/>
          </a:xfrm>
        </p:grpSpPr>
        <p:grpSp>
          <p:nvGrpSpPr>
            <p:cNvPr id="85" name="组合 84"/>
            <p:cNvGrpSpPr/>
            <p:nvPr/>
          </p:nvGrpSpPr>
          <p:grpSpPr>
            <a:xfrm flipH="1">
              <a:off x="1763688" y="1419622"/>
              <a:ext cx="1440160" cy="1050116"/>
              <a:chOff x="1619672" y="213981"/>
              <a:chExt cx="2497932" cy="1839648"/>
            </a:xfrm>
          </p:grpSpPr>
          <p:sp>
            <p:nvSpPr>
              <p:cNvPr id="86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7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F39E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8" name="组合 87"/>
            <p:cNvGrpSpPr/>
            <p:nvPr/>
          </p:nvGrpSpPr>
          <p:grpSpPr>
            <a:xfrm>
              <a:off x="1050552" y="1347616"/>
              <a:ext cx="2160240" cy="3795884"/>
              <a:chOff x="2994768" y="1029580"/>
              <a:chExt cx="2160240" cy="3795884"/>
            </a:xfrm>
          </p:grpSpPr>
          <p:sp>
            <p:nvSpPr>
              <p:cNvPr id="89" name="Freeform 8"/>
              <p:cNvSpPr/>
              <p:nvPr/>
            </p:nvSpPr>
            <p:spPr bwMode="auto">
              <a:xfrm flipH="1">
                <a:off x="3635895" y="1203599"/>
                <a:ext cx="191658" cy="3168352"/>
              </a:xfrm>
              <a:custGeom>
                <a:avLst/>
                <a:gdLst>
                  <a:gd name="T0" fmla="*/ 60 w 66"/>
                  <a:gd name="T1" fmla="*/ 795 h 846"/>
                  <a:gd name="T2" fmla="*/ 40 w 66"/>
                  <a:gd name="T3" fmla="*/ 716 h 846"/>
                  <a:gd name="T4" fmla="*/ 40 w 66"/>
                  <a:gd name="T5" fmla="*/ 0 h 846"/>
                  <a:gd name="T6" fmla="*/ 26 w 66"/>
                  <a:gd name="T7" fmla="*/ 0 h 846"/>
                  <a:gd name="T8" fmla="*/ 26 w 66"/>
                  <a:gd name="T9" fmla="*/ 712 h 846"/>
                  <a:gd name="T10" fmla="*/ 3 w 66"/>
                  <a:gd name="T11" fmla="*/ 799 h 846"/>
                  <a:gd name="T12" fmla="*/ 3 w 66"/>
                  <a:gd name="T13" fmla="*/ 799 h 846"/>
                  <a:gd name="T14" fmla="*/ 3 w 66"/>
                  <a:gd name="T15" fmla="*/ 799 h 846"/>
                  <a:gd name="T16" fmla="*/ 3 w 66"/>
                  <a:gd name="T17" fmla="*/ 799 h 846"/>
                  <a:gd name="T18" fmla="*/ 0 w 66"/>
                  <a:gd name="T19" fmla="*/ 813 h 846"/>
                  <a:gd name="T20" fmla="*/ 33 w 66"/>
                  <a:gd name="T21" fmla="*/ 846 h 846"/>
                  <a:gd name="T22" fmla="*/ 66 w 66"/>
                  <a:gd name="T23" fmla="*/ 813 h 846"/>
                  <a:gd name="T24" fmla="*/ 60 w 66"/>
                  <a:gd name="T25" fmla="*/ 795 h 8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846">
                    <a:moveTo>
                      <a:pt x="60" y="795"/>
                    </a:moveTo>
                    <a:cubicBezTo>
                      <a:pt x="45" y="763"/>
                      <a:pt x="41" y="727"/>
                      <a:pt x="40" y="716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712"/>
                      <a:pt x="26" y="712"/>
                      <a:pt x="26" y="712"/>
                    </a:cubicBezTo>
                    <a:cubicBezTo>
                      <a:pt x="26" y="712"/>
                      <a:pt x="24" y="75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3" y="799"/>
                      <a:pt x="3" y="799"/>
                      <a:pt x="3" y="799"/>
                    </a:cubicBezTo>
                    <a:cubicBezTo>
                      <a:pt x="1" y="803"/>
                      <a:pt x="0" y="808"/>
                      <a:pt x="0" y="813"/>
                    </a:cubicBezTo>
                    <a:cubicBezTo>
                      <a:pt x="0" y="831"/>
                      <a:pt x="15" y="846"/>
                      <a:pt x="33" y="846"/>
                    </a:cubicBezTo>
                    <a:cubicBezTo>
                      <a:pt x="51" y="846"/>
                      <a:pt x="66" y="831"/>
                      <a:pt x="66" y="813"/>
                    </a:cubicBezTo>
                    <a:cubicBezTo>
                      <a:pt x="66" y="806"/>
                      <a:pt x="64" y="800"/>
                      <a:pt x="60" y="795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994768" y="3788595"/>
                <a:ext cx="1140556" cy="1036869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effectLst>
                <a:softEdge rad="368300"/>
              </a:effectLst>
              <a:scene3d>
                <a:camera prst="isometricOffAxis1Top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TextBox 13"/>
              <p:cNvSpPr txBox="1"/>
              <p:nvPr/>
            </p:nvSpPr>
            <p:spPr>
              <a:xfrm flipH="1">
                <a:off x="3714848" y="1029580"/>
                <a:ext cx="1440160" cy="646331"/>
              </a:xfrm>
              <a:prstGeom prst="rect">
                <a:avLst/>
              </a:prstGeom>
              <a:noFill/>
            </p:spPr>
            <p:txBody>
              <a:bodyPr wrap="square" rtlCol="0" anchor="ctr" anchorCtr="1">
                <a:spAutoFit/>
              </a:bodyPr>
              <a:lstStyle/>
              <a:p>
                <a:pPr algn="r"/>
                <a:r>
                  <a:rPr lang="zh-CN" altLang="en-US" sz="3600" b="1" dirty="0" smtClean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验证</a:t>
                </a:r>
                <a:endParaRPr lang="zh-CN" altLang="en-US" sz="36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347864" y="2499742"/>
            <a:ext cx="1512168" cy="1016496"/>
            <a:chOff x="179512" y="2067694"/>
            <a:chExt cx="1512168" cy="1016496"/>
          </a:xfrm>
        </p:grpSpPr>
        <p:sp>
          <p:nvSpPr>
            <p:cNvPr id="123" name="立方体 122"/>
            <p:cNvSpPr/>
            <p:nvPr/>
          </p:nvSpPr>
          <p:spPr>
            <a:xfrm>
              <a:off x="467544" y="2499742"/>
              <a:ext cx="584448" cy="584448"/>
            </a:xfrm>
            <a:prstGeom prst="cube">
              <a:avLst/>
            </a:prstGeom>
            <a:solidFill>
              <a:srgbClr val="FFFF00"/>
            </a:solidFill>
            <a:ln w="31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7"/>
            <p:cNvSpPr/>
            <p:nvPr/>
          </p:nvSpPr>
          <p:spPr>
            <a:xfrm>
              <a:off x="179512" y="2067694"/>
              <a:ext cx="1512168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棱长</a:t>
              </a:r>
              <a:r>
                <a:rPr lang="en-US" altLang="zh-CN" sz="24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zh-CN" altLang="en-US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25" name="直接连接符 124"/>
          <p:cNvCxnSpPr/>
          <p:nvPr/>
        </p:nvCxnSpPr>
        <p:spPr>
          <a:xfrm flipH="1">
            <a:off x="6156176" y="3075806"/>
            <a:ext cx="1296144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直接连接符 125"/>
          <p:cNvCxnSpPr/>
          <p:nvPr/>
        </p:nvCxnSpPr>
        <p:spPr>
          <a:xfrm>
            <a:off x="6156176" y="1779662"/>
            <a:ext cx="0" cy="129614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5724128" y="3075806"/>
            <a:ext cx="432048" cy="432048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立方体 127"/>
          <p:cNvSpPr/>
          <p:nvPr/>
        </p:nvSpPr>
        <p:spPr>
          <a:xfrm>
            <a:off x="6012160" y="264375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立方体 128"/>
          <p:cNvSpPr/>
          <p:nvPr/>
        </p:nvSpPr>
        <p:spPr>
          <a:xfrm>
            <a:off x="6444208" y="264375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立方体 129"/>
          <p:cNvSpPr/>
          <p:nvPr/>
        </p:nvSpPr>
        <p:spPr>
          <a:xfrm>
            <a:off x="6876256" y="264375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1" name="立方体 130"/>
          <p:cNvSpPr/>
          <p:nvPr/>
        </p:nvSpPr>
        <p:spPr>
          <a:xfrm>
            <a:off x="5868144" y="278777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立方体 131"/>
          <p:cNvSpPr/>
          <p:nvPr/>
        </p:nvSpPr>
        <p:spPr>
          <a:xfrm>
            <a:off x="6300192" y="278777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立方体 132"/>
          <p:cNvSpPr/>
          <p:nvPr/>
        </p:nvSpPr>
        <p:spPr>
          <a:xfrm>
            <a:off x="6732240" y="278777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立方体 133"/>
          <p:cNvSpPr/>
          <p:nvPr/>
        </p:nvSpPr>
        <p:spPr>
          <a:xfrm>
            <a:off x="5724128" y="293179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立方体 134"/>
          <p:cNvSpPr/>
          <p:nvPr/>
        </p:nvSpPr>
        <p:spPr>
          <a:xfrm>
            <a:off x="6156176" y="293179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立方体 135"/>
          <p:cNvSpPr/>
          <p:nvPr/>
        </p:nvSpPr>
        <p:spPr>
          <a:xfrm>
            <a:off x="6588224" y="293179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立方体 136"/>
          <p:cNvSpPr/>
          <p:nvPr/>
        </p:nvSpPr>
        <p:spPr>
          <a:xfrm>
            <a:off x="6012160" y="221171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8" name="立方体 137"/>
          <p:cNvSpPr/>
          <p:nvPr/>
        </p:nvSpPr>
        <p:spPr>
          <a:xfrm>
            <a:off x="6444208" y="221171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立方体 138"/>
          <p:cNvSpPr/>
          <p:nvPr/>
        </p:nvSpPr>
        <p:spPr>
          <a:xfrm>
            <a:off x="6876256" y="2211710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立方体 139"/>
          <p:cNvSpPr/>
          <p:nvPr/>
        </p:nvSpPr>
        <p:spPr>
          <a:xfrm>
            <a:off x="5868144" y="2355726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立方体 140"/>
          <p:cNvSpPr/>
          <p:nvPr/>
        </p:nvSpPr>
        <p:spPr>
          <a:xfrm>
            <a:off x="6300192" y="2355726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立方体 141"/>
          <p:cNvSpPr/>
          <p:nvPr/>
        </p:nvSpPr>
        <p:spPr>
          <a:xfrm>
            <a:off x="6732240" y="2355726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立方体 142"/>
          <p:cNvSpPr/>
          <p:nvPr/>
        </p:nvSpPr>
        <p:spPr>
          <a:xfrm>
            <a:off x="5724128" y="249974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立方体 143"/>
          <p:cNvSpPr/>
          <p:nvPr/>
        </p:nvSpPr>
        <p:spPr>
          <a:xfrm>
            <a:off x="6156176" y="249974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立方体 144"/>
          <p:cNvSpPr/>
          <p:nvPr/>
        </p:nvSpPr>
        <p:spPr>
          <a:xfrm>
            <a:off x="6588224" y="249974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立方体 145"/>
          <p:cNvSpPr/>
          <p:nvPr/>
        </p:nvSpPr>
        <p:spPr>
          <a:xfrm>
            <a:off x="6012160" y="177966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立方体 146"/>
          <p:cNvSpPr/>
          <p:nvPr/>
        </p:nvSpPr>
        <p:spPr>
          <a:xfrm>
            <a:off x="6444208" y="177966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立方体 147"/>
          <p:cNvSpPr/>
          <p:nvPr/>
        </p:nvSpPr>
        <p:spPr>
          <a:xfrm>
            <a:off x="6876256" y="1779662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立方体 148"/>
          <p:cNvSpPr/>
          <p:nvPr/>
        </p:nvSpPr>
        <p:spPr>
          <a:xfrm>
            <a:off x="5868144" y="192367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立方体 149"/>
          <p:cNvSpPr/>
          <p:nvPr/>
        </p:nvSpPr>
        <p:spPr>
          <a:xfrm>
            <a:off x="6300192" y="192367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立方体 150"/>
          <p:cNvSpPr/>
          <p:nvPr/>
        </p:nvSpPr>
        <p:spPr>
          <a:xfrm>
            <a:off x="6732240" y="1923678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立方体 151"/>
          <p:cNvSpPr/>
          <p:nvPr/>
        </p:nvSpPr>
        <p:spPr>
          <a:xfrm>
            <a:off x="5724128" y="206769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立方体 152"/>
          <p:cNvSpPr/>
          <p:nvPr/>
        </p:nvSpPr>
        <p:spPr>
          <a:xfrm>
            <a:off x="6156176" y="206769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立方体 153"/>
          <p:cNvSpPr/>
          <p:nvPr/>
        </p:nvSpPr>
        <p:spPr>
          <a:xfrm>
            <a:off x="6588224" y="2067694"/>
            <a:ext cx="584448" cy="584448"/>
          </a:xfrm>
          <a:prstGeom prst="cube">
            <a:avLst/>
          </a:prstGeom>
          <a:solidFill>
            <a:srgbClr val="FFFF00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6012164" y="3435846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 rot="18874921">
            <a:off x="6966957" y="3167983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57" name="矩形 156"/>
          <p:cNvSpPr/>
          <p:nvPr/>
        </p:nvSpPr>
        <p:spPr>
          <a:xfrm>
            <a:off x="7380316" y="2211710"/>
            <a:ext cx="830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1200" dirty="0">
              <a:solidFill>
                <a:srgbClr val="0000FF"/>
              </a:solidFill>
            </a:endParaRPr>
          </a:p>
        </p:txBody>
      </p:sp>
      <p:sp>
        <p:nvSpPr>
          <p:cNvPr id="158" name="立方体 157"/>
          <p:cNvSpPr/>
          <p:nvPr/>
        </p:nvSpPr>
        <p:spPr>
          <a:xfrm>
            <a:off x="5724128" y="1779662"/>
            <a:ext cx="1728192" cy="1728192"/>
          </a:xfrm>
          <a:prstGeom prst="cube">
            <a:avLst>
              <a:gd name="adj" fmla="val 25686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9" name="Picture 4" descr="7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2283720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0" name="圆角矩形 17"/>
          <p:cNvSpPr/>
          <p:nvPr/>
        </p:nvSpPr>
        <p:spPr>
          <a:xfrm>
            <a:off x="2267744" y="555526"/>
            <a:ext cx="4400872" cy="43204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3×3×3=9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6" grpId="1" animBg="1"/>
      <p:bldP spid="136" grpId="2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/>
      <p:bldP spid="156" grpId="0"/>
      <p:bldP spid="157" grpId="0"/>
      <p:bldP spid="158" grpId="0" animBg="1"/>
      <p:bldP spid="1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 flipH="1">
            <a:off x="2195736" y="1349358"/>
            <a:ext cx="1804828" cy="3794144"/>
            <a:chOff x="2627784" y="1031320"/>
            <a:chExt cx="1507540" cy="3794144"/>
          </a:xfrm>
        </p:grpSpPr>
        <p:sp>
          <p:nvSpPr>
            <p:cNvPr id="90" name="Freeform 8"/>
            <p:cNvSpPr/>
            <p:nvPr/>
          </p:nvSpPr>
          <p:spPr bwMode="auto">
            <a:xfrm flipH="1">
              <a:off x="3635895" y="1203599"/>
              <a:ext cx="191658" cy="3168352"/>
            </a:xfrm>
            <a:custGeom>
              <a:avLst/>
              <a:gdLst>
                <a:gd name="T0" fmla="*/ 60 w 66"/>
                <a:gd name="T1" fmla="*/ 795 h 846"/>
                <a:gd name="T2" fmla="*/ 40 w 66"/>
                <a:gd name="T3" fmla="*/ 716 h 846"/>
                <a:gd name="T4" fmla="*/ 40 w 66"/>
                <a:gd name="T5" fmla="*/ 0 h 846"/>
                <a:gd name="T6" fmla="*/ 26 w 66"/>
                <a:gd name="T7" fmla="*/ 0 h 846"/>
                <a:gd name="T8" fmla="*/ 26 w 66"/>
                <a:gd name="T9" fmla="*/ 712 h 846"/>
                <a:gd name="T10" fmla="*/ 3 w 66"/>
                <a:gd name="T11" fmla="*/ 799 h 846"/>
                <a:gd name="T12" fmla="*/ 3 w 66"/>
                <a:gd name="T13" fmla="*/ 799 h 846"/>
                <a:gd name="T14" fmla="*/ 3 w 66"/>
                <a:gd name="T15" fmla="*/ 799 h 846"/>
                <a:gd name="T16" fmla="*/ 3 w 66"/>
                <a:gd name="T17" fmla="*/ 799 h 846"/>
                <a:gd name="T18" fmla="*/ 0 w 66"/>
                <a:gd name="T19" fmla="*/ 813 h 846"/>
                <a:gd name="T20" fmla="*/ 33 w 66"/>
                <a:gd name="T21" fmla="*/ 846 h 846"/>
                <a:gd name="T22" fmla="*/ 66 w 66"/>
                <a:gd name="T23" fmla="*/ 813 h 846"/>
                <a:gd name="T24" fmla="*/ 60 w 66"/>
                <a:gd name="T25" fmla="*/ 795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46">
                  <a:moveTo>
                    <a:pt x="60" y="795"/>
                  </a:moveTo>
                  <a:cubicBezTo>
                    <a:pt x="45" y="763"/>
                    <a:pt x="41" y="727"/>
                    <a:pt x="40" y="7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12"/>
                    <a:pt x="26" y="712"/>
                    <a:pt x="26" y="712"/>
                  </a:cubicBezTo>
                  <a:cubicBezTo>
                    <a:pt x="26" y="712"/>
                    <a:pt x="24" y="75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3" y="799"/>
                    <a:pt x="3" y="799"/>
                    <a:pt x="3" y="799"/>
                  </a:cubicBezTo>
                  <a:cubicBezTo>
                    <a:pt x="1" y="803"/>
                    <a:pt x="0" y="808"/>
                    <a:pt x="0" y="813"/>
                  </a:cubicBezTo>
                  <a:cubicBezTo>
                    <a:pt x="0" y="831"/>
                    <a:pt x="15" y="846"/>
                    <a:pt x="33" y="846"/>
                  </a:cubicBezTo>
                  <a:cubicBezTo>
                    <a:pt x="51" y="846"/>
                    <a:pt x="66" y="831"/>
                    <a:pt x="66" y="813"/>
                  </a:cubicBezTo>
                  <a:cubicBezTo>
                    <a:pt x="66" y="806"/>
                    <a:pt x="64" y="800"/>
                    <a:pt x="60" y="795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2627784" y="1059583"/>
              <a:ext cx="1081279" cy="1080120"/>
              <a:chOff x="1619672" y="213981"/>
              <a:chExt cx="2497932" cy="1839648"/>
            </a:xfrm>
          </p:grpSpPr>
          <p:sp>
            <p:nvSpPr>
              <p:cNvPr id="94" name="圆角矩形 1446"/>
              <p:cNvSpPr/>
              <p:nvPr/>
            </p:nvSpPr>
            <p:spPr>
              <a:xfrm>
                <a:off x="1619672" y="246219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46434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sp>
            <p:nvSpPr>
              <p:cNvPr id="95" name="圆角矩形 1446"/>
              <p:cNvSpPr/>
              <p:nvPr/>
            </p:nvSpPr>
            <p:spPr>
              <a:xfrm>
                <a:off x="1619672" y="213981"/>
                <a:ext cx="2497932" cy="1807410"/>
              </a:xfrm>
              <a:custGeom>
                <a:avLst/>
                <a:gdLst>
                  <a:gd name="connsiteX0" fmla="*/ 0 w 2497138"/>
                  <a:gd name="connsiteY0" fmla="*/ 352582 h 1086842"/>
                  <a:gd name="connsiteX1" fmla="*/ 352582 w 2497138"/>
                  <a:gd name="connsiteY1" fmla="*/ 0 h 1086842"/>
                  <a:gd name="connsiteX2" fmla="*/ 2144556 w 2497138"/>
                  <a:gd name="connsiteY2" fmla="*/ 0 h 1086842"/>
                  <a:gd name="connsiteX3" fmla="*/ 2497138 w 2497138"/>
                  <a:gd name="connsiteY3" fmla="*/ 352582 h 1086842"/>
                  <a:gd name="connsiteX4" fmla="*/ 2497138 w 2497138"/>
                  <a:gd name="connsiteY4" fmla="*/ 734260 h 1086842"/>
                  <a:gd name="connsiteX5" fmla="*/ 2144556 w 2497138"/>
                  <a:gd name="connsiteY5" fmla="*/ 1086842 h 1086842"/>
                  <a:gd name="connsiteX6" fmla="*/ 352582 w 2497138"/>
                  <a:gd name="connsiteY6" fmla="*/ 1086842 h 1086842"/>
                  <a:gd name="connsiteX7" fmla="*/ 0 w 2497138"/>
                  <a:gd name="connsiteY7" fmla="*/ 734260 h 1086842"/>
                  <a:gd name="connsiteX8" fmla="*/ 0 w 2497138"/>
                  <a:gd name="connsiteY8" fmla="*/ 352582 h 1086842"/>
                  <a:gd name="connsiteX0-1" fmla="*/ 0 w 2509838"/>
                  <a:gd name="connsiteY0-2" fmla="*/ 352582 h 1853157"/>
                  <a:gd name="connsiteX1-3" fmla="*/ 352582 w 2509838"/>
                  <a:gd name="connsiteY1-4" fmla="*/ 0 h 1853157"/>
                  <a:gd name="connsiteX2-5" fmla="*/ 2144556 w 2509838"/>
                  <a:gd name="connsiteY2-6" fmla="*/ 0 h 1853157"/>
                  <a:gd name="connsiteX3-7" fmla="*/ 2497138 w 2509838"/>
                  <a:gd name="connsiteY3-8" fmla="*/ 352582 h 1853157"/>
                  <a:gd name="connsiteX4-9" fmla="*/ 2509838 w 2509838"/>
                  <a:gd name="connsiteY4-10" fmla="*/ 1826460 h 1853157"/>
                  <a:gd name="connsiteX5-11" fmla="*/ 2144556 w 2509838"/>
                  <a:gd name="connsiteY5-12" fmla="*/ 1086842 h 1853157"/>
                  <a:gd name="connsiteX6-13" fmla="*/ 352582 w 2509838"/>
                  <a:gd name="connsiteY6-14" fmla="*/ 1086842 h 1853157"/>
                  <a:gd name="connsiteX7-15" fmla="*/ 0 w 2509838"/>
                  <a:gd name="connsiteY7-16" fmla="*/ 734260 h 1853157"/>
                  <a:gd name="connsiteX8-17" fmla="*/ 0 w 2509838"/>
                  <a:gd name="connsiteY8-18" fmla="*/ 352582 h 1853157"/>
                  <a:gd name="connsiteX0-19" fmla="*/ 0 w 2509838"/>
                  <a:gd name="connsiteY0-20" fmla="*/ 352582 h 1853157"/>
                  <a:gd name="connsiteX1-21" fmla="*/ 352582 w 2509838"/>
                  <a:gd name="connsiteY1-22" fmla="*/ 0 h 1853157"/>
                  <a:gd name="connsiteX2-23" fmla="*/ 2144556 w 2509838"/>
                  <a:gd name="connsiteY2-24" fmla="*/ 0 h 1853157"/>
                  <a:gd name="connsiteX3-25" fmla="*/ 2497138 w 2509838"/>
                  <a:gd name="connsiteY3-26" fmla="*/ 352582 h 1853157"/>
                  <a:gd name="connsiteX4-27" fmla="*/ 2509838 w 2509838"/>
                  <a:gd name="connsiteY4-28" fmla="*/ 1826460 h 1853157"/>
                  <a:gd name="connsiteX5-29" fmla="*/ 1471456 w 2509838"/>
                  <a:gd name="connsiteY5-30" fmla="*/ 1086842 h 1853157"/>
                  <a:gd name="connsiteX6-31" fmla="*/ 352582 w 2509838"/>
                  <a:gd name="connsiteY6-32" fmla="*/ 1086842 h 1853157"/>
                  <a:gd name="connsiteX7-33" fmla="*/ 0 w 2509838"/>
                  <a:gd name="connsiteY7-34" fmla="*/ 734260 h 1853157"/>
                  <a:gd name="connsiteX8-35" fmla="*/ 0 w 2509838"/>
                  <a:gd name="connsiteY8-36" fmla="*/ 352582 h 1853157"/>
                  <a:gd name="connsiteX0-37" fmla="*/ 0 w 2509838"/>
                  <a:gd name="connsiteY0-38" fmla="*/ 352582 h 1853312"/>
                  <a:gd name="connsiteX1-39" fmla="*/ 352582 w 2509838"/>
                  <a:gd name="connsiteY1-40" fmla="*/ 0 h 1853312"/>
                  <a:gd name="connsiteX2-41" fmla="*/ 2144556 w 2509838"/>
                  <a:gd name="connsiteY2-42" fmla="*/ 0 h 1853312"/>
                  <a:gd name="connsiteX3-43" fmla="*/ 2497138 w 2509838"/>
                  <a:gd name="connsiteY3-44" fmla="*/ 352582 h 1853312"/>
                  <a:gd name="connsiteX4-45" fmla="*/ 2509838 w 2509838"/>
                  <a:gd name="connsiteY4-46" fmla="*/ 1826460 h 1853312"/>
                  <a:gd name="connsiteX5-47" fmla="*/ 1471456 w 2509838"/>
                  <a:gd name="connsiteY5-48" fmla="*/ 1086842 h 1853312"/>
                  <a:gd name="connsiteX6-49" fmla="*/ 352582 w 2509838"/>
                  <a:gd name="connsiteY6-50" fmla="*/ 1086842 h 1853312"/>
                  <a:gd name="connsiteX7-51" fmla="*/ 0 w 2509838"/>
                  <a:gd name="connsiteY7-52" fmla="*/ 734260 h 1853312"/>
                  <a:gd name="connsiteX8-53" fmla="*/ 0 w 2509838"/>
                  <a:gd name="connsiteY8-54" fmla="*/ 352582 h 1853312"/>
                  <a:gd name="connsiteX0-55" fmla="*/ 0 w 2509838"/>
                  <a:gd name="connsiteY0-56" fmla="*/ 352582 h 1853157"/>
                  <a:gd name="connsiteX1-57" fmla="*/ 352582 w 2509838"/>
                  <a:gd name="connsiteY1-58" fmla="*/ 0 h 1853157"/>
                  <a:gd name="connsiteX2-59" fmla="*/ 2144556 w 2509838"/>
                  <a:gd name="connsiteY2-60" fmla="*/ 0 h 1853157"/>
                  <a:gd name="connsiteX3-61" fmla="*/ 2497138 w 2509838"/>
                  <a:gd name="connsiteY3-62" fmla="*/ 352582 h 1853157"/>
                  <a:gd name="connsiteX4-63" fmla="*/ 2509838 w 2509838"/>
                  <a:gd name="connsiteY4-64" fmla="*/ 1826460 h 1853157"/>
                  <a:gd name="connsiteX5-65" fmla="*/ 1471456 w 2509838"/>
                  <a:gd name="connsiteY5-66" fmla="*/ 1086842 h 1853157"/>
                  <a:gd name="connsiteX6-67" fmla="*/ 352582 w 2509838"/>
                  <a:gd name="connsiteY6-68" fmla="*/ 1086842 h 1853157"/>
                  <a:gd name="connsiteX7-69" fmla="*/ 0 w 2509838"/>
                  <a:gd name="connsiteY7-70" fmla="*/ 734260 h 1853157"/>
                  <a:gd name="connsiteX8-71" fmla="*/ 0 w 2509838"/>
                  <a:gd name="connsiteY8-72" fmla="*/ 352582 h 1853157"/>
                  <a:gd name="connsiteX0-73" fmla="*/ 0 w 2509838"/>
                  <a:gd name="connsiteY0-74" fmla="*/ 352582 h 1826460"/>
                  <a:gd name="connsiteX1-75" fmla="*/ 352582 w 2509838"/>
                  <a:gd name="connsiteY1-76" fmla="*/ 0 h 1826460"/>
                  <a:gd name="connsiteX2-77" fmla="*/ 2144556 w 2509838"/>
                  <a:gd name="connsiteY2-78" fmla="*/ 0 h 1826460"/>
                  <a:gd name="connsiteX3-79" fmla="*/ 2497138 w 2509838"/>
                  <a:gd name="connsiteY3-80" fmla="*/ 352582 h 1826460"/>
                  <a:gd name="connsiteX4-81" fmla="*/ 2509838 w 2509838"/>
                  <a:gd name="connsiteY4-82" fmla="*/ 1826460 h 1826460"/>
                  <a:gd name="connsiteX5-83" fmla="*/ 1471456 w 2509838"/>
                  <a:gd name="connsiteY5-84" fmla="*/ 1086842 h 1826460"/>
                  <a:gd name="connsiteX6-85" fmla="*/ 352582 w 2509838"/>
                  <a:gd name="connsiteY6-86" fmla="*/ 1086842 h 1826460"/>
                  <a:gd name="connsiteX7-87" fmla="*/ 0 w 2509838"/>
                  <a:gd name="connsiteY7-88" fmla="*/ 734260 h 1826460"/>
                  <a:gd name="connsiteX8-89" fmla="*/ 0 w 2509838"/>
                  <a:gd name="connsiteY8-90" fmla="*/ 352582 h 1826460"/>
                  <a:gd name="connsiteX0-91" fmla="*/ 0 w 2509838"/>
                  <a:gd name="connsiteY0-92" fmla="*/ 352582 h 1826460"/>
                  <a:gd name="connsiteX1-93" fmla="*/ 352582 w 2509838"/>
                  <a:gd name="connsiteY1-94" fmla="*/ 0 h 1826460"/>
                  <a:gd name="connsiteX2-95" fmla="*/ 2144556 w 2509838"/>
                  <a:gd name="connsiteY2-96" fmla="*/ 0 h 1826460"/>
                  <a:gd name="connsiteX3-97" fmla="*/ 2497138 w 2509838"/>
                  <a:gd name="connsiteY3-98" fmla="*/ 352582 h 1826460"/>
                  <a:gd name="connsiteX4-99" fmla="*/ 2509838 w 2509838"/>
                  <a:gd name="connsiteY4-100" fmla="*/ 1826460 h 1826460"/>
                  <a:gd name="connsiteX5-101" fmla="*/ 1471456 w 2509838"/>
                  <a:gd name="connsiteY5-102" fmla="*/ 1086842 h 1826460"/>
                  <a:gd name="connsiteX6-103" fmla="*/ 352582 w 2509838"/>
                  <a:gd name="connsiteY6-104" fmla="*/ 1086842 h 1826460"/>
                  <a:gd name="connsiteX7-105" fmla="*/ 0 w 2509838"/>
                  <a:gd name="connsiteY7-106" fmla="*/ 734260 h 1826460"/>
                  <a:gd name="connsiteX8-107" fmla="*/ 0 w 2509838"/>
                  <a:gd name="connsiteY8-108" fmla="*/ 352582 h 1826460"/>
                  <a:gd name="connsiteX0-109" fmla="*/ 0 w 2509838"/>
                  <a:gd name="connsiteY0-110" fmla="*/ 352582 h 1826460"/>
                  <a:gd name="connsiteX1-111" fmla="*/ 352582 w 2509838"/>
                  <a:gd name="connsiteY1-112" fmla="*/ 0 h 1826460"/>
                  <a:gd name="connsiteX2-113" fmla="*/ 2144556 w 2509838"/>
                  <a:gd name="connsiteY2-114" fmla="*/ 0 h 1826460"/>
                  <a:gd name="connsiteX3-115" fmla="*/ 2497138 w 2509838"/>
                  <a:gd name="connsiteY3-116" fmla="*/ 352582 h 1826460"/>
                  <a:gd name="connsiteX4-117" fmla="*/ 2509838 w 2509838"/>
                  <a:gd name="connsiteY4-118" fmla="*/ 1826460 h 1826460"/>
                  <a:gd name="connsiteX5-119" fmla="*/ 1471456 w 2509838"/>
                  <a:gd name="connsiteY5-120" fmla="*/ 1086842 h 1826460"/>
                  <a:gd name="connsiteX6-121" fmla="*/ 352582 w 2509838"/>
                  <a:gd name="connsiteY6-122" fmla="*/ 1086842 h 1826460"/>
                  <a:gd name="connsiteX7-123" fmla="*/ 0 w 2509838"/>
                  <a:gd name="connsiteY7-124" fmla="*/ 734260 h 1826460"/>
                  <a:gd name="connsiteX8-125" fmla="*/ 0 w 2509838"/>
                  <a:gd name="connsiteY8-126" fmla="*/ 352582 h 1826460"/>
                  <a:gd name="connsiteX0-127" fmla="*/ 0 w 2509838"/>
                  <a:gd name="connsiteY0-128" fmla="*/ 352582 h 1826460"/>
                  <a:gd name="connsiteX1-129" fmla="*/ 352582 w 2509838"/>
                  <a:gd name="connsiteY1-130" fmla="*/ 0 h 1826460"/>
                  <a:gd name="connsiteX2-131" fmla="*/ 2144556 w 2509838"/>
                  <a:gd name="connsiteY2-132" fmla="*/ 0 h 1826460"/>
                  <a:gd name="connsiteX3-133" fmla="*/ 2497138 w 2509838"/>
                  <a:gd name="connsiteY3-134" fmla="*/ 352582 h 1826460"/>
                  <a:gd name="connsiteX4-135" fmla="*/ 2509838 w 2509838"/>
                  <a:gd name="connsiteY4-136" fmla="*/ 1826460 h 1826460"/>
                  <a:gd name="connsiteX5-137" fmla="*/ 1471456 w 2509838"/>
                  <a:gd name="connsiteY5-138" fmla="*/ 1086842 h 1826460"/>
                  <a:gd name="connsiteX6-139" fmla="*/ 352582 w 2509838"/>
                  <a:gd name="connsiteY6-140" fmla="*/ 1086842 h 1826460"/>
                  <a:gd name="connsiteX7-141" fmla="*/ 0 w 2509838"/>
                  <a:gd name="connsiteY7-142" fmla="*/ 734260 h 1826460"/>
                  <a:gd name="connsiteX8-143" fmla="*/ 0 w 2509838"/>
                  <a:gd name="connsiteY8-144" fmla="*/ 352582 h 1826460"/>
                  <a:gd name="connsiteX0-145" fmla="*/ 0 w 2509838"/>
                  <a:gd name="connsiteY0-146" fmla="*/ 352582 h 1826460"/>
                  <a:gd name="connsiteX1-147" fmla="*/ 352582 w 2509838"/>
                  <a:gd name="connsiteY1-148" fmla="*/ 0 h 1826460"/>
                  <a:gd name="connsiteX2-149" fmla="*/ 2144556 w 2509838"/>
                  <a:gd name="connsiteY2-150" fmla="*/ 0 h 1826460"/>
                  <a:gd name="connsiteX3-151" fmla="*/ 2497138 w 2509838"/>
                  <a:gd name="connsiteY3-152" fmla="*/ 352582 h 1826460"/>
                  <a:gd name="connsiteX4-153" fmla="*/ 2509838 w 2509838"/>
                  <a:gd name="connsiteY4-154" fmla="*/ 1826460 h 1826460"/>
                  <a:gd name="connsiteX5-155" fmla="*/ 1471456 w 2509838"/>
                  <a:gd name="connsiteY5-156" fmla="*/ 1086842 h 1826460"/>
                  <a:gd name="connsiteX6-157" fmla="*/ 352582 w 2509838"/>
                  <a:gd name="connsiteY6-158" fmla="*/ 1086842 h 1826460"/>
                  <a:gd name="connsiteX7-159" fmla="*/ 0 w 2509838"/>
                  <a:gd name="connsiteY7-160" fmla="*/ 734260 h 1826460"/>
                  <a:gd name="connsiteX8-161" fmla="*/ 0 w 2509838"/>
                  <a:gd name="connsiteY8-162" fmla="*/ 352582 h 1826460"/>
                  <a:gd name="connsiteX0-163" fmla="*/ 0 w 2502694"/>
                  <a:gd name="connsiteY0-164" fmla="*/ 352582 h 1821697"/>
                  <a:gd name="connsiteX1-165" fmla="*/ 352582 w 2502694"/>
                  <a:gd name="connsiteY1-166" fmla="*/ 0 h 1821697"/>
                  <a:gd name="connsiteX2-167" fmla="*/ 2144556 w 2502694"/>
                  <a:gd name="connsiteY2-168" fmla="*/ 0 h 1821697"/>
                  <a:gd name="connsiteX3-169" fmla="*/ 2497138 w 2502694"/>
                  <a:gd name="connsiteY3-170" fmla="*/ 352582 h 1821697"/>
                  <a:gd name="connsiteX4-171" fmla="*/ 2502694 w 2502694"/>
                  <a:gd name="connsiteY4-172" fmla="*/ 1821697 h 1821697"/>
                  <a:gd name="connsiteX5-173" fmla="*/ 1471456 w 2502694"/>
                  <a:gd name="connsiteY5-174" fmla="*/ 1086842 h 1821697"/>
                  <a:gd name="connsiteX6-175" fmla="*/ 352582 w 2502694"/>
                  <a:gd name="connsiteY6-176" fmla="*/ 1086842 h 1821697"/>
                  <a:gd name="connsiteX7-177" fmla="*/ 0 w 2502694"/>
                  <a:gd name="connsiteY7-178" fmla="*/ 734260 h 1821697"/>
                  <a:gd name="connsiteX8-179" fmla="*/ 0 w 2502694"/>
                  <a:gd name="connsiteY8-180" fmla="*/ 352582 h 1821697"/>
                  <a:gd name="connsiteX0-181" fmla="*/ 0 w 2497932"/>
                  <a:gd name="connsiteY0-182" fmla="*/ 352582 h 1807410"/>
                  <a:gd name="connsiteX1-183" fmla="*/ 352582 w 2497932"/>
                  <a:gd name="connsiteY1-184" fmla="*/ 0 h 1807410"/>
                  <a:gd name="connsiteX2-185" fmla="*/ 2144556 w 2497932"/>
                  <a:gd name="connsiteY2-186" fmla="*/ 0 h 1807410"/>
                  <a:gd name="connsiteX3-187" fmla="*/ 2497138 w 2497932"/>
                  <a:gd name="connsiteY3-188" fmla="*/ 352582 h 1807410"/>
                  <a:gd name="connsiteX4-189" fmla="*/ 2497932 w 2497932"/>
                  <a:gd name="connsiteY4-190" fmla="*/ 1807410 h 1807410"/>
                  <a:gd name="connsiteX5-191" fmla="*/ 1471456 w 2497932"/>
                  <a:gd name="connsiteY5-192" fmla="*/ 1086842 h 1807410"/>
                  <a:gd name="connsiteX6-193" fmla="*/ 352582 w 2497932"/>
                  <a:gd name="connsiteY6-194" fmla="*/ 1086842 h 1807410"/>
                  <a:gd name="connsiteX7-195" fmla="*/ 0 w 2497932"/>
                  <a:gd name="connsiteY7-196" fmla="*/ 734260 h 1807410"/>
                  <a:gd name="connsiteX8-197" fmla="*/ 0 w 2497932"/>
                  <a:gd name="connsiteY8-198" fmla="*/ 352582 h 180741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</a:cxnLst>
                <a:rect l="l" t="t" r="r" b="b"/>
                <a:pathLst>
                  <a:path w="2497932" h="1807410">
                    <a:moveTo>
                      <a:pt x="0" y="352582"/>
                    </a:moveTo>
                    <a:cubicBezTo>
                      <a:pt x="0" y="157856"/>
                      <a:pt x="157856" y="0"/>
                      <a:pt x="352582" y="0"/>
                    </a:cubicBezTo>
                    <a:lnTo>
                      <a:pt x="2144556" y="0"/>
                    </a:lnTo>
                    <a:cubicBezTo>
                      <a:pt x="2339282" y="0"/>
                      <a:pt x="2497138" y="157856"/>
                      <a:pt x="2497138" y="352582"/>
                    </a:cubicBezTo>
                    <a:cubicBezTo>
                      <a:pt x="2497138" y="479808"/>
                      <a:pt x="2497932" y="1680184"/>
                      <a:pt x="2497932" y="1807410"/>
                    </a:cubicBezTo>
                    <a:cubicBezTo>
                      <a:pt x="2288382" y="1398886"/>
                      <a:pt x="1863032" y="1086842"/>
                      <a:pt x="1471456" y="1086842"/>
                    </a:cubicBezTo>
                    <a:lnTo>
                      <a:pt x="352582" y="1086842"/>
                    </a:lnTo>
                    <a:cubicBezTo>
                      <a:pt x="157856" y="1086842"/>
                      <a:pt x="0" y="928986"/>
                      <a:pt x="0" y="734260"/>
                    </a:cubicBezTo>
                    <a:lnTo>
                      <a:pt x="0" y="352582"/>
                    </a:lnTo>
                    <a:close/>
                  </a:path>
                </a:pathLst>
              </a:custGeom>
              <a:solidFill>
                <a:srgbClr val="00AFB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92" name="椭圆 91"/>
            <p:cNvSpPr/>
            <p:nvPr/>
          </p:nvSpPr>
          <p:spPr>
            <a:xfrm>
              <a:off x="2994768" y="3788595"/>
              <a:ext cx="1140556" cy="103686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effectLst>
              <a:softEdge rad="368300"/>
            </a:effectLst>
            <a:scene3d>
              <a:camera prst="isometricOffAxis1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93" name="TextBox 13"/>
            <p:cNvSpPr txBox="1"/>
            <p:nvPr/>
          </p:nvSpPr>
          <p:spPr>
            <a:xfrm flipH="1">
              <a:off x="2627784" y="1031320"/>
              <a:ext cx="1081561" cy="646331"/>
            </a:xfrm>
            <a:prstGeom prst="rect">
              <a:avLst/>
            </a:prstGeom>
            <a:noFill/>
          </p:spPr>
          <p:txBody>
            <a:bodyPr wrap="square" rtlCol="0" anchor="ctr" anchorCtr="1">
              <a:spAutoFit/>
            </a:bodyPr>
            <a:lstStyle/>
            <a:p>
              <a:pPr algn="r"/>
              <a:r>
                <a:rPr lang="zh-CN" altLang="en-US" sz="3600" b="1" dirty="0" smtClean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结论</a:t>
              </a:r>
              <a:endParaRPr lang="zh-CN" altLang="en-US" sz="3600" b="1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6" name="Picture 4" descr="7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600" y="2283720"/>
            <a:ext cx="1800200" cy="251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圆角矩形 3"/>
          <p:cNvSpPr/>
          <p:nvPr/>
        </p:nvSpPr>
        <p:spPr>
          <a:xfrm>
            <a:off x="3347864" y="2643759"/>
            <a:ext cx="4896544" cy="187220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圆角矩形 17"/>
          <p:cNvSpPr/>
          <p:nvPr/>
        </p:nvSpPr>
        <p:spPr>
          <a:xfrm>
            <a:off x="2195736" y="2859782"/>
            <a:ext cx="669674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正方体体积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0" name="圆角矩形 17"/>
          <p:cNvSpPr/>
          <p:nvPr/>
        </p:nvSpPr>
        <p:spPr>
          <a:xfrm>
            <a:off x="2483768" y="3435894"/>
            <a:ext cx="38884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en-US" altLang="zh-CN" sz="2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000" b="1" i="1" kern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kumimoji="0" lang="zh-CN" altLang="en-US" sz="40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1" name="组合 140"/>
          <p:cNvGrpSpPr/>
          <p:nvPr/>
        </p:nvGrpSpPr>
        <p:grpSpPr>
          <a:xfrm>
            <a:off x="5868148" y="3435894"/>
            <a:ext cx="2711017" cy="432000"/>
            <a:chOff x="3131840" y="3651918"/>
            <a:chExt cx="2711017" cy="432000"/>
          </a:xfrm>
        </p:grpSpPr>
        <p:sp>
          <p:nvSpPr>
            <p:cNvPr id="142" name="圆角矩形 17"/>
            <p:cNvSpPr/>
            <p:nvPr/>
          </p:nvSpPr>
          <p:spPr>
            <a:xfrm>
              <a:off x="3131840" y="3651918"/>
              <a:ext cx="2711017" cy="432000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 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kumimoji="0" lang="en-US" altLang="zh-CN" sz="4000" b="1" i="1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kumimoji="0" lang="en-US" altLang="zh-CN" sz="4000" b="1" i="1" u="none" strike="noStrike" kern="0" cap="none" spc="0" normalizeH="0" baseline="0" noProof="0" dirty="0" err="1" smtClean="0">
                  <a:ln>
                    <a:noFill/>
                  </a:ln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kumimoji="0" lang="zh-CN" altLang="en-US" sz="40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" name="椭圆 142"/>
            <p:cNvSpPr/>
            <p:nvPr/>
          </p:nvSpPr>
          <p:spPr>
            <a:xfrm>
              <a:off x="3923928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4427984" y="3939902"/>
              <a:ext cx="72008" cy="72008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i="1"/>
            </a:p>
          </p:txBody>
        </p:sp>
      </p:grpSp>
      <p:sp>
        <p:nvSpPr>
          <p:cNvPr id="145" name="圆角矩形 17"/>
          <p:cNvSpPr/>
          <p:nvPr/>
        </p:nvSpPr>
        <p:spPr>
          <a:xfrm>
            <a:off x="3707904" y="3939902"/>
            <a:ext cx="2088232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3200" b="1" i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6" name="圆角矩形 17"/>
          <p:cNvSpPr/>
          <p:nvPr/>
        </p:nvSpPr>
        <p:spPr>
          <a:xfrm>
            <a:off x="5220072" y="3939902"/>
            <a:ext cx="367240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8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³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读作：</a:t>
            </a:r>
            <a:r>
              <a:rPr lang="en-US" altLang="zh-CN" sz="2800" b="1" i="1" kern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kern="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的立方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7" name="图片 14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39952" y="555528"/>
            <a:ext cx="4032448" cy="1815631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9" grpId="0"/>
      <p:bldP spid="140" grpId="0"/>
      <p:bldP spid="145" grpId="0"/>
      <p:bldP spid="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平行四边形 20"/>
          <p:cNvSpPr/>
          <p:nvPr/>
        </p:nvSpPr>
        <p:spPr>
          <a:xfrm>
            <a:off x="5796136" y="1779663"/>
            <a:ext cx="1584176" cy="360040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1475656" y="1779663"/>
            <a:ext cx="2160240" cy="360040"/>
          </a:xfrm>
          <a:prstGeom prst="parallelogram">
            <a:avLst>
              <a:gd name="adj" fmla="val 96368"/>
            </a:avLst>
          </a:prstGeom>
          <a:solidFill>
            <a:srgbClr val="00FF00"/>
          </a:solidFill>
          <a:ln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5820143" y="699543"/>
            <a:ext cx="1560173" cy="1440160"/>
            <a:chOff x="5220072" y="1131590"/>
            <a:chExt cx="1656184" cy="864096"/>
          </a:xfrm>
        </p:grpSpPr>
        <p:sp>
          <p:nvSpPr>
            <p:cNvPr id="102" name="立方体 101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 flipH="1">
              <a:off x="5602268" y="1779662"/>
              <a:ext cx="1273988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>
              <a:off x="5602268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V="1">
              <a:off x="5220072" y="1779662"/>
              <a:ext cx="382196" cy="216024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7" name="组合 106"/>
          <p:cNvGrpSpPr/>
          <p:nvPr/>
        </p:nvGrpSpPr>
        <p:grpSpPr>
          <a:xfrm>
            <a:off x="1470116" y="915567"/>
            <a:ext cx="2165780" cy="1224136"/>
            <a:chOff x="5220072" y="1131590"/>
            <a:chExt cx="1660431" cy="864096"/>
          </a:xfrm>
        </p:grpSpPr>
        <p:sp>
          <p:nvSpPr>
            <p:cNvPr id="108" name="立方体 107"/>
            <p:cNvSpPr/>
            <p:nvPr/>
          </p:nvSpPr>
          <p:spPr>
            <a:xfrm>
              <a:off x="5220072" y="1131590"/>
              <a:ext cx="1656184" cy="864096"/>
            </a:xfrm>
            <a:prstGeom prst="cube">
              <a:avLst>
                <a:gd name="adj" fmla="val 2919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 flipH="1">
              <a:off x="5496102" y="1741540"/>
              <a:ext cx="138440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5496103" y="1131590"/>
              <a:ext cx="0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5220072" y="1741540"/>
              <a:ext cx="276030" cy="254146"/>
            </a:xfrm>
            <a:prstGeom prst="line">
              <a:avLst/>
            </a:prstGeom>
            <a:ln w="190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973412">
            <a:off x="2501153" y="1999622"/>
            <a:ext cx="1331828" cy="12199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107259" flipV="1">
            <a:off x="5146686" y="2021307"/>
            <a:ext cx="1233806" cy="1130204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779916" y="1995686"/>
            <a:ext cx="1421375" cy="1512168"/>
            <a:chOff x="3635895" y="2139702"/>
            <a:chExt cx="1886064" cy="2088232"/>
          </a:xfrm>
        </p:grpSpPr>
        <p:pic>
          <p:nvPicPr>
            <p:cNvPr id="24" name="Picture 12" descr="1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635896" y="2139702"/>
              <a:ext cx="1719891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圆角矩形 17"/>
            <p:cNvSpPr/>
            <p:nvPr/>
          </p:nvSpPr>
          <p:spPr>
            <a:xfrm>
              <a:off x="3635895" y="2835779"/>
              <a:ext cx="1886064" cy="86409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>
                <a:defRPr/>
              </a:pP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底面积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475660" y="228371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1600" b="1" dirty="0"/>
          </a:p>
        </p:txBody>
      </p:sp>
      <p:sp>
        <p:nvSpPr>
          <p:cNvPr id="27" name="矩形 26"/>
          <p:cNvSpPr/>
          <p:nvPr/>
        </p:nvSpPr>
        <p:spPr>
          <a:xfrm>
            <a:off x="6156180" y="235572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1600" b="1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3275856" y="1275606"/>
            <a:ext cx="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020272" y="1059582"/>
            <a:ext cx="0" cy="108012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圆角矩形 17"/>
          <p:cNvSpPr/>
          <p:nvPr/>
        </p:nvSpPr>
        <p:spPr>
          <a:xfrm>
            <a:off x="107504" y="3435846"/>
            <a:ext cx="8964488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长方体（正方体）体积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17"/>
          <p:cNvSpPr/>
          <p:nvPr/>
        </p:nvSpPr>
        <p:spPr>
          <a:xfrm>
            <a:off x="3563888" y="3867894"/>
            <a:ext cx="2160240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 </a:t>
            </a:r>
            <a:r>
              <a:rPr kumimoji="0" lang="en-US" altLang="zh-CN" sz="2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000" b="1" i="1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sh</a:t>
            </a:r>
            <a:endParaRPr kumimoji="0" lang="zh-CN" altLang="en-US" sz="5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" grpId="0" animBg="1"/>
      <p:bldP spid="2" grpId="1" animBg="1"/>
      <p:bldP spid="4" grpId="0"/>
      <p:bldP spid="27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4" descr="7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7966623" y="3507855"/>
            <a:ext cx="102890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3" name="TextBox 13"/>
          <p:cNvSpPr txBox="1">
            <a:spLocks noChangeArrowheads="1"/>
          </p:cNvSpPr>
          <p:nvPr/>
        </p:nvSpPr>
        <p:spPr bwMode="auto">
          <a:xfrm>
            <a:off x="251520" y="339502"/>
            <a:ext cx="82295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一根长方体木料，长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米，横截面积是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0.06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根这样的木料的体积是多少立方米？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9"/>
          <p:cNvSpPr txBox="1">
            <a:spLocks noChangeArrowheads="1"/>
          </p:cNvSpPr>
          <p:nvPr/>
        </p:nvSpPr>
        <p:spPr bwMode="auto">
          <a:xfrm>
            <a:off x="467544" y="1491632"/>
            <a:ext cx="1728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4"/>
          <p:cNvSpPr>
            <a:spLocks noChangeArrowheads="1"/>
          </p:cNvSpPr>
          <p:nvPr/>
        </p:nvSpPr>
        <p:spPr bwMode="auto">
          <a:xfrm>
            <a:off x="1547664" y="1563638"/>
            <a:ext cx="2880320" cy="73866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一根木料的体积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圆角矩形 17"/>
          <p:cNvSpPr/>
          <p:nvPr/>
        </p:nvSpPr>
        <p:spPr>
          <a:xfrm>
            <a:off x="611560" y="2571750"/>
            <a:ext cx="4320480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0.06×5=0.3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9"/>
          <p:cNvSpPr txBox="1">
            <a:spLocks noChangeArrowheads="1"/>
          </p:cNvSpPr>
          <p:nvPr/>
        </p:nvSpPr>
        <p:spPr bwMode="auto">
          <a:xfrm>
            <a:off x="4572000" y="1491632"/>
            <a:ext cx="172819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先求：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4"/>
          <p:cNvSpPr>
            <a:spLocks noChangeArrowheads="1"/>
          </p:cNvSpPr>
          <p:nvPr/>
        </p:nvSpPr>
        <p:spPr bwMode="auto">
          <a:xfrm>
            <a:off x="5724128" y="1563638"/>
            <a:ext cx="2880320" cy="738664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根木料的体积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圆角矩形 17"/>
          <p:cNvSpPr/>
          <p:nvPr/>
        </p:nvSpPr>
        <p:spPr>
          <a:xfrm>
            <a:off x="4427984" y="2571750"/>
            <a:ext cx="4320480" cy="576112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15×0.3=4.5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圆角矩形 17"/>
          <p:cNvSpPr/>
          <p:nvPr/>
        </p:nvSpPr>
        <p:spPr>
          <a:xfrm>
            <a:off x="1691680" y="3507855"/>
            <a:ext cx="56166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根木料的体积是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4.5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立方米。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 animBg="1"/>
      <p:bldP spid="83" grpId="0"/>
      <p:bldP spid="84" grpId="0"/>
      <p:bldP spid="85" grpId="0" animBg="1"/>
      <p:bldP spid="86" grpId="0"/>
      <p:bldP spid="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17"/>
          <p:cNvSpPr/>
          <p:nvPr/>
        </p:nvSpPr>
        <p:spPr>
          <a:xfrm>
            <a:off x="251523" y="627534"/>
            <a:ext cx="8327641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一块砖的长度是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厘米，宽是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厘米，厚是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厘米。它的体积是多少厘米？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6675512" y="1305957"/>
            <a:ext cx="2232248" cy="792088"/>
          </a:xfrm>
          <a:prstGeom prst="cube">
            <a:avLst>
              <a:gd name="adj" fmla="val 55914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17"/>
          <p:cNvSpPr/>
          <p:nvPr/>
        </p:nvSpPr>
        <p:spPr>
          <a:xfrm>
            <a:off x="971600" y="1707654"/>
            <a:ext cx="3456384" cy="43200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kumimoji="0" lang="en-US" altLang="zh-CN" sz="44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kumimoji="0" lang="en-US" altLang="zh-CN" sz="3200" i="1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kumimoji="0" lang="en-US" altLang="zh-CN" sz="4400" i="1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abh</a:t>
            </a:r>
            <a:endParaRPr kumimoji="0" lang="zh-CN" altLang="en-US" sz="4400" i="1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17"/>
          <p:cNvSpPr/>
          <p:nvPr/>
        </p:nvSpPr>
        <p:spPr>
          <a:xfrm>
            <a:off x="2411760" y="2571751"/>
            <a:ext cx="2016224" cy="72008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24×12×6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17"/>
          <p:cNvSpPr/>
          <p:nvPr/>
        </p:nvSpPr>
        <p:spPr>
          <a:xfrm>
            <a:off x="1907704" y="2859782"/>
            <a:ext cx="2016224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288×6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17"/>
          <p:cNvSpPr/>
          <p:nvPr/>
        </p:nvSpPr>
        <p:spPr>
          <a:xfrm>
            <a:off x="2051720" y="3291831"/>
            <a:ext cx="3528392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 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（立方厘米）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17"/>
          <p:cNvSpPr/>
          <p:nvPr/>
        </p:nvSpPr>
        <p:spPr>
          <a:xfrm>
            <a:off x="1547664" y="3939903"/>
            <a:ext cx="4644008" cy="36004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答：它的体积是</a:t>
            </a: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1728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KSO_WPP_MARK_KEY" val="7a9fd17b-6d19-46e7-a48e-06dbc8a8e95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966</Words>
  <Application>WPS 演示</Application>
  <PresentationFormat>全屏显示(16:9)</PresentationFormat>
  <Paragraphs>206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华文楷体</vt:lpstr>
      <vt:lpstr>Times New Roman</vt:lpstr>
      <vt:lpstr>楷体</vt:lpstr>
      <vt:lpstr>幼圆</vt:lpstr>
      <vt:lpstr>楷体_GB2312</vt:lpstr>
      <vt:lpstr>新宋体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2023-02-11T07:15:32Z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7939C310A7FB4378A2CF5DB98F66CF6B</vt:lpwstr>
  </property>
</Properties>
</file>