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6"/>
  </p:notesMasterIdLst>
  <p:sldIdLst>
    <p:sldId id="548" r:id="rId3"/>
    <p:sldId id="534" r:id="rId4"/>
    <p:sldId id="541" r:id="rId5"/>
    <p:sldId id="472" r:id="rId7"/>
    <p:sldId id="542" r:id="rId8"/>
    <p:sldId id="544" r:id="rId9"/>
    <p:sldId id="545" r:id="rId10"/>
    <p:sldId id="527" r:id="rId11"/>
    <p:sldId id="502" r:id="rId12"/>
    <p:sldId id="515" r:id="rId13"/>
    <p:sldId id="546" r:id="rId14"/>
    <p:sldId id="547" r:id="rId15"/>
    <p:sldId id="497" r:id="rId16"/>
    <p:sldId id="536" r:id="rId17"/>
    <p:sldId id="533" r:id="rId18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2"/>
    </p:embeddedFont>
    <p:embeddedFont>
      <p:font typeface="微软雅黑" panose="020B0503020204020204" pitchFamily="34" charset="-122"/>
      <p:regular r:id="rId23"/>
    </p:embeddedFont>
    <p:embeddedFont>
      <p:font typeface="华文楷体" panose="02010600040101010101" pitchFamily="2" charset="-122"/>
      <p:regular r:id="rId24"/>
    </p:embeddedFont>
    <p:embeddedFont>
      <p:font typeface="Calibri" panose="020F0502020204030204"/>
      <p:regular r:id="rId25"/>
      <p:bold r:id="rId26"/>
      <p:italic r:id="rId27"/>
      <p:boldItalic r:id="rId28"/>
    </p:embeddedFont>
    <p:embeddedFont>
      <p:font typeface="楷体" panose="02010609060101010101" pitchFamily="49" charset="-122"/>
      <p:regular r:id="rId29"/>
    </p:embeddedFont>
    <p:embeddedFont>
      <p:font typeface="楷体_GB2312" panose="02010609030101010101" pitchFamily="49" charset="-122"/>
      <p:regular r:id="rId30"/>
    </p:embeddedFont>
    <p:embeddedFont>
      <p:font typeface="幼圆" panose="02010509060101010101" pitchFamily="49" charset="-122"/>
      <p:regular r:id="rId31"/>
    </p:embeddedFont>
  </p:embeddedFontLst>
  <p:custDataLst>
    <p:tags r:id="rId32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619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BCAD91"/>
    <a:srgbClr val="72553B"/>
    <a:srgbClr val="92CB58"/>
    <a:srgbClr val="00FF00"/>
    <a:srgbClr val="29B612"/>
    <a:srgbClr val="FF66CC"/>
    <a:srgbClr val="FF00FF"/>
    <a:srgbClr val="D60093"/>
    <a:srgbClr val="23BD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 showGuides="1">
      <p:cViewPr>
        <p:scale>
          <a:sx n="120" d="100"/>
          <a:sy n="120" d="100"/>
        </p:scale>
        <p:origin x="-1374" y="-642"/>
      </p:cViewPr>
      <p:guideLst>
        <p:guide orient="horz" pos="2159"/>
        <p:guide pos="3840"/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font" Target="fonts/font10.fntdata"/><Relationship Id="rId30" Type="http://schemas.openxmlformats.org/officeDocument/2006/relationships/font" Target="fonts/font9.fntdata"/><Relationship Id="rId3" Type="http://schemas.openxmlformats.org/officeDocument/2006/relationships/slide" Target="slides/slide1.xml"/><Relationship Id="rId29" Type="http://schemas.openxmlformats.org/officeDocument/2006/relationships/font" Target="fonts/font8.fntdata"/><Relationship Id="rId28" Type="http://schemas.openxmlformats.org/officeDocument/2006/relationships/font" Target="fonts/font7.fntdata"/><Relationship Id="rId27" Type="http://schemas.openxmlformats.org/officeDocument/2006/relationships/font" Target="fonts/font6.fntdata"/><Relationship Id="rId26" Type="http://schemas.openxmlformats.org/officeDocument/2006/relationships/font" Target="fonts/font5.fntdata"/><Relationship Id="rId25" Type="http://schemas.openxmlformats.org/officeDocument/2006/relationships/font" Target="fonts/font4.fntdata"/><Relationship Id="rId24" Type="http://schemas.openxmlformats.org/officeDocument/2006/relationships/font" Target="fonts/font3.fntdata"/><Relationship Id="rId23" Type="http://schemas.openxmlformats.org/officeDocument/2006/relationships/font" Target="fonts/font2.fntdata"/><Relationship Id="rId22" Type="http://schemas.openxmlformats.org/officeDocument/2006/relationships/font" Target="fonts/font1.fntdata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3" Type="http://schemas.openxmlformats.org/officeDocument/2006/relationships/theme" Target="../theme/theme1.xml"/><Relationship Id="rId22" Type="http://schemas.openxmlformats.org/officeDocument/2006/relationships/image" Target="../media/image1.jpeg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9e3df8dcd100baa10ecf73ac4710b912c9fc2ec1.jpg"/>
          <p:cNvPicPr>
            <a:picLocks noChangeAspect="1"/>
          </p:cNvPicPr>
          <p:nvPr userDrawn="1"/>
        </p:nvPicPr>
        <p:blipFill>
          <a:blip r:embed="rId22" cstate="email"/>
          <a:stretch>
            <a:fillRect/>
          </a:stretch>
        </p:blipFill>
        <p:spPr>
          <a:xfrm>
            <a:off x="1270000" y="2540000"/>
            <a:ext cx="635000" cy="74466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slide" Target="slide9.xml"/><Relationship Id="rId3" Type="http://schemas.openxmlformats.org/officeDocument/2006/relationships/slide" Target="slide15.xml"/><Relationship Id="rId2" Type="http://schemas.openxmlformats.org/officeDocument/2006/relationships/slide" Target="slide3.xml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15.wmf"/><Relationship Id="rId2" Type="http://schemas.openxmlformats.org/officeDocument/2006/relationships/image" Target="../media/image14.jpe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8.png"/><Relationship Id="rId1" Type="http://schemas.openxmlformats.org/officeDocument/2006/relationships/image" Target="../media/image17.emf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五年级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1131590"/>
            <a:ext cx="9144000" cy="1823576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应用问题</a:t>
            </a:r>
            <a:endParaRPr lang="en-US" altLang="zh-CN" sz="48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课时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16" name="圆角矩形 15">
            <a:hlinkClick r:id="rId1" action="ppaction://hlinksldjump"/>
          </p:cNvPr>
          <p:cNvSpPr/>
          <p:nvPr/>
        </p:nvSpPr>
        <p:spPr>
          <a:xfrm>
            <a:off x="1209945" y="2952109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3624893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" action="ppaction://noaction"/>
          </p:cNvPr>
          <p:cNvSpPr/>
          <p:nvPr/>
        </p:nvSpPr>
        <p:spPr>
          <a:xfrm>
            <a:off x="5073757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64063" y="628436"/>
            <a:ext cx="4242187" cy="5616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长方体和正方体的体积</a:t>
            </a:r>
            <a:endParaRPr lang="zh-CN" altLang="en-US" sz="3200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圆角矩形 20">
            <a:hlinkClick r:id="rId4" action="ppaction://hlinksldjump"/>
          </p:cNvPr>
          <p:cNvSpPr/>
          <p:nvPr/>
        </p:nvSpPr>
        <p:spPr>
          <a:xfrm>
            <a:off x="6048388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31787" y="500650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5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275856" y="102632"/>
            <a:ext cx="2954627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3059832" y="414622"/>
            <a:ext cx="3476230" cy="788978"/>
            <a:chOff x="653391" y="1851376"/>
            <a:chExt cx="8848209" cy="899299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55537" y="1851376"/>
              <a:ext cx="8846063" cy="115834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 rot="10800000">
              <a:off x="653391" y="2634841"/>
              <a:ext cx="8846063" cy="115834"/>
            </a:xfrm>
            <a:prstGeom prst="rect">
              <a:avLst/>
            </a:prstGeom>
          </p:spPr>
        </p:pic>
      </p:grpSp>
      <p:sp>
        <p:nvSpPr>
          <p:cNvPr id="40" name="Text Box 7"/>
          <p:cNvSpPr txBox="1">
            <a:spLocks noChangeArrowheads="1"/>
          </p:cNvSpPr>
          <p:nvPr/>
        </p:nvSpPr>
        <p:spPr bwMode="auto">
          <a:xfrm>
            <a:off x="3275860" y="527032"/>
            <a:ext cx="3749573" cy="53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500" tIns="35100" rIns="67500" bIns="351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000" dirty="0">
                <a:solidFill>
                  <a:prstClr val="black"/>
                </a:solidFill>
              </a:rPr>
              <a:t>想一想</a:t>
            </a:r>
            <a:r>
              <a:rPr lang="zh-CN" altLang="en-US" sz="3000" dirty="0" smtClean="0">
                <a:solidFill>
                  <a:prstClr val="black"/>
                </a:solidFill>
              </a:rPr>
              <a:t>，填一下。</a:t>
            </a:r>
            <a:endParaRPr lang="zh-CN" altLang="en-US" sz="3000" dirty="0">
              <a:solidFill>
                <a:prstClr val="black"/>
              </a:solidFill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683568" y="1491631"/>
            <a:ext cx="7704856" cy="2778662"/>
            <a:chOff x="1779041" y="3164384"/>
            <a:chExt cx="10273140" cy="3704881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 rotWithShape="1"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4371328" y="3164384"/>
              <a:ext cx="7680853" cy="3299635"/>
            </a:xfrm>
            <a:prstGeom prst="rect">
              <a:avLst/>
            </a:prstGeom>
          </p:spPr>
        </p:pic>
        <p:sp>
          <p:nvSpPr>
            <p:cNvPr id="43" name="矩形 42"/>
            <p:cNvSpPr/>
            <p:nvPr/>
          </p:nvSpPr>
          <p:spPr>
            <a:xfrm>
              <a:off x="4947393" y="4028478"/>
              <a:ext cx="5856650" cy="18466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生活中计量沙、土、石子等体积时</a:t>
              </a:r>
              <a:r>
                <a:rPr lang="en-US" altLang="zh-CN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,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人们常常把“立方米”简称为</a:t>
              </a:r>
              <a:r>
                <a:rPr lang="en-US" altLang="zh-CN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(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)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。</a:t>
              </a:r>
              <a:endPara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1779041" y="3932468"/>
              <a:ext cx="2496277" cy="2936797"/>
            </a:xfrm>
            <a:prstGeom prst="rect">
              <a:avLst/>
            </a:prstGeom>
          </p:spPr>
        </p:pic>
      </p:grpSp>
      <p:sp>
        <p:nvSpPr>
          <p:cNvPr id="45" name="矩形 44"/>
          <p:cNvSpPr/>
          <p:nvPr/>
        </p:nvSpPr>
        <p:spPr>
          <a:xfrm>
            <a:off x="5489134" y="2931791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4"/>
          <p:cNvSpPr>
            <a:spLocks noChangeArrowheads="1"/>
          </p:cNvSpPr>
          <p:nvPr/>
        </p:nvSpPr>
        <p:spPr bwMode="auto">
          <a:xfrm>
            <a:off x="251520" y="339504"/>
            <a:ext cx="8446166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某乡计划修建一条长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千米的引水渠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水渠的横断面是一个梯形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已知水渠的上口宽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渠底宽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渠深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如果每天挖土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修建这条水渠大约需要多少天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4"/>
          <p:cNvSpPr>
            <a:spLocks noChangeArrowheads="1"/>
          </p:cNvSpPr>
          <p:nvPr/>
        </p:nvSpPr>
        <p:spPr bwMode="auto">
          <a:xfrm>
            <a:off x="1115616" y="2768610"/>
            <a:ext cx="669674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分析</a:t>
            </a:r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先求水渠的体积，再求需要</a:t>
            </a:r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多少天。</a:t>
            </a:r>
            <a:endParaRPr lang="zh-CN" altLang="en-US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7"/>
          <p:cNvSpPr/>
          <p:nvPr/>
        </p:nvSpPr>
        <p:spPr>
          <a:xfrm>
            <a:off x="2267744" y="2859782"/>
            <a:ext cx="4104456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5+4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×0.4÷2×5000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圆角矩形 17"/>
          <p:cNvSpPr/>
          <p:nvPr/>
        </p:nvSpPr>
        <p:spPr>
          <a:xfrm>
            <a:off x="1619672" y="3291831"/>
            <a:ext cx="3528392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= 9000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（方）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圆角矩形 17"/>
          <p:cNvSpPr/>
          <p:nvPr/>
        </p:nvSpPr>
        <p:spPr>
          <a:xfrm>
            <a:off x="1907704" y="4227934"/>
            <a:ext cx="7128792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lvl="0">
              <a:defRPr/>
            </a:pPr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修建这条水渠大约</a:t>
            </a:r>
            <a:r>
              <a:rPr lang="zh-CN" altLang="en-US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需要</a:t>
            </a:r>
            <a:r>
              <a:rPr lang="en-US" altLang="zh-CN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45</a:t>
            </a:r>
            <a:r>
              <a:rPr lang="zh-CN" altLang="en-US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天</a:t>
            </a:r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2771800" y="2355726"/>
            <a:ext cx="2448272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800" b="1" kern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800" b="1" kern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2800" b="1" kern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=0.4</a:t>
            </a:r>
            <a:r>
              <a:rPr lang="zh-CN" altLang="en-US" sz="2800" b="1" kern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800" b="1" kern="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圆角矩形 17"/>
          <p:cNvSpPr/>
          <p:nvPr/>
        </p:nvSpPr>
        <p:spPr>
          <a:xfrm>
            <a:off x="2483768" y="3795888"/>
            <a:ext cx="3528392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9000÷200=45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（天）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251520" y="339504"/>
            <a:ext cx="8446166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某乡计划修建一条长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千米的引水渠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水渠的横断面是一个梯形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已知水渠的上口宽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渠底宽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渠深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如果每天挖土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修建这条水渠大约需要多少天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/>
      <p:bldP spid="18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6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8" y="281541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1" name="97a.EPS" descr="id:2147509670;FounderCES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971600" y="915566"/>
            <a:ext cx="2232248" cy="1944216"/>
          </a:xfrm>
          <a:prstGeom prst="rect">
            <a:avLst/>
          </a:prstGeom>
        </p:spPr>
      </p:pic>
      <p:sp>
        <p:nvSpPr>
          <p:cNvPr id="10" name="圆角矩形 17"/>
          <p:cNvSpPr/>
          <p:nvPr/>
        </p:nvSpPr>
        <p:spPr>
          <a:xfrm>
            <a:off x="179512" y="339504"/>
            <a:ext cx="6768752" cy="576112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lvl="0">
              <a:lnSpc>
                <a:spcPct val="150000"/>
              </a:lnSpc>
              <a:defRPr/>
            </a:pPr>
            <a:r>
              <a:rPr lang="zh-CN" altLang="en-US" sz="32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求这个物体的</a:t>
            </a:r>
            <a:r>
              <a:rPr lang="zh-CN" altLang="en-US" sz="32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体积。</a:t>
            </a:r>
            <a:r>
              <a:rPr lang="en-US" altLang="zh-CN" sz="32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单位</a:t>
            </a:r>
            <a:r>
              <a:rPr lang="en-US" altLang="zh-CN" sz="32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2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32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4"/>
          <p:cNvSpPr>
            <a:spLocks noChangeArrowheads="1"/>
          </p:cNvSpPr>
          <p:nvPr/>
        </p:nvSpPr>
        <p:spPr bwMode="auto">
          <a:xfrm>
            <a:off x="3851920" y="1401621"/>
            <a:ext cx="439248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分析</a:t>
            </a:r>
            <a:r>
              <a:rPr lang="zh-CN" altLang="en-US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：先分别求两个长方体的体积，再求和。</a:t>
            </a:r>
            <a:endParaRPr lang="zh-CN" altLang="en-US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圆角矩形 17"/>
          <p:cNvSpPr/>
          <p:nvPr/>
        </p:nvSpPr>
        <p:spPr>
          <a:xfrm>
            <a:off x="2267744" y="2787774"/>
            <a:ext cx="4752528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3×4×6=72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（立方厘米）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圆角矩形 17"/>
          <p:cNvSpPr/>
          <p:nvPr/>
        </p:nvSpPr>
        <p:spPr>
          <a:xfrm>
            <a:off x="2483768" y="3291831"/>
            <a:ext cx="4335640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lvl="0" algn="ctr">
              <a:defRPr/>
            </a:pPr>
            <a:r>
              <a:rPr lang="en-US" altLang="zh-CN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12×6×4=288</a:t>
            </a:r>
            <a:r>
              <a:rPr lang="zh-CN" altLang="en-US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立方厘米）</a:t>
            </a:r>
            <a:endParaRPr lang="zh-CN" altLang="en-US" sz="28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圆角矩形 17"/>
          <p:cNvSpPr/>
          <p:nvPr/>
        </p:nvSpPr>
        <p:spPr>
          <a:xfrm>
            <a:off x="2430713" y="3795888"/>
            <a:ext cx="4085507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lvl="0" algn="ctr"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72+288=360</a:t>
            </a:r>
            <a:r>
              <a:rPr lang="zh-CN" altLang="en-US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（立方厘米）</a:t>
            </a:r>
            <a:endParaRPr lang="zh-CN" altLang="en-US" sz="28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9"/>
          <p:cNvSpPr txBox="1">
            <a:spLocks noChangeArrowheads="1"/>
          </p:cNvSpPr>
          <p:nvPr/>
        </p:nvSpPr>
        <p:spPr bwMode="auto">
          <a:xfrm>
            <a:off x="251524" y="282010"/>
            <a:ext cx="8327641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学校要砌一道长</a:t>
            </a: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米、宽</a:t>
            </a: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0.24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米、高</a:t>
            </a: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米的墙</a:t>
            </a: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每立方米需要砖</a:t>
            </a: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525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块</a:t>
            </a: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学校需要买多少块砖</a:t>
            </a: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圆角矩形 17"/>
          <p:cNvSpPr/>
          <p:nvPr/>
        </p:nvSpPr>
        <p:spPr>
          <a:xfrm>
            <a:off x="2267744" y="2211711"/>
            <a:ext cx="4896544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20×0.24×2=9.6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（立方米）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圆角矩形 17"/>
          <p:cNvSpPr/>
          <p:nvPr/>
        </p:nvSpPr>
        <p:spPr>
          <a:xfrm>
            <a:off x="1835696" y="2715768"/>
            <a:ext cx="4896544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9.6×525=5040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（块）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圆角矩形 17"/>
          <p:cNvSpPr/>
          <p:nvPr/>
        </p:nvSpPr>
        <p:spPr>
          <a:xfrm>
            <a:off x="2411760" y="3507854"/>
            <a:ext cx="5112568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lvl="0">
              <a:defRPr/>
            </a:pPr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学校需要</a:t>
            </a:r>
            <a:r>
              <a:rPr lang="zh-CN" altLang="en-US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买</a:t>
            </a:r>
            <a:r>
              <a:rPr lang="en-US" altLang="zh-CN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5040</a:t>
            </a:r>
            <a:r>
              <a:rPr lang="zh-CN" altLang="en-US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块</a:t>
            </a:r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砖。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72" y="1751774"/>
            <a:ext cx="7500895" cy="2620176"/>
          </a:xfrm>
          <a:prstGeom prst="rect">
            <a:avLst/>
          </a:prstGeom>
        </p:spPr>
      </p:pic>
      <p:sp>
        <p:nvSpPr>
          <p:cNvPr id="42" name="圆角矩形 17"/>
          <p:cNvSpPr/>
          <p:nvPr/>
        </p:nvSpPr>
        <p:spPr>
          <a:xfrm>
            <a:off x="1115616" y="2715719"/>
            <a:ext cx="6768752" cy="576112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lvl="0">
              <a:defRPr/>
            </a:pPr>
            <a:r>
              <a:rPr lang="zh-CN" altLang="en-US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用公式</a:t>
            </a:r>
            <a:r>
              <a:rPr lang="en-US" altLang="zh-CN" sz="2800" b="1" i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V=</a:t>
            </a:r>
            <a:r>
              <a:rPr lang="en-US" altLang="zh-CN" sz="2800" b="1" i="1" kern="0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Sh</a:t>
            </a:r>
            <a:r>
              <a:rPr lang="zh-CN" altLang="en-US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</a:t>
            </a:r>
            <a:r>
              <a:rPr lang="zh-CN" altLang="en-US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以求横断面是梯形、三角形等形状的物体的体积。在解决实际问题时</a:t>
            </a:r>
            <a:r>
              <a:rPr lang="en-US" altLang="zh-CN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计量沙、土、石子等的体积时</a:t>
            </a:r>
            <a:r>
              <a:rPr lang="en-US" altLang="zh-CN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常把“立方米”简称为“方”。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783817" y="1059584"/>
            <a:ext cx="5187959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4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8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763688" y="1275606"/>
            <a:ext cx="2376264" cy="216024"/>
            <a:chOff x="5148064" y="1347614"/>
            <a:chExt cx="2376264" cy="216024"/>
          </a:xfrm>
        </p:grpSpPr>
        <p:sp>
          <p:nvSpPr>
            <p:cNvPr id="15" name="矩形 14"/>
            <p:cNvSpPr/>
            <p:nvPr/>
          </p:nvSpPr>
          <p:spPr>
            <a:xfrm>
              <a:off x="5148064" y="1347614"/>
              <a:ext cx="2376264" cy="21602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9" name="直接连接符 18"/>
            <p:cNvCxnSpPr/>
            <p:nvPr/>
          </p:nvCxnSpPr>
          <p:spPr>
            <a:xfrm flipH="1">
              <a:off x="5436096" y="1347614"/>
              <a:ext cx="144016" cy="21602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H="1">
              <a:off x="5868144" y="1347614"/>
              <a:ext cx="144016" cy="21602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H="1">
              <a:off x="6228184" y="1347614"/>
              <a:ext cx="144016" cy="21602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6660232" y="1347614"/>
              <a:ext cx="144016" cy="21602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6876256" y="1347614"/>
              <a:ext cx="144016" cy="21602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flipH="1">
              <a:off x="7164288" y="1347614"/>
              <a:ext cx="144016" cy="21602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flipH="1">
              <a:off x="5652120" y="1347614"/>
              <a:ext cx="144016" cy="21602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H="1">
              <a:off x="6012160" y="1347614"/>
              <a:ext cx="144016" cy="21602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flipH="1">
              <a:off x="6444208" y="1347614"/>
              <a:ext cx="144016" cy="21602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/>
          <p:cNvGrpSpPr/>
          <p:nvPr/>
        </p:nvGrpSpPr>
        <p:grpSpPr>
          <a:xfrm>
            <a:off x="1115616" y="1394132"/>
            <a:ext cx="3096344" cy="2847969"/>
            <a:chOff x="1691680" y="1106099"/>
            <a:chExt cx="3096344" cy="2847969"/>
          </a:xfrm>
        </p:grpSpPr>
        <p:sp>
          <p:nvSpPr>
            <p:cNvPr id="30" name="椭圆 29"/>
            <p:cNvSpPr/>
            <p:nvPr/>
          </p:nvSpPr>
          <p:spPr>
            <a:xfrm>
              <a:off x="2411760" y="1995686"/>
              <a:ext cx="89293" cy="89293"/>
            </a:xfrm>
            <a:prstGeom prst="ellipse">
              <a:avLst/>
            </a:prstGeom>
            <a:solidFill>
              <a:sysClr val="windowText" lastClr="000000">
                <a:lumMod val="85000"/>
                <a:lumOff val="15000"/>
              </a:sysClr>
            </a:solidFill>
            <a:ln w="6350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3923928" y="1995686"/>
              <a:ext cx="89293" cy="89293"/>
            </a:xfrm>
            <a:prstGeom prst="ellipse">
              <a:avLst/>
            </a:prstGeom>
            <a:solidFill>
              <a:sysClr val="windowText" lastClr="000000">
                <a:lumMod val="85000"/>
                <a:lumOff val="15000"/>
              </a:sysClr>
            </a:solidFill>
            <a:ln w="6350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1691680" y="1106099"/>
              <a:ext cx="3096344" cy="2847969"/>
              <a:chOff x="1691680" y="1106099"/>
              <a:chExt cx="3096344" cy="2847969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1691680" y="1923678"/>
                <a:ext cx="3096344" cy="2030390"/>
              </a:xfrm>
              <a:prstGeom prst="ellipse">
                <a:avLst/>
              </a:prstGeom>
              <a:ln w="63500" cap="rnd">
                <a:solidFill>
                  <a:srgbClr val="333333"/>
                </a:solidFill>
              </a:ln>
              <a:effectLst>
                <a:outerShdw blurRad="381000" dist="292100" dir="5400000" sx="-80000" sy="-18000" rotWithShape="0">
                  <a:srgbClr val="000000">
                    <a:alpha val="22000"/>
                  </a:srgbClr>
                </a:outerShdw>
              </a:effectLst>
              <a:scene3d>
                <a:camera prst="orthographicFront"/>
                <a:lightRig rig="contrasting" dir="t">
                  <a:rot lat="0" lon="0" rev="3000000"/>
                </a:lightRig>
              </a:scene3d>
              <a:sp3d contourW="7620">
                <a:bevelT w="95250" h="31750"/>
                <a:contourClr>
                  <a:srgbClr val="333333"/>
                </a:contourClr>
              </a:sp3d>
            </p:spPr>
          </p:pic>
          <p:cxnSp>
            <p:nvCxnSpPr>
              <p:cNvPr id="32" name="直接连接符 31"/>
              <p:cNvCxnSpPr>
                <a:stCxn id="34" idx="6"/>
                <a:endCxn id="31" idx="5"/>
              </p:cNvCxnSpPr>
              <p:nvPr/>
            </p:nvCxnSpPr>
            <p:spPr>
              <a:xfrm>
                <a:off x="3296881" y="1106099"/>
                <a:ext cx="703263" cy="965803"/>
              </a:xfrm>
              <a:prstGeom prst="line">
                <a:avLst/>
              </a:prstGeom>
              <a:noFill/>
              <a:ln w="19050" cap="flat" cmpd="sng" algn="ctr">
                <a:solidFill>
                  <a:srgbClr val="955E27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cxnSp>
          <p:cxnSp>
            <p:nvCxnSpPr>
              <p:cNvPr id="33" name="直接连接符 32"/>
              <p:cNvCxnSpPr>
                <a:stCxn id="34" idx="2"/>
                <a:endCxn id="30" idx="3"/>
              </p:cNvCxnSpPr>
              <p:nvPr/>
            </p:nvCxnSpPr>
            <p:spPr>
              <a:xfrm flipH="1">
                <a:off x="2424837" y="1106099"/>
                <a:ext cx="634995" cy="965803"/>
              </a:xfrm>
              <a:prstGeom prst="line">
                <a:avLst/>
              </a:prstGeom>
              <a:noFill/>
              <a:ln w="19050" cap="flat" cmpd="sng" algn="ctr">
                <a:solidFill>
                  <a:srgbClr val="955E27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cxnSp>
        </p:grpSp>
      </p:grpSp>
      <p:sp>
        <p:nvSpPr>
          <p:cNvPr id="34" name="椭圆 33"/>
          <p:cNvSpPr/>
          <p:nvPr/>
        </p:nvSpPr>
        <p:spPr>
          <a:xfrm>
            <a:off x="2483772" y="1275608"/>
            <a:ext cx="237049" cy="237049"/>
          </a:xfrm>
          <a:prstGeom prst="ellipse">
            <a:avLst/>
          </a:prstGeom>
          <a:gradFill flip="none" rotWithShape="1">
            <a:gsLst>
              <a:gs pos="0">
                <a:sysClr val="window" lastClr="FFFFFF">
                  <a:shade val="30000"/>
                  <a:satMod val="115000"/>
                </a:sysClr>
              </a:gs>
              <a:gs pos="50000">
                <a:sysClr val="window" lastClr="FFFFFF">
                  <a:shade val="67500"/>
                  <a:satMod val="115000"/>
                </a:sysClr>
              </a:gs>
              <a:gs pos="100000">
                <a:sysClr val="window" lastClr="FFFFFF">
                  <a:shade val="100000"/>
                  <a:satMod val="115000"/>
                </a:sys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solidFill>
              <a:sysClr val="window" lastClr="FFFFFF">
                <a:lumMod val="50000"/>
              </a:sysClr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12700"/>
          </a:sp3d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78909" y="2499744"/>
            <a:ext cx="250100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kumimoji="0" lang="zh-CN" altLang="en-US" sz="3600" b="1" i="0" u="none" strike="noStrike" kern="0" cap="none" spc="0" normalizeH="0" baseline="0" noProof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土石方问题</a:t>
            </a:r>
            <a:endParaRPr lang="zh-CN" altLang="en-US" sz="36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19876" y="1923678"/>
            <a:ext cx="1990725" cy="2286000"/>
          </a:xfrm>
          <a:prstGeom prst="rect">
            <a:avLst/>
          </a:prstGeom>
        </p:spPr>
      </p:pic>
      <p:grpSp>
        <p:nvGrpSpPr>
          <p:cNvPr id="59" name="组合 58"/>
          <p:cNvGrpSpPr/>
          <p:nvPr/>
        </p:nvGrpSpPr>
        <p:grpSpPr>
          <a:xfrm>
            <a:off x="5364088" y="1563638"/>
            <a:ext cx="3409908" cy="1368153"/>
            <a:chOff x="2915815" y="1779661"/>
            <a:chExt cx="2520280" cy="1368153"/>
          </a:xfrm>
        </p:grpSpPr>
        <p:sp>
          <p:nvSpPr>
            <p:cNvPr id="60" name="云形标注 3"/>
            <p:cNvSpPr/>
            <p:nvPr/>
          </p:nvSpPr>
          <p:spPr bwMode="auto">
            <a:xfrm flipH="1">
              <a:off x="2915815" y="1779661"/>
              <a:ext cx="2520280" cy="1368153"/>
            </a:xfrm>
            <a:prstGeom prst="cloudCallout">
              <a:avLst>
                <a:gd name="adj1" fmla="val 74043"/>
                <a:gd name="adj2" fmla="val 33377"/>
              </a:avLst>
            </a:prstGeom>
            <a:solidFill>
              <a:schemeClr val="bg1"/>
            </a:solidFill>
            <a:ln w="19050">
              <a:solidFill>
                <a:srgbClr val="4896E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b="1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61" name="Text Box 7"/>
            <p:cNvSpPr txBox="1">
              <a:spLocks noChangeArrowheads="1"/>
            </p:cNvSpPr>
            <p:nvPr/>
          </p:nvSpPr>
          <p:spPr bwMode="auto">
            <a:xfrm>
              <a:off x="2987824" y="1923678"/>
              <a:ext cx="2232248" cy="994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7500" tIns="35100" rIns="67500" bIns="35100">
              <a:spAutoFit/>
            </a:bodyPr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/>
              <a:r>
                <a:rPr lang="zh-CN" altLang="en-US"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立方米</a:t>
              </a:r>
              <a:r>
                <a:rPr lang="zh-CN" altLang="en-US"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r>
                <a:rPr lang="zh-CN" altLang="en-US" sz="24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简称 </a:t>
              </a:r>
              <a:endParaRPr lang="en-US" altLang="zh-CN" sz="2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eaLnBrk="1" hangingPunct="1"/>
              <a:r>
                <a:rPr lang="en-US" altLang="zh-CN"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24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 </a:t>
              </a:r>
              <a:r>
                <a:rPr lang="zh-CN" altLang="en-US" sz="24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为</a:t>
              </a:r>
              <a:r>
                <a:rPr lang="zh-CN" altLang="en-US"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zh-CN" altLang="en-US" sz="28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方</a:t>
              </a:r>
              <a:r>
                <a:rPr lang="zh-CN" altLang="en-US"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endPara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3"/>
            <a:ext cx="366860" cy="45633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8" name="图片 3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9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圆角矩形 17"/>
          <p:cNvSpPr/>
          <p:nvPr/>
        </p:nvSpPr>
        <p:spPr>
          <a:xfrm>
            <a:off x="827587" y="1203598"/>
            <a:ext cx="8208913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defRPr/>
            </a:pPr>
            <a:r>
              <a: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李大伯计划挖一个长是</a:t>
            </a:r>
            <a:r>
              <a:rPr lang="en-US" altLang="zh-CN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米、宽是</a:t>
            </a:r>
            <a:r>
              <a:rPr lang="en-US" altLang="zh-CN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1.6</a:t>
            </a:r>
            <a:r>
              <a: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米、深是</a:t>
            </a:r>
            <a:r>
              <a:rPr lang="en-US" altLang="zh-CN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1.5</a:t>
            </a:r>
            <a:r>
              <a: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米的地窖。要挖出多少立方米的土</a:t>
            </a:r>
            <a:r>
              <a:rPr lang="en-US" altLang="zh-CN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32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932040" y="1923678"/>
            <a:ext cx="3312368" cy="24459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1" name="矩形 4"/>
          <p:cNvSpPr>
            <a:spLocks noChangeArrowheads="1"/>
          </p:cNvSpPr>
          <p:nvPr/>
        </p:nvSpPr>
        <p:spPr bwMode="auto">
          <a:xfrm>
            <a:off x="1475656" y="2338885"/>
            <a:ext cx="4176464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分析</a:t>
            </a:r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就是</a:t>
            </a:r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求长</a:t>
            </a:r>
            <a:r>
              <a:rPr lang="en-US" altLang="zh-CN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zh-CN" altLang="en-US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endParaRPr lang="en-US" altLang="zh-CN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r>
              <a:rPr lang="en-US" altLang="zh-CN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1.6</a:t>
            </a:r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zh-CN" altLang="en-US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、深</a:t>
            </a:r>
            <a:r>
              <a:rPr lang="en-US" altLang="zh-CN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1.5</a:t>
            </a:r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zh-CN" altLang="en-US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endParaRPr lang="en-US" altLang="zh-CN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长方体</a:t>
            </a:r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的体积。</a:t>
            </a:r>
            <a:endParaRPr lang="zh-CN" altLang="en-US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4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圆角矩形 17"/>
          <p:cNvSpPr/>
          <p:nvPr/>
        </p:nvSpPr>
        <p:spPr>
          <a:xfrm>
            <a:off x="204803" y="627534"/>
            <a:ext cx="8327641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lvl="0">
              <a:defRPr/>
            </a:pPr>
            <a:r>
              <a:rPr lang="zh-CN" altLang="en-US" sz="32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李大伯计划挖一个长是</a:t>
            </a:r>
            <a:r>
              <a:rPr lang="en-US" altLang="zh-CN" sz="32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米、宽是</a:t>
            </a:r>
            <a:r>
              <a:rPr lang="en-US" altLang="zh-CN" sz="32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1.6</a:t>
            </a:r>
            <a:r>
              <a:rPr lang="zh-CN" altLang="en-US" sz="32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米、深是</a:t>
            </a:r>
            <a:r>
              <a:rPr lang="en-US" altLang="zh-CN" sz="32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1.5</a:t>
            </a:r>
            <a:r>
              <a:rPr lang="zh-CN" altLang="en-US" sz="32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米的地窖。要挖出多少立方米的土</a:t>
            </a:r>
            <a:r>
              <a:rPr lang="en-US" altLang="zh-CN" sz="32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圆角矩形 17"/>
          <p:cNvSpPr/>
          <p:nvPr/>
        </p:nvSpPr>
        <p:spPr>
          <a:xfrm>
            <a:off x="1043608" y="3435894"/>
            <a:ext cx="5904656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lvl="0"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答：要</a:t>
            </a:r>
            <a:r>
              <a:rPr lang="zh-CN" altLang="en-US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挖出</a:t>
            </a:r>
            <a:r>
              <a:rPr lang="en-US" altLang="zh-CN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4.8</a:t>
            </a:r>
            <a:r>
              <a:rPr lang="zh-CN" altLang="en-US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立方米</a:t>
            </a:r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土。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圆角矩形 17"/>
          <p:cNvSpPr/>
          <p:nvPr/>
        </p:nvSpPr>
        <p:spPr>
          <a:xfrm>
            <a:off x="2915816" y="1851672"/>
            <a:ext cx="2376264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2×1.6×1.5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圆角矩形 17"/>
          <p:cNvSpPr/>
          <p:nvPr/>
        </p:nvSpPr>
        <p:spPr>
          <a:xfrm>
            <a:off x="2771800" y="2283720"/>
            <a:ext cx="2016224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= 3.2×1.5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圆角矩形 17"/>
          <p:cNvSpPr/>
          <p:nvPr/>
        </p:nvSpPr>
        <p:spPr>
          <a:xfrm>
            <a:off x="2483768" y="2715768"/>
            <a:ext cx="3528392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= 4.8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（立方米）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8" name="图片 27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0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39" grpId="0"/>
      <p:bldP spid="46" grpId="0"/>
      <p:bldP spid="4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圆角矩形 17"/>
          <p:cNvSpPr/>
          <p:nvPr/>
        </p:nvSpPr>
        <p:spPr>
          <a:xfrm>
            <a:off x="179512" y="843606"/>
            <a:ext cx="8208912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defRPr/>
            </a:pPr>
            <a:r>
              <a: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某村修一条</a:t>
            </a:r>
            <a:r>
              <a:rPr lang="en-US" altLang="zh-CN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米长的拦河坝</a:t>
            </a:r>
            <a:r>
              <a:rPr lang="en-US" altLang="zh-CN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拦河坝的横断面是一个梯形</a:t>
            </a:r>
            <a:r>
              <a:rPr lang="en-US" altLang="zh-CN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尺寸如右图</a:t>
            </a:r>
            <a:r>
              <a:rPr lang="en-US" altLang="zh-CN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单位</a:t>
            </a:r>
            <a:r>
              <a:rPr lang="en-US" altLang="zh-CN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。修这个拦河坝一共需要土石多少方</a:t>
            </a:r>
            <a:r>
              <a:rPr lang="en-US" altLang="zh-CN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32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矩形 4"/>
          <p:cNvSpPr>
            <a:spLocks noChangeArrowheads="1"/>
          </p:cNvSpPr>
          <p:nvPr/>
        </p:nvSpPr>
        <p:spPr bwMode="auto">
          <a:xfrm>
            <a:off x="827584" y="3219822"/>
            <a:ext cx="7416824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分析</a:t>
            </a:r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需要</a:t>
            </a:r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土石多少方，就是求拦河坝的体积。</a:t>
            </a:r>
            <a:endParaRPr lang="zh-CN" altLang="en-US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J583.EPS" descr="id:2147509575;FounderCES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5364088" y="1419622"/>
            <a:ext cx="2808312" cy="1728192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圆角矩形 17"/>
          <p:cNvSpPr/>
          <p:nvPr/>
        </p:nvSpPr>
        <p:spPr>
          <a:xfrm>
            <a:off x="179515" y="843558"/>
            <a:ext cx="8399649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defRPr/>
            </a:pPr>
            <a:r>
              <a: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某村修一条</a:t>
            </a:r>
            <a:r>
              <a:rPr lang="en-US" altLang="zh-CN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米长的拦河坝</a:t>
            </a:r>
            <a:r>
              <a:rPr lang="en-US" altLang="zh-CN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拦河坝的横断面是一个梯形</a:t>
            </a:r>
            <a:r>
              <a:rPr lang="en-US" altLang="zh-CN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尺寸如右图</a:t>
            </a:r>
            <a:r>
              <a:rPr lang="en-US" altLang="zh-CN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单位</a:t>
            </a:r>
            <a:r>
              <a:rPr lang="en-US" altLang="zh-CN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。修这个拦河坝一共需要土石多少方</a:t>
            </a:r>
            <a:r>
              <a:rPr lang="en-US" altLang="zh-CN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32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圆角矩形 17"/>
          <p:cNvSpPr/>
          <p:nvPr/>
        </p:nvSpPr>
        <p:spPr>
          <a:xfrm>
            <a:off x="1547664" y="1923678"/>
            <a:ext cx="6097134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defRPr/>
            </a:pPr>
            <a:r>
              <a:rPr lang="zh-CN" altLang="en-US" sz="2800" b="1" kern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拦河坝的体积</a:t>
            </a:r>
            <a:r>
              <a:rPr lang="en-US" altLang="zh-CN" sz="2800" b="1" kern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kern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横断面的面积</a:t>
            </a:r>
            <a:r>
              <a:rPr lang="en-US" altLang="zh-CN" sz="2800" b="1" kern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800" b="1" kern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endParaRPr lang="zh-CN" altLang="en-US" sz="2800" b="1" kern="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1" name="圆角矩形 17"/>
          <p:cNvSpPr/>
          <p:nvPr/>
        </p:nvSpPr>
        <p:spPr>
          <a:xfrm>
            <a:off x="1835696" y="2643759"/>
            <a:ext cx="4104456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3+8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×4÷2×50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圆角矩形 17"/>
          <p:cNvSpPr/>
          <p:nvPr/>
        </p:nvSpPr>
        <p:spPr>
          <a:xfrm>
            <a:off x="2051720" y="3075807"/>
            <a:ext cx="2016224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r>
              <a:rPr lang="en-US" altLang="zh-CN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22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×50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圆角矩形 17"/>
          <p:cNvSpPr/>
          <p:nvPr/>
        </p:nvSpPr>
        <p:spPr>
          <a:xfrm>
            <a:off x="1619672" y="3507855"/>
            <a:ext cx="3528392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= 1100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（方）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圆角矩形 17"/>
          <p:cNvSpPr/>
          <p:nvPr/>
        </p:nvSpPr>
        <p:spPr>
          <a:xfrm>
            <a:off x="1043608" y="4011958"/>
            <a:ext cx="7128792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lvl="0">
              <a:defRPr/>
            </a:pPr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修这个拦河坝一共需要土石</a:t>
            </a:r>
            <a:r>
              <a:rPr lang="en-US" altLang="zh-CN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1100</a:t>
            </a:r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方。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1" grpId="0"/>
      <p:bldP spid="30" grpId="0"/>
      <p:bldP spid="31" grpId="0"/>
      <p:bldP spid="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1403648" y="411512"/>
            <a:ext cx="6624736" cy="4151957"/>
            <a:chOff x="1403648" y="411510"/>
            <a:chExt cx="6624736" cy="4151957"/>
          </a:xfrm>
        </p:grpSpPr>
        <p:grpSp>
          <p:nvGrpSpPr>
            <p:cNvPr id="2" name="组合 1"/>
            <p:cNvGrpSpPr/>
            <p:nvPr/>
          </p:nvGrpSpPr>
          <p:grpSpPr>
            <a:xfrm>
              <a:off x="1403648" y="411510"/>
              <a:ext cx="6624736" cy="4151957"/>
              <a:chOff x="683568" y="-632721"/>
              <a:chExt cx="7429500" cy="5317211"/>
            </a:xfrm>
          </p:grpSpPr>
          <p:sp>
            <p:nvSpPr>
              <p:cNvPr id="13" name="圆角矩形 12"/>
              <p:cNvSpPr/>
              <p:nvPr/>
            </p:nvSpPr>
            <p:spPr bwMode="auto">
              <a:xfrm>
                <a:off x="683568" y="339501"/>
                <a:ext cx="7429500" cy="4344989"/>
              </a:xfrm>
              <a:prstGeom prst="roundRect">
                <a:avLst>
                  <a:gd name="adj" fmla="val 7848"/>
                </a:avLst>
              </a:prstGeom>
              <a:gradFill flip="none" rotWithShape="1">
                <a:gsLst>
                  <a:gs pos="30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38100">
                <a:gradFill>
                  <a:gsLst>
                    <a:gs pos="0">
                      <a:srgbClr val="00B0F0"/>
                    </a:gs>
                    <a:gs pos="100000">
                      <a:srgbClr val="002060"/>
                    </a:gs>
                  </a:gsLst>
                  <a:lin ang="5400000" scaled="0"/>
                </a:gradFill>
              </a:ln>
              <a:effectLst>
                <a:outerShdw blurRad="225425" dist="38100" dir="5220000" algn="ctr">
                  <a:srgbClr val="000000">
                    <a:alpha val="33000"/>
                  </a:srgbClr>
                </a:outerShdw>
              </a:effectLst>
              <a:scene3d>
                <a:camera prst="orthographicFront"/>
                <a:lightRig rig="flat" dir="t"/>
              </a:scene3d>
              <a:sp3d contourW="19050">
                <a:bevelT w="165100" h="127000" prst="artDeco"/>
                <a:bevelB w="0" h="0"/>
                <a:contourClr>
                  <a:schemeClr val="bg1"/>
                </a:contourClr>
              </a:sp3d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lvl="2" algn="ctr" eaLnBrk="0" fontAlgn="ctr" hangingPunct="0">
                  <a:buClr>
                    <a:srgbClr val="FF0000"/>
                  </a:buClr>
                  <a:buSzPct val="70000"/>
                  <a:buFont typeface="Wingdings" panose="05000000000000000000" pitchFamily="2" charset="2"/>
                  <a:buChar char="n"/>
                  <a:tabLst>
                    <a:tab pos="136525" algn="l"/>
                  </a:tabLst>
                  <a:defRPr/>
                </a:pPr>
                <a:endParaRPr lang="zh-CN" altLang="en-US" dirty="0">
                  <a:solidFill>
                    <a:prstClr val="black"/>
                  </a:solidFill>
                  <a:latin typeface="微软雅黑" panose="020B0503020204020204" pitchFamily="34" charset="-122"/>
                </a:endParaRPr>
              </a:p>
            </p:txBody>
          </p:sp>
          <p:grpSp>
            <p:nvGrpSpPr>
              <p:cNvPr id="18" name="组合 11"/>
              <p:cNvGrpSpPr/>
              <p:nvPr/>
            </p:nvGrpSpPr>
            <p:grpSpPr bwMode="auto">
              <a:xfrm>
                <a:off x="1733390" y="-632721"/>
                <a:ext cx="5348963" cy="1852526"/>
                <a:chOff x="1859446" y="2480584"/>
                <a:chExt cx="5348983" cy="1852526"/>
              </a:xfrm>
            </p:grpSpPr>
            <p:sp>
              <p:nvSpPr>
                <p:cNvPr id="19" name="圆角矩形 18"/>
                <p:cNvSpPr/>
                <p:nvPr/>
              </p:nvSpPr>
              <p:spPr>
                <a:xfrm>
                  <a:off x="1859446" y="2805108"/>
                  <a:ext cx="4350867" cy="1357322"/>
                </a:xfrm>
                <a:prstGeom prst="roundRect">
                  <a:avLst/>
                </a:prstGeom>
                <a:gradFill flip="none" rotWithShape="1">
                  <a:gsLst>
                    <a:gs pos="0">
                      <a:srgbClr val="00DFF6"/>
                    </a:gs>
                    <a:gs pos="90000">
                      <a:srgbClr val="002774"/>
                    </a:gs>
                  </a:gsLst>
                  <a:lin ang="2700000" scaled="1"/>
                  <a:tileRect/>
                </a:gradFill>
                <a:ln w="25400">
                  <a:noFill/>
                </a:ln>
                <a:effectLst>
                  <a:outerShdw blurRad="225425" dist="38100" dir="5220000" algn="ctr">
                    <a:srgbClr val="000000">
                      <a:alpha val="33000"/>
                    </a:srgbClr>
                  </a:outerShdw>
                </a:effectLst>
                <a:scene3d>
                  <a:camera prst="orthographicFront"/>
                  <a:lightRig rig="flat" dir="t"/>
                </a:scene3d>
                <a:sp3d contourW="19050">
                  <a:bevelT w="139700" prst="cross"/>
                  <a:bevelB w="0" h="0"/>
                  <a:contourClr>
                    <a:srgbClr val="AFEAFF"/>
                  </a:contourClr>
                </a:sp3d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0" fontAlgn="ctr" hangingPunct="0">
                    <a:buClr>
                      <a:srgbClr val="FF0000"/>
                    </a:buClr>
                    <a:buSzPct val="70000"/>
                    <a:buFont typeface="Wingdings" panose="05000000000000000000" pitchFamily="2" charset="2"/>
                    <a:buChar char="u"/>
                    <a:defRPr/>
                  </a:pPr>
                  <a:endParaRPr lang="zh-CN" altLang="en-US" sz="1600" b="1">
                    <a:solidFill>
                      <a:prstClr val="white"/>
                    </a:solidFill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21" name="Oval 67"/>
                <p:cNvSpPr>
                  <a:spLocks noChangeArrowheads="1"/>
                </p:cNvSpPr>
                <p:nvPr/>
              </p:nvSpPr>
              <p:spPr bwMode="auto">
                <a:xfrm>
                  <a:off x="1940201" y="2909884"/>
                  <a:ext cx="4079609" cy="1143007"/>
                </a:xfrm>
                <a:prstGeom prst="roundRect">
                  <a:avLst/>
                </a:prstGeom>
                <a:gradFill flip="none" rotWithShape="1">
                  <a:gsLst>
                    <a:gs pos="0">
                      <a:srgbClr val="00DFF6"/>
                    </a:gs>
                    <a:gs pos="90000">
                      <a:srgbClr val="002774"/>
                    </a:gs>
                  </a:gsLst>
                  <a:lin ang="2700000" scaled="1"/>
                  <a:tileRect/>
                </a:gradFill>
                <a:ln w="25400">
                  <a:noFill/>
                </a:ln>
                <a:effectLst>
                  <a:outerShdw blurRad="225425" dist="38100" dir="5220000" algn="ctr">
                    <a:srgbClr val="000000">
                      <a:alpha val="33000"/>
                    </a:srgbClr>
                  </a:outerShdw>
                </a:effectLst>
                <a:scene3d>
                  <a:camera prst="orthographicFront"/>
                  <a:lightRig rig="flat" dir="t"/>
                </a:scene3d>
                <a:sp3d contourW="19050">
                  <a:bevelT w="139700" prst="cross"/>
                  <a:bevelB w="0" h="0"/>
                  <a:contourClr>
                    <a:srgbClr val="AFEAFF"/>
                  </a:contourClr>
                </a:sp3d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0" fontAlgn="ctr" hangingPunct="0">
                    <a:buClr>
                      <a:srgbClr val="FF0000"/>
                    </a:buClr>
                    <a:buSzPct val="70000"/>
                    <a:buFont typeface="Wingdings" panose="05000000000000000000" pitchFamily="2" charset="2"/>
                    <a:buChar char="u"/>
                    <a:defRPr/>
                  </a:pPr>
                  <a:endParaRPr lang="nb-NO" altLang="en-US" sz="1600" b="1" dirty="0">
                    <a:solidFill>
                      <a:prstClr val="white"/>
                    </a:solidFill>
                    <a:latin typeface="微软雅黑" panose="020B0503020204020204" pitchFamily="34" charset="-122"/>
                  </a:endParaRPr>
                </a:p>
              </p:txBody>
            </p:sp>
            <p:grpSp>
              <p:nvGrpSpPr>
                <p:cNvPr id="22" name="组合 65"/>
                <p:cNvGrpSpPr>
                  <a:grpSpLocks noChangeAspect="1"/>
                </p:cNvGrpSpPr>
                <p:nvPr/>
              </p:nvGrpSpPr>
              <p:grpSpPr bwMode="auto">
                <a:xfrm>
                  <a:off x="5656027" y="2770104"/>
                  <a:ext cx="1551583" cy="1500198"/>
                  <a:chOff x="4869533" y="4442080"/>
                  <a:chExt cx="1046837" cy="1008000"/>
                </a:xfrm>
              </p:grpSpPr>
              <p:sp>
                <p:nvSpPr>
                  <p:cNvPr id="24" name="Oval 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908369" y="4442080"/>
                    <a:ext cx="1008001" cy="1008000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rgbClr val="FFCF01"/>
                      </a:gs>
                      <a:gs pos="90000">
                        <a:srgbClr val="E22000"/>
                      </a:gs>
                    </a:gsLst>
                    <a:lin ang="2700000" scaled="1"/>
                    <a:tileRect/>
                  </a:gradFill>
                  <a:ln w="25400">
                    <a:noFill/>
                  </a:ln>
                  <a:effectLst>
                    <a:outerShdw blurRad="225425" dist="38100" dir="5220000" algn="ctr">
                      <a:srgbClr val="000000">
                        <a:alpha val="33000"/>
                      </a:srgbClr>
                    </a:outerShdw>
                  </a:effectLst>
                  <a:scene3d>
                    <a:camera prst="orthographicFront"/>
                    <a:lightRig rig="flat" dir="t"/>
                  </a:scene3d>
                  <a:sp3d extrusionH="304800" contourW="19050">
                    <a:bevelT prst="convex"/>
                    <a:bevelB w="0" h="0"/>
                    <a:contourClr>
                      <a:srgbClr val="FFE593"/>
                    </a:contourClr>
                  </a:sp3d>
                </p:spPr>
                <p:style>
                  <a:lnRef idx="1">
                    <a:schemeClr val="accent2"/>
                  </a:lnRef>
                  <a:fillRef idx="3">
                    <a:schemeClr val="accent2"/>
                  </a:fillRef>
                  <a:effectRef idx="2">
                    <a:schemeClr val="accent2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0" fontAlgn="ctr" hangingPunct="0">
                      <a:buClr>
                        <a:srgbClr val="FF0000"/>
                      </a:buClr>
                      <a:buSzPct val="70000"/>
                      <a:defRPr/>
                    </a:pPr>
                    <a:endParaRPr lang="fr-FR" altLang="zh-CN" sz="160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</a:endParaRPr>
                  </a:p>
                </p:txBody>
              </p:sp>
              <p:sp>
                <p:nvSpPr>
                  <p:cNvPr id="25" name="椭圆 24"/>
                  <p:cNvSpPr/>
                  <p:nvPr/>
                </p:nvSpPr>
                <p:spPr>
                  <a:xfrm rot="19388639">
                    <a:off x="4869533" y="4495777"/>
                    <a:ext cx="683344" cy="468263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chemeClr val="bg1"/>
                      </a:gs>
                      <a:gs pos="45000">
                        <a:schemeClr val="bg1"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26" name="椭圆 25"/>
                  <p:cNvSpPr>
                    <a:spLocks noChangeAspect="1"/>
                  </p:cNvSpPr>
                  <p:nvPr/>
                </p:nvSpPr>
                <p:spPr>
                  <a:xfrm>
                    <a:off x="4888500" y="4512800"/>
                    <a:ext cx="792000" cy="792000"/>
                  </a:xfrm>
                  <a:prstGeom prst="ellipse">
                    <a:avLst/>
                  </a:prstGeom>
                  <a:gradFill flip="none" rotWithShape="1">
                    <a:gsLst>
                      <a:gs pos="10000">
                        <a:srgbClr val="FFC000">
                          <a:alpha val="60000"/>
                        </a:srgbClr>
                      </a:gs>
                      <a:gs pos="70000">
                        <a:schemeClr val="bg1">
                          <a:alpha val="0"/>
                        </a:scheme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  <p:sp>
              <p:nvSpPr>
                <p:cNvPr id="23" name="矩形 22"/>
                <p:cNvSpPr/>
                <p:nvPr/>
              </p:nvSpPr>
              <p:spPr>
                <a:xfrm>
                  <a:off x="5735720" y="2480584"/>
                  <a:ext cx="1472709" cy="1852526"/>
                </a:xfrm>
                <a:prstGeom prst="rect">
                  <a:avLst/>
                </a:prstGeom>
                <a:noFill/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p:spPr>
              <p:txBody>
                <a:bodyPr wrap="none">
                  <a:spAutoFit/>
                </a:bodyPr>
                <a:lstStyle/>
                <a:p>
                  <a:pPr algn="ctr">
                    <a:defRPr/>
                  </a:pPr>
                  <a:r>
                    <a:rPr lang="zh-CN" altLang="en-US" sz="8800" dirty="0" smtClean="0">
                      <a:ln w="18415" cmpd="sng">
                        <a:solidFill>
                          <a:srgbClr val="FFFFFF"/>
                        </a:solidFill>
                        <a:prstDash val="solid"/>
                      </a:ln>
                      <a:solidFill>
                        <a:srgbClr val="FFFFFF"/>
                      </a:solidFill>
                      <a:effectLst>
                        <a:outerShdw blurRad="63500" dir="3600000" algn="tl" rotWithShape="0">
                          <a:srgbClr val="000000">
                            <a:alpha val="70000"/>
                          </a:srgbClr>
                        </a:outerShdw>
                      </a:effectLst>
                      <a:latin typeface="楷体" panose="02010609060101010101" pitchFamily="49" charset="-122"/>
                      <a:ea typeface="楷体" panose="02010609060101010101" pitchFamily="49" charset="-122"/>
                    </a:rPr>
                    <a:t>试</a:t>
                  </a:r>
                  <a:endParaRPr lang="zh-CN" altLang="en-US" sz="8800" dirty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</p:grpSp>
        <p:sp>
          <p:nvSpPr>
            <p:cNvPr id="27" name="圆角矩形 17"/>
            <p:cNvSpPr/>
            <p:nvPr/>
          </p:nvSpPr>
          <p:spPr>
            <a:xfrm>
              <a:off x="2555776" y="987574"/>
              <a:ext cx="3744416" cy="360040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>
                <a:defRPr/>
              </a:pPr>
              <a:r>
                <a:rPr lang="zh-CN" altLang="en-US" sz="3200" b="1" kern="0" dirty="0" smtClean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钢材重多少千克</a:t>
              </a:r>
              <a:r>
                <a:rPr lang="en-US" altLang="zh-CN" sz="3200" b="1" kern="0" dirty="0" smtClean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?</a:t>
              </a:r>
              <a:endParaRPr lang="zh-CN" altLang="en-US" sz="3200" b="1" kern="0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1691680" y="2139702"/>
              <a:ext cx="2000183" cy="1336214"/>
              <a:chOff x="1691680" y="2355726"/>
              <a:chExt cx="2000183" cy="1336214"/>
            </a:xfrm>
          </p:grpSpPr>
          <p:sp>
            <p:nvSpPr>
              <p:cNvPr id="3" name="立方体 2"/>
              <p:cNvSpPr/>
              <p:nvPr/>
            </p:nvSpPr>
            <p:spPr>
              <a:xfrm>
                <a:off x="1691680" y="2355726"/>
                <a:ext cx="1800200" cy="1008112"/>
              </a:xfrm>
              <a:prstGeom prst="cube">
                <a:avLst>
                  <a:gd name="adj" fmla="val 90560"/>
                </a:avLst>
              </a:prstGeom>
              <a:solidFill>
                <a:schemeClr val="bg1">
                  <a:lumMod val="85000"/>
                </a:schemeClr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2987824" y="2787774"/>
                <a:ext cx="704039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0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80cm</a:t>
                </a:r>
                <a:endParaRPr lang="zh-CN" altLang="en-US" sz="20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1907704" y="3291830"/>
                <a:ext cx="574196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0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5dm</a:t>
                </a:r>
                <a:endParaRPr lang="zh-CN" altLang="en-US" sz="2000" dirty="0">
                  <a:solidFill>
                    <a:prstClr val="black"/>
                  </a:solidFill>
                </a:endParaRPr>
              </a:p>
            </p:txBody>
          </p:sp>
          <p:cxnSp>
            <p:nvCxnSpPr>
              <p:cNvPr id="6" name="直接箭头连接符 5"/>
              <p:cNvCxnSpPr>
                <a:stCxn id="3" idx="4"/>
              </p:cNvCxnSpPr>
              <p:nvPr/>
            </p:nvCxnSpPr>
            <p:spPr>
              <a:xfrm>
                <a:off x="2578934" y="3316255"/>
                <a:ext cx="552906" cy="119591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矩形 29"/>
              <p:cNvSpPr/>
              <p:nvPr/>
            </p:nvSpPr>
            <p:spPr>
              <a:xfrm>
                <a:off x="3028164" y="3219822"/>
                <a:ext cx="574196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0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2cm</a:t>
                </a:r>
                <a:endParaRPr lang="zh-CN" altLang="en-US" sz="20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1" name="矩形 10"/>
            <p:cNvSpPr/>
            <p:nvPr/>
          </p:nvSpPr>
          <p:spPr>
            <a:xfrm>
              <a:off x="1835696" y="3363838"/>
              <a:ext cx="1731564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每</a:t>
              </a:r>
              <a:r>
                <a:rPr lang="zh-CN" altLang="zh-CN" sz="24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立方厘米</a:t>
              </a:r>
              <a:endPara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r>
                <a:rPr lang="zh-CN" altLang="zh-CN" sz="24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钢</a:t>
              </a:r>
              <a:r>
                <a:rPr lang="zh-CN" altLang="zh-CN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重</a:t>
              </a:r>
              <a:r>
                <a:rPr lang="en-US" altLang="zh-CN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7.8</a:t>
              </a:r>
              <a:r>
                <a:rPr lang="zh-CN" altLang="zh-CN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克</a:t>
              </a:r>
              <a:endPara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7" name="圆角矩形 17"/>
          <p:cNvSpPr/>
          <p:nvPr/>
        </p:nvSpPr>
        <p:spPr>
          <a:xfrm>
            <a:off x="4572000" y="2931792"/>
            <a:ext cx="3168352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defRPr/>
            </a:pPr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计算时</a:t>
            </a:r>
            <a:r>
              <a:rPr lang="en-US" altLang="zh-CN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应先把单位统一</a:t>
            </a:r>
            <a:r>
              <a:rPr lang="en-US" altLang="zh-CN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再计算。</a:t>
            </a:r>
            <a:endParaRPr lang="zh-CN" altLang="en-US" sz="28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9"/>
          <p:cNvSpPr txBox="1">
            <a:spLocks noChangeArrowheads="1"/>
          </p:cNvSpPr>
          <p:nvPr/>
        </p:nvSpPr>
        <p:spPr bwMode="auto">
          <a:xfrm>
            <a:off x="4211960" y="1851672"/>
            <a:ext cx="172819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分析：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3" name="图片 3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1403648" y="411512"/>
            <a:ext cx="6624736" cy="4151957"/>
            <a:chOff x="1403648" y="411510"/>
            <a:chExt cx="6624736" cy="4151957"/>
          </a:xfrm>
        </p:grpSpPr>
        <p:grpSp>
          <p:nvGrpSpPr>
            <p:cNvPr id="2" name="组合 1"/>
            <p:cNvGrpSpPr/>
            <p:nvPr/>
          </p:nvGrpSpPr>
          <p:grpSpPr>
            <a:xfrm>
              <a:off x="1403648" y="411510"/>
              <a:ext cx="6624736" cy="4151957"/>
              <a:chOff x="683568" y="-632721"/>
              <a:chExt cx="7429500" cy="5317211"/>
            </a:xfrm>
          </p:grpSpPr>
          <p:sp>
            <p:nvSpPr>
              <p:cNvPr id="13" name="圆角矩形 12"/>
              <p:cNvSpPr/>
              <p:nvPr/>
            </p:nvSpPr>
            <p:spPr bwMode="auto">
              <a:xfrm>
                <a:off x="683568" y="339501"/>
                <a:ext cx="7429500" cy="4344989"/>
              </a:xfrm>
              <a:prstGeom prst="roundRect">
                <a:avLst>
                  <a:gd name="adj" fmla="val 7848"/>
                </a:avLst>
              </a:prstGeom>
              <a:gradFill flip="none" rotWithShape="1">
                <a:gsLst>
                  <a:gs pos="30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38100">
                <a:gradFill>
                  <a:gsLst>
                    <a:gs pos="0">
                      <a:srgbClr val="00B0F0"/>
                    </a:gs>
                    <a:gs pos="100000">
                      <a:srgbClr val="002060"/>
                    </a:gs>
                  </a:gsLst>
                  <a:lin ang="5400000" scaled="0"/>
                </a:gradFill>
              </a:ln>
              <a:effectLst>
                <a:outerShdw blurRad="225425" dist="38100" dir="5220000" algn="ctr">
                  <a:srgbClr val="000000">
                    <a:alpha val="33000"/>
                  </a:srgbClr>
                </a:outerShdw>
              </a:effectLst>
              <a:scene3d>
                <a:camera prst="orthographicFront"/>
                <a:lightRig rig="flat" dir="t"/>
              </a:scene3d>
              <a:sp3d contourW="19050">
                <a:bevelT w="165100" h="127000" prst="artDeco"/>
                <a:bevelB w="0" h="0"/>
                <a:contourClr>
                  <a:schemeClr val="bg1"/>
                </a:contourClr>
              </a:sp3d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lvl="2" algn="ctr" eaLnBrk="0" fontAlgn="ctr" hangingPunct="0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buFont typeface="Wingdings" panose="05000000000000000000" pitchFamily="2" charset="2"/>
                  <a:buChar char="n"/>
                  <a:tabLst>
                    <a:tab pos="136525" algn="l"/>
                  </a:tabLst>
                  <a:defRPr/>
                </a:pPr>
                <a:endPara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18" name="组合 11"/>
              <p:cNvGrpSpPr/>
              <p:nvPr/>
            </p:nvGrpSpPr>
            <p:grpSpPr bwMode="auto">
              <a:xfrm>
                <a:off x="1733390" y="-632721"/>
                <a:ext cx="5348963" cy="1852526"/>
                <a:chOff x="1859446" y="2480584"/>
                <a:chExt cx="5348983" cy="1852526"/>
              </a:xfrm>
            </p:grpSpPr>
            <p:sp>
              <p:nvSpPr>
                <p:cNvPr id="19" name="圆角矩形 18"/>
                <p:cNvSpPr/>
                <p:nvPr/>
              </p:nvSpPr>
              <p:spPr>
                <a:xfrm>
                  <a:off x="1859446" y="2805108"/>
                  <a:ext cx="4350867" cy="1357322"/>
                </a:xfrm>
                <a:prstGeom prst="roundRect">
                  <a:avLst/>
                </a:prstGeom>
                <a:gradFill flip="none" rotWithShape="1">
                  <a:gsLst>
                    <a:gs pos="0">
                      <a:srgbClr val="00DFF6"/>
                    </a:gs>
                    <a:gs pos="90000">
                      <a:srgbClr val="002774"/>
                    </a:gs>
                  </a:gsLst>
                  <a:lin ang="2700000" scaled="1"/>
                  <a:tileRect/>
                </a:gradFill>
                <a:ln w="25400">
                  <a:noFill/>
                </a:ln>
                <a:effectLst>
                  <a:outerShdw blurRad="225425" dist="38100" dir="5220000" algn="ctr">
                    <a:srgbClr val="000000">
                      <a:alpha val="33000"/>
                    </a:srgbClr>
                  </a:outerShdw>
                </a:effectLst>
                <a:scene3d>
                  <a:camera prst="orthographicFront"/>
                  <a:lightRig rig="flat" dir="t"/>
                </a:scene3d>
                <a:sp3d contourW="19050">
                  <a:bevelT w="139700" prst="cross"/>
                  <a:bevelB w="0" h="0"/>
                  <a:contourClr>
                    <a:srgbClr val="AFEAFF"/>
                  </a:contourClr>
                </a:sp3d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0" fontAlgn="ctr" hangingPunct="0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0000"/>
                    </a:buClr>
                    <a:buSzPct val="70000"/>
                    <a:buFont typeface="Wingdings" panose="05000000000000000000" pitchFamily="2" charset="2"/>
                    <a:buChar char="u"/>
                    <a:defRPr/>
                  </a:pPr>
                  <a:endParaRPr lang="zh-CN" altLang="en-US" sz="16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1" name="Oval 67"/>
                <p:cNvSpPr>
                  <a:spLocks noChangeArrowheads="1"/>
                </p:cNvSpPr>
                <p:nvPr/>
              </p:nvSpPr>
              <p:spPr bwMode="auto">
                <a:xfrm>
                  <a:off x="1940201" y="2909884"/>
                  <a:ext cx="4079609" cy="1143007"/>
                </a:xfrm>
                <a:prstGeom prst="roundRect">
                  <a:avLst/>
                </a:prstGeom>
                <a:gradFill flip="none" rotWithShape="1">
                  <a:gsLst>
                    <a:gs pos="0">
                      <a:srgbClr val="00DFF6"/>
                    </a:gs>
                    <a:gs pos="90000">
                      <a:srgbClr val="002774"/>
                    </a:gs>
                  </a:gsLst>
                  <a:lin ang="2700000" scaled="1"/>
                  <a:tileRect/>
                </a:gradFill>
                <a:ln w="25400">
                  <a:noFill/>
                </a:ln>
                <a:effectLst>
                  <a:outerShdw blurRad="225425" dist="38100" dir="5220000" algn="ctr">
                    <a:srgbClr val="000000">
                      <a:alpha val="33000"/>
                    </a:srgbClr>
                  </a:outerShdw>
                </a:effectLst>
                <a:scene3d>
                  <a:camera prst="orthographicFront"/>
                  <a:lightRig rig="flat" dir="t"/>
                </a:scene3d>
                <a:sp3d contourW="19050">
                  <a:bevelT w="139700" prst="cross"/>
                  <a:bevelB w="0" h="0"/>
                  <a:contourClr>
                    <a:srgbClr val="AFEAFF"/>
                  </a:contourClr>
                </a:sp3d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0" fontAlgn="ctr" hangingPunct="0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0000"/>
                    </a:buClr>
                    <a:buSzPct val="70000"/>
                    <a:buFont typeface="Wingdings" panose="05000000000000000000" pitchFamily="2" charset="2"/>
                    <a:buChar char="u"/>
                    <a:defRPr/>
                  </a:pPr>
                  <a:endParaRPr lang="nb-NO" altLang="en-US" sz="16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grpSp>
              <p:nvGrpSpPr>
                <p:cNvPr id="22" name="组合 65"/>
                <p:cNvGrpSpPr>
                  <a:grpSpLocks noChangeAspect="1"/>
                </p:cNvGrpSpPr>
                <p:nvPr/>
              </p:nvGrpSpPr>
              <p:grpSpPr bwMode="auto">
                <a:xfrm>
                  <a:off x="5656027" y="2770104"/>
                  <a:ext cx="1551583" cy="1500198"/>
                  <a:chOff x="4869533" y="4442080"/>
                  <a:chExt cx="1046837" cy="1008000"/>
                </a:xfrm>
              </p:grpSpPr>
              <p:sp>
                <p:nvSpPr>
                  <p:cNvPr id="24" name="Oval 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908369" y="4442080"/>
                    <a:ext cx="1008001" cy="1008000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rgbClr val="FFCF01"/>
                      </a:gs>
                      <a:gs pos="90000">
                        <a:srgbClr val="E22000"/>
                      </a:gs>
                    </a:gsLst>
                    <a:lin ang="2700000" scaled="1"/>
                    <a:tileRect/>
                  </a:gradFill>
                  <a:ln w="25400">
                    <a:noFill/>
                  </a:ln>
                  <a:effectLst>
                    <a:outerShdw blurRad="225425" dist="38100" dir="5220000" algn="ctr">
                      <a:srgbClr val="000000">
                        <a:alpha val="33000"/>
                      </a:srgbClr>
                    </a:outerShdw>
                  </a:effectLst>
                  <a:scene3d>
                    <a:camera prst="orthographicFront"/>
                    <a:lightRig rig="flat" dir="t"/>
                  </a:scene3d>
                  <a:sp3d extrusionH="304800" contourW="19050">
                    <a:bevelT prst="convex"/>
                    <a:bevelB w="0" h="0"/>
                    <a:contourClr>
                      <a:srgbClr val="FFE593"/>
                    </a:contourClr>
                  </a:sp3d>
                </p:spPr>
                <p:style>
                  <a:lnRef idx="1">
                    <a:schemeClr val="accent2"/>
                  </a:lnRef>
                  <a:fillRef idx="3">
                    <a:schemeClr val="accent2"/>
                  </a:fillRef>
                  <a:effectRef idx="2">
                    <a:schemeClr val="accent2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0" fontAlgn="ctr" hangingPunct="0"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FF0000"/>
                      </a:buClr>
                      <a:buSzPct val="70000"/>
                      <a:defRPr/>
                    </a:pPr>
                    <a:endParaRPr lang="fr-FR" altLang="zh-CN" sz="1600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25" name="椭圆 24"/>
                  <p:cNvSpPr/>
                  <p:nvPr/>
                </p:nvSpPr>
                <p:spPr>
                  <a:xfrm rot="19388639">
                    <a:off x="4869533" y="4495777"/>
                    <a:ext cx="683344" cy="468263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chemeClr val="bg1"/>
                      </a:gs>
                      <a:gs pos="45000">
                        <a:schemeClr val="bg1"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26" name="椭圆 25"/>
                  <p:cNvSpPr>
                    <a:spLocks noChangeAspect="1"/>
                  </p:cNvSpPr>
                  <p:nvPr/>
                </p:nvSpPr>
                <p:spPr>
                  <a:xfrm>
                    <a:off x="4888500" y="4512800"/>
                    <a:ext cx="792000" cy="792000"/>
                  </a:xfrm>
                  <a:prstGeom prst="ellipse">
                    <a:avLst/>
                  </a:prstGeom>
                  <a:gradFill flip="none" rotWithShape="1">
                    <a:gsLst>
                      <a:gs pos="10000">
                        <a:srgbClr val="FFC000">
                          <a:alpha val="60000"/>
                        </a:srgbClr>
                      </a:gs>
                      <a:gs pos="70000">
                        <a:schemeClr val="bg1">
                          <a:alpha val="0"/>
                        </a:scheme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/>
                  </a:p>
                </p:txBody>
              </p:sp>
            </p:grpSp>
            <p:sp>
              <p:nvSpPr>
                <p:cNvPr id="23" name="矩形 22"/>
                <p:cNvSpPr/>
                <p:nvPr/>
              </p:nvSpPr>
              <p:spPr>
                <a:xfrm>
                  <a:off x="5735720" y="2480584"/>
                  <a:ext cx="1472709" cy="1852526"/>
                </a:xfrm>
                <a:prstGeom prst="rect">
                  <a:avLst/>
                </a:prstGeom>
                <a:noFill/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p:spPr>
              <p:txBody>
                <a:bodyPr wrap="none">
                  <a:spAutoFit/>
                </a:bodyPr>
                <a:lstStyle/>
                <a:p>
                  <a:pPr algn="ctr">
                    <a:defRPr/>
                  </a:pPr>
                  <a:r>
                    <a:rPr lang="zh-CN" altLang="en-US" sz="8800" dirty="0" smtClean="0">
                      <a:ln w="18415" cmpd="sng">
                        <a:solidFill>
                          <a:srgbClr val="FFFFFF"/>
                        </a:solidFill>
                        <a:prstDash val="solid"/>
                      </a:ln>
                      <a:solidFill>
                        <a:srgbClr val="FFFFFF"/>
                      </a:solidFill>
                      <a:effectLst>
                        <a:outerShdw blurRad="63500" dir="3600000" algn="tl" rotWithShape="0">
                          <a:srgbClr val="000000">
                            <a:alpha val="70000"/>
                          </a:srgbClr>
                        </a:outerShdw>
                      </a:effectLst>
                      <a:latin typeface="楷体" panose="02010609060101010101" pitchFamily="49" charset="-122"/>
                      <a:ea typeface="楷体" panose="02010609060101010101" pitchFamily="49" charset="-122"/>
                    </a:rPr>
                    <a:t>试</a:t>
                  </a:r>
                  <a:endParaRPr lang="zh-CN" altLang="en-US" sz="8800" dirty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</p:grpSp>
        <p:sp>
          <p:nvSpPr>
            <p:cNvPr id="27" name="圆角矩形 17"/>
            <p:cNvSpPr/>
            <p:nvPr/>
          </p:nvSpPr>
          <p:spPr>
            <a:xfrm>
              <a:off x="2555776" y="987574"/>
              <a:ext cx="3744416" cy="360040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>
                <a:defRPr/>
              </a:pPr>
              <a:r>
                <a:rPr lang="zh-CN" altLang="en-US" sz="3200" b="1" kern="0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钢材重多少千克</a:t>
              </a:r>
              <a:r>
                <a:rPr lang="en-US" altLang="zh-CN" sz="3200" b="1" kern="0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?</a:t>
              </a:r>
              <a:endParaRPr lang="zh-CN" altLang="en-US" sz="3200" b="1" kern="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835696" y="3363838"/>
              <a:ext cx="1731564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每</a:t>
              </a:r>
              <a:r>
                <a:rPr lang="zh-CN" altLang="zh-CN" sz="24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立方厘米</a:t>
              </a:r>
              <a:endPara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r>
                <a:rPr lang="zh-CN" altLang="zh-CN" sz="24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钢</a:t>
              </a:r>
              <a:r>
                <a:rPr lang="zh-CN" altLang="zh-CN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重</a:t>
              </a:r>
              <a:r>
                <a:rPr lang="en-US" altLang="zh-CN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7.8</a:t>
              </a:r>
              <a:r>
                <a:rPr lang="zh-CN" altLang="zh-CN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克</a:t>
              </a:r>
              <a:endPara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7" name="圆角矩形 17"/>
          <p:cNvSpPr/>
          <p:nvPr/>
        </p:nvSpPr>
        <p:spPr>
          <a:xfrm>
            <a:off x="4644008" y="1995687"/>
            <a:ext cx="2448272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r>
              <a:rPr lang="en-US" altLang="zh-CN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=50</a:t>
            </a:r>
            <a:r>
              <a:rPr lang="zh-CN" altLang="en-US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24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圆角矩形 17"/>
          <p:cNvSpPr/>
          <p:nvPr/>
        </p:nvSpPr>
        <p:spPr>
          <a:xfrm>
            <a:off x="4139952" y="2427735"/>
            <a:ext cx="3960440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80×50×2=8000</a:t>
            </a:r>
            <a:r>
              <a:rPr lang="zh-CN" altLang="en-US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（立方厘米）</a:t>
            </a:r>
            <a:endParaRPr lang="zh-CN" altLang="en-US" sz="24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圆角矩形 17"/>
          <p:cNvSpPr/>
          <p:nvPr/>
        </p:nvSpPr>
        <p:spPr>
          <a:xfrm>
            <a:off x="3779912" y="2859782"/>
            <a:ext cx="3960440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8000×7.8=62400(</a:t>
            </a:r>
            <a:r>
              <a:rPr lang="zh-CN" altLang="en-US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克</a:t>
            </a:r>
            <a:r>
              <a:rPr lang="en-US" altLang="zh-CN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0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圆角矩形 17"/>
          <p:cNvSpPr/>
          <p:nvPr/>
        </p:nvSpPr>
        <p:spPr>
          <a:xfrm>
            <a:off x="3851920" y="3291831"/>
            <a:ext cx="3960440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62400(</a:t>
            </a:r>
            <a:r>
              <a:rPr lang="zh-CN" altLang="en-US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克</a:t>
            </a:r>
            <a:r>
              <a:rPr lang="en-US" altLang="zh-CN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)=62.4(</a:t>
            </a:r>
            <a:r>
              <a:rPr lang="zh-CN" altLang="en-US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r>
              <a:rPr lang="en-US" altLang="zh-CN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0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圆角矩形 17"/>
          <p:cNvSpPr/>
          <p:nvPr/>
        </p:nvSpPr>
        <p:spPr>
          <a:xfrm>
            <a:off x="4139952" y="3795886"/>
            <a:ext cx="3672408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lvl="0">
              <a:defRPr/>
            </a:pPr>
            <a:r>
              <a: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4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4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这块钢材重</a:t>
            </a:r>
            <a:r>
              <a:rPr lang="en-US" altLang="zh-CN" sz="24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62.4</a:t>
            </a:r>
            <a:r>
              <a:rPr lang="zh-CN" altLang="en-US" sz="24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r>
              <a: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kumimoji="0" lang="zh-CN" altLang="en-US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2" name="图片 31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3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4" name="立方体 33"/>
          <p:cNvSpPr/>
          <p:nvPr/>
        </p:nvSpPr>
        <p:spPr>
          <a:xfrm>
            <a:off x="1691680" y="2139702"/>
            <a:ext cx="1800200" cy="1008112"/>
          </a:xfrm>
          <a:prstGeom prst="cube">
            <a:avLst>
              <a:gd name="adj" fmla="val 90560"/>
            </a:avLst>
          </a:prstGeom>
          <a:solidFill>
            <a:schemeClr val="bg1">
              <a:lumMod val="8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987828" y="2571750"/>
            <a:ext cx="70403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80cm</a:t>
            </a:r>
            <a:endParaRPr lang="zh-CN" altLang="en-US" sz="2000" dirty="0">
              <a:solidFill>
                <a:prstClr val="black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907704" y="3075806"/>
            <a:ext cx="57419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5dm</a:t>
            </a:r>
            <a:endParaRPr lang="zh-CN" altLang="en-US" sz="2000" dirty="0">
              <a:solidFill>
                <a:prstClr val="black"/>
              </a:solidFill>
            </a:endParaRPr>
          </a:p>
        </p:txBody>
      </p:sp>
      <p:cxnSp>
        <p:nvCxnSpPr>
          <p:cNvPr id="42" name="直接箭头连接符 41"/>
          <p:cNvCxnSpPr>
            <a:stCxn id="34" idx="4"/>
          </p:cNvCxnSpPr>
          <p:nvPr/>
        </p:nvCxnSpPr>
        <p:spPr>
          <a:xfrm>
            <a:off x="2578934" y="3100233"/>
            <a:ext cx="552906" cy="119591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矩形 42"/>
          <p:cNvSpPr/>
          <p:nvPr/>
        </p:nvSpPr>
        <p:spPr>
          <a:xfrm>
            <a:off x="3028164" y="3003798"/>
            <a:ext cx="57419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2cm</a:t>
            </a:r>
            <a:endParaRPr lang="zh-CN" altLang="en-US" sz="2000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  <p:bldP spid="40" grpId="0"/>
      <p:bldP spid="4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1259632" y="1131592"/>
            <a:ext cx="6779994" cy="2880319"/>
            <a:chOff x="2063551" y="2468892"/>
            <a:chExt cx="9039992" cy="3840425"/>
          </a:xfrm>
        </p:grpSpPr>
        <p:grpSp>
          <p:nvGrpSpPr>
            <p:cNvPr id="24" name="组合 23"/>
            <p:cNvGrpSpPr/>
            <p:nvPr/>
          </p:nvGrpSpPr>
          <p:grpSpPr>
            <a:xfrm>
              <a:off x="2063551" y="2468892"/>
              <a:ext cx="9039992" cy="3840425"/>
              <a:chOff x="2204227" y="2229741"/>
              <a:chExt cx="9039992" cy="3840425"/>
            </a:xfrm>
          </p:grpSpPr>
          <p:pic>
            <p:nvPicPr>
              <p:cNvPr id="27" name="Picture 6" descr="1-19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204227" y="2229741"/>
                <a:ext cx="9039992" cy="384042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0" name="Picture 11" descr="1-22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3836408" y="2709794"/>
                <a:ext cx="3781216" cy="66784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5" name="Text Box 7"/>
            <p:cNvSpPr txBox="1">
              <a:spLocks noChangeArrowheads="1"/>
            </p:cNvSpPr>
            <p:nvPr/>
          </p:nvSpPr>
          <p:spPr bwMode="auto">
            <a:xfrm>
              <a:off x="4760374" y="2773905"/>
              <a:ext cx="4503977" cy="751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7500" tIns="35100" rIns="67500" bIns="35100">
              <a:spAutoFit/>
            </a:bodyPr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3200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填 一 填</a:t>
              </a:r>
              <a:endParaRPr lang="zh-CN" altLang="en-US" sz="3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TextBox 9"/>
            <p:cNvSpPr txBox="1">
              <a:spLocks noChangeArrowheads="1"/>
            </p:cNvSpPr>
            <p:nvPr/>
          </p:nvSpPr>
          <p:spPr bwMode="auto">
            <a:xfrm>
              <a:off x="2648995" y="3606531"/>
              <a:ext cx="7872875" cy="209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学校要挖一个长方形沙坑</a:t>
              </a:r>
              <a:r>
                <a:rPr lang="en-US" altLang="zh-CN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长</a:t>
              </a:r>
              <a:r>
                <a:rPr lang="en-US" altLang="zh-CN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米</a:t>
              </a:r>
              <a:r>
                <a:rPr lang="en-US" altLang="zh-CN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宽</a:t>
              </a:r>
              <a:r>
                <a:rPr lang="en-US" altLang="zh-CN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米</a:t>
              </a:r>
              <a:r>
                <a:rPr lang="en-US" altLang="zh-CN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深</a:t>
              </a:r>
              <a:r>
                <a:rPr lang="en-US" altLang="zh-CN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0.4</a:t>
              </a:r>
              <a:r>
                <a:rPr lang="zh-CN" altLang="en-US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米</a:t>
              </a:r>
              <a:r>
                <a:rPr lang="en-US" altLang="zh-CN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需要</a:t>
              </a:r>
              <a:r>
                <a:rPr lang="en-US" altLang="zh-CN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(</a:t>
              </a:r>
              <a:r>
                <a:rPr lang="zh-CN" altLang="en-US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　</a:t>
              </a:r>
              <a:r>
                <a:rPr lang="zh-CN" altLang="en-US" sz="32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</a:t>
              </a:r>
              <a:r>
                <a:rPr lang="zh-CN" altLang="en-US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　</a:t>
              </a:r>
              <a:r>
                <a:rPr lang="en-US" altLang="zh-CN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r>
                <a:rPr lang="zh-CN" altLang="en-US" sz="32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立方分米</a:t>
              </a:r>
              <a:r>
                <a:rPr lang="zh-CN" altLang="en-US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的黄沙才能填满。</a:t>
              </a:r>
              <a:endPara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5864445" y="2499744"/>
            <a:ext cx="10118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3200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3"/>
            <a:ext cx="366860" cy="456338"/>
          </a:xfrm>
          <a:prstGeom prst="rect">
            <a:avLst/>
          </a:prstGeom>
        </p:spPr>
      </p:pic>
      <p:sp>
        <p:nvSpPr>
          <p:cNvPr id="16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9" name="图片 28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1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tags/tag1.xml><?xml version="1.0" encoding="utf-8"?>
<p:tagLst xmlns:p="http://schemas.openxmlformats.org/presentationml/2006/main">
  <p:tag name="KSO_WPP_MARK_KEY" val="bc9a73d2-e75b-4982-ab3c-d3451f690544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1226</Words>
  <Application>WPS 演示</Application>
  <PresentationFormat>全屏显示(16:9)</PresentationFormat>
  <Paragraphs>184</Paragraphs>
  <Slides>15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0" baseType="lpstr">
      <vt:lpstr>Arial</vt:lpstr>
      <vt:lpstr>宋体</vt:lpstr>
      <vt:lpstr>Wingdings</vt:lpstr>
      <vt:lpstr>黑体</vt:lpstr>
      <vt:lpstr>微软雅黑</vt:lpstr>
      <vt:lpstr>华文楷体</vt:lpstr>
      <vt:lpstr>Calibri</vt:lpstr>
      <vt:lpstr>楷体</vt:lpstr>
      <vt:lpstr>Times New Roman</vt:lpstr>
      <vt:lpstr>楷体_GB2312</vt:lpstr>
      <vt:lpstr>幼圆</vt:lpstr>
      <vt:lpstr>等线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/>
  <cp:lastModifiedBy>小树</cp:lastModifiedBy>
  <cp:revision>4</cp:revision>
  <dcterms:created xsi:type="dcterms:W3CDTF">2017-03-17T02:28:00Z</dcterms:created>
  <dcterms:modified xsi:type="dcterms:W3CDTF">2023-02-11T07:17:30Z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D1A1881D8F3A4815AEA52B056B1B6A56</vt:lpwstr>
  </property>
</Properties>
</file>