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7"/>
  </p:notesMasterIdLst>
  <p:handoutMasterIdLst>
    <p:handoutMasterId r:id="rId17"/>
  </p:handoutMasterIdLst>
  <p:sldIdLst>
    <p:sldId id="527" r:id="rId3"/>
    <p:sldId id="510" r:id="rId4"/>
    <p:sldId id="522" r:id="rId5"/>
    <p:sldId id="472" r:id="rId6"/>
    <p:sldId id="519" r:id="rId8"/>
    <p:sldId id="523" r:id="rId9"/>
    <p:sldId id="518" r:id="rId10"/>
    <p:sldId id="524" r:id="rId11"/>
    <p:sldId id="525" r:id="rId12"/>
    <p:sldId id="502" r:id="rId13"/>
    <p:sldId id="526" r:id="rId14"/>
    <p:sldId id="507" r:id="rId15"/>
    <p:sldId id="528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F6C72-81D6-4EAF-8523-310C9C8F76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AC0BD-D408-4AD4-8676-287122598C4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16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slide" Target="slide7.xml"/><Relationship Id="rId4" Type="http://schemas.openxmlformats.org/officeDocument/2006/relationships/slide" Target="slide13.xml"/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" y="1563638"/>
            <a:ext cx="9153127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单式折线统计图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7501" y="569898"/>
            <a:ext cx="21903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折线统计图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059832" y="103735"/>
            <a:ext cx="14401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251520" y="339502"/>
            <a:ext cx="3637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看图回答下列问题。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A201.EPS" descr="id:21475119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23528" y="1131591"/>
            <a:ext cx="4320480" cy="2952328"/>
          </a:xfrm>
          <a:prstGeom prst="rect">
            <a:avLst/>
          </a:prstGeom>
        </p:spPr>
      </p:pic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4644008" y="1779664"/>
            <a:ext cx="40679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每隔几小时测量一次气温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5"/>
          <p:cNvSpPr txBox="1">
            <a:spLocks noChangeArrowheads="1"/>
          </p:cNvSpPr>
          <p:nvPr/>
        </p:nvSpPr>
        <p:spPr bwMode="auto">
          <a:xfrm>
            <a:off x="4716016" y="2571752"/>
            <a:ext cx="4211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答：每隔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小时测量一次气温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A201.EPS" descr="id:2147511906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323528" y="1131591"/>
            <a:ext cx="4320480" cy="2952328"/>
          </a:xfrm>
          <a:prstGeom prst="rect">
            <a:avLst/>
          </a:prstGeom>
        </p:spPr>
      </p:pic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5076056" y="1596739"/>
            <a:ext cx="384195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几时时气温最高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几时时气温最低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5"/>
          <p:cNvSpPr txBox="1">
            <a:spLocks noChangeArrowheads="1"/>
          </p:cNvSpPr>
          <p:nvPr/>
        </p:nvSpPr>
        <p:spPr bwMode="auto">
          <a:xfrm>
            <a:off x="5148064" y="2499743"/>
            <a:ext cx="3166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时时气温最高。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69994" y="1757456"/>
            <a:ext cx="473814" cy="2382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79912" y="3053600"/>
            <a:ext cx="473814" cy="2382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5"/>
          <p:cNvSpPr txBox="1">
            <a:spLocks noChangeArrowheads="1"/>
          </p:cNvSpPr>
          <p:nvPr/>
        </p:nvSpPr>
        <p:spPr bwMode="auto">
          <a:xfrm>
            <a:off x="5784553" y="2931792"/>
            <a:ext cx="26758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时时气温最低。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25"/>
          <p:cNvSpPr txBox="1">
            <a:spLocks noChangeArrowheads="1"/>
          </p:cNvSpPr>
          <p:nvPr/>
        </p:nvSpPr>
        <p:spPr bwMode="auto">
          <a:xfrm>
            <a:off x="251520" y="339502"/>
            <a:ext cx="363701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看图回答下列问题。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 animBg="1"/>
      <p:bldP spid="13" grpId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067696"/>
            <a:ext cx="6840760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不但可以表示各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数量的多少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而且可以比较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</a:t>
            </a:r>
            <a:r>
              <a:rPr lang="zh-CN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0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的大小关系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画法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用一个单位长度表示一定的数量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的多少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描出各点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然后把各点用线段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顺次连接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统计图的特点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不仅可以表示出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数量的多少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而且能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清楚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表示出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数量的增减变化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情况。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03848" y="1673247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8章1.eps" descr="id:2147511843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712" y="1059584"/>
            <a:ext cx="5688632" cy="294765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2128813" y="843560"/>
            <a:ext cx="5107487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8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4"/>
          <p:cNvGrpSpPr/>
          <p:nvPr/>
        </p:nvGrpSpPr>
        <p:grpSpPr bwMode="auto">
          <a:xfrm>
            <a:off x="2128812" y="4039099"/>
            <a:ext cx="4553353" cy="836909"/>
            <a:chOff x="2996995" y="1168053"/>
            <a:chExt cx="2343605" cy="74005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996995" y="1168053"/>
              <a:ext cx="2343605" cy="740051"/>
            </a:xfrm>
            <a:prstGeom prst="cloudCallout">
              <a:avLst>
                <a:gd name="adj1" fmla="val -64183"/>
                <a:gd name="adj2" fmla="val -1638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3296343" y="1218470"/>
              <a:ext cx="1928935" cy="6259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年的月平均气温还可以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下面的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统计图来表示。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8章2.eps" descr="id:2147511864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1764" y="1698545"/>
            <a:ext cx="4754007" cy="23375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411761" y="1419624"/>
            <a:ext cx="444063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4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6" name="组合 4"/>
          <p:cNvGrpSpPr/>
          <p:nvPr/>
        </p:nvGrpSpPr>
        <p:grpSpPr bwMode="auto">
          <a:xfrm>
            <a:off x="333843" y="2414605"/>
            <a:ext cx="2320359" cy="997381"/>
            <a:chOff x="2247730" y="1394190"/>
            <a:chExt cx="2083372" cy="57392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247730" y="1394190"/>
              <a:ext cx="2083372" cy="573922"/>
            </a:xfrm>
            <a:prstGeom prst="cloudCallout">
              <a:avLst>
                <a:gd name="adj1" fmla="val -21219"/>
                <a:gd name="adj2" fmla="val 82755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432429" y="1415445"/>
              <a:ext cx="1863947" cy="4781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这是一幅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单式折线统计图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251523" y="267494"/>
            <a:ext cx="83276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与情境导入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中的统计图相比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这两幅统计图有什么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相同的地方和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不同的地方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843808" y="1626537"/>
            <a:ext cx="381642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6" y="1349357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单式条形</a:t>
            </a:r>
            <a:r>
              <a:rPr lang="zh-CN" altLang="zh-CN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统计图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20076" y="1349357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单式</a:t>
            </a:r>
            <a:r>
              <a:rPr lang="zh-CN" altLang="zh-CN" sz="2400" b="1" dirty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折线统计图</a:t>
            </a:r>
            <a:endParaRPr lang="zh-CN" altLang="en-US" sz="2400" b="1" dirty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195738" y="1853413"/>
            <a:ext cx="3897221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都可以直观地表示一组数据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35898" y="1421365"/>
            <a:ext cx="803425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35896" y="2243070"/>
            <a:ext cx="8647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1519" y="2492193"/>
            <a:ext cx="2422331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只能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清楚地表示数量的</a:t>
            </a:r>
            <a:r>
              <a:rPr lang="zh-CN" altLang="en-US" sz="24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16016" y="2451543"/>
            <a:ext cx="3672408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不仅能清楚地表示数量的多少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还能直观地描绘出一组数据的增减变化情况。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1907704" y="1876496"/>
            <a:ext cx="0" cy="547425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6372200" y="1811020"/>
            <a:ext cx="0" cy="56903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" grpId="0"/>
      <p:bldP spid="33" grpId="0" animBg="1"/>
      <p:bldP spid="34" grpId="0"/>
      <p:bldP spid="35" grpId="0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05271" y="267496"/>
            <a:ext cx="827389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折线统计图中的点表示什么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竖线、横线各起什么作用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1691680" y="3867894"/>
            <a:ext cx="5832648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折线统计图中的点表示数量的多少。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46209" y="1060037"/>
            <a:ext cx="444063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4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8章2.eps" descr="id:2147511864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6785" y="1275608"/>
            <a:ext cx="3783219" cy="1939543"/>
          </a:xfrm>
          <a:prstGeom prst="rect">
            <a:avLst/>
          </a:prstGeom>
        </p:spPr>
      </p:pic>
      <p:grpSp>
        <p:nvGrpSpPr>
          <p:cNvPr id="27" name="组合 4"/>
          <p:cNvGrpSpPr/>
          <p:nvPr/>
        </p:nvGrpSpPr>
        <p:grpSpPr bwMode="auto">
          <a:xfrm>
            <a:off x="5940152" y="3291829"/>
            <a:ext cx="2880320" cy="538321"/>
            <a:chOff x="2848598" y="1457096"/>
            <a:chExt cx="1559500" cy="3097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848598" y="1457096"/>
              <a:ext cx="1559500" cy="309766"/>
            </a:xfrm>
            <a:prstGeom prst="cloudCallout">
              <a:avLst>
                <a:gd name="adj1" fmla="val -41478"/>
                <a:gd name="adj2" fmla="val -78374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940939" y="1498532"/>
              <a:ext cx="1428171" cy="23023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月平均气温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14.2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56"/>
          <p:cNvSpPr txBox="1">
            <a:spLocks noChangeArrowheads="1"/>
          </p:cNvSpPr>
          <p:nvPr/>
        </p:nvSpPr>
        <p:spPr bwMode="auto">
          <a:xfrm>
            <a:off x="6506335" y="1352838"/>
            <a:ext cx="2602173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横线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是根据竖线上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长度划分的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并且每个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横格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单位长度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所表示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的数据大小一致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横线便于找准数据点。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56"/>
          <p:cNvSpPr txBox="1">
            <a:spLocks noChangeArrowheads="1"/>
          </p:cNvSpPr>
          <p:nvPr/>
        </p:nvSpPr>
        <p:spPr bwMode="auto">
          <a:xfrm>
            <a:off x="112650" y="1275608"/>
            <a:ext cx="2548904" cy="25545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竖线是根据横线上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时间段划分的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每个时间段所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的时间长度都是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的。竖线一般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用于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时间的前后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借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竖线便于找准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不同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段对应的数据点。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 flipH="1" flipV="1">
            <a:off x="6261893" y="1995686"/>
            <a:ext cx="376221" cy="14625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2456666" y="2245588"/>
            <a:ext cx="407384" cy="3813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30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TextBox 71"/>
          <p:cNvSpPr txBox="1">
            <a:spLocks noChangeArrowheads="1"/>
          </p:cNvSpPr>
          <p:nvPr/>
        </p:nvSpPr>
        <p:spPr bwMode="auto">
          <a:xfrm>
            <a:off x="305275" y="267496"/>
            <a:ext cx="848874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这个地区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年的月平均气温是怎样变化的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哪两个月间平均气温升得最快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哪两个月间平均气温降得最快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TextBox 56"/>
          <p:cNvSpPr txBox="1">
            <a:spLocks noChangeArrowheads="1"/>
          </p:cNvSpPr>
          <p:nvPr/>
        </p:nvSpPr>
        <p:spPr bwMode="auto">
          <a:xfrm>
            <a:off x="683568" y="3651872"/>
            <a:ext cx="7776864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判断两个月间月平均气温变化情况的方法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根据每相邻两个月的温度差来判断。②借助折线统计图直接判断。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67745" y="1356725"/>
            <a:ext cx="444063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 algn="ctr">
              <a:lnSpc>
                <a:spcPts val="135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某地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2012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年月平均气温统计图</a:t>
            </a:r>
            <a:endParaRPr lang="zh-CN" altLang="zh-CN" sz="2400" b="1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" name="8章2.eps" descr="id:2147511864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6785" y="1599791"/>
            <a:ext cx="3783219" cy="1939543"/>
          </a:xfrm>
          <a:prstGeom prst="rect">
            <a:avLst/>
          </a:prstGeom>
        </p:spPr>
      </p:pic>
      <p:grpSp>
        <p:nvGrpSpPr>
          <p:cNvPr id="27" name="组合 4"/>
          <p:cNvGrpSpPr/>
          <p:nvPr/>
        </p:nvGrpSpPr>
        <p:grpSpPr bwMode="auto">
          <a:xfrm>
            <a:off x="827589" y="2702025"/>
            <a:ext cx="1584175" cy="733823"/>
            <a:chOff x="2247730" y="1504414"/>
            <a:chExt cx="1287286" cy="4222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247730" y="1504414"/>
              <a:ext cx="1237631" cy="422263"/>
            </a:xfrm>
            <a:prstGeom prst="cloudCallout">
              <a:avLst>
                <a:gd name="adj1" fmla="val 91122"/>
                <a:gd name="adj2" fmla="val -5087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428713" y="1529586"/>
              <a:ext cx="1106303" cy="3719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月平均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温最低。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843813" y="2715767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970125" y="1779662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3009900" y="2067695"/>
            <a:ext cx="2057400" cy="923925"/>
          </a:xfrm>
          <a:custGeom>
            <a:avLst/>
            <a:gdLst>
              <a:gd name="connsiteX0" fmla="*/ 0 w 2057400"/>
              <a:gd name="connsiteY0" fmla="*/ 923925 h 923925"/>
              <a:gd name="connsiteX1" fmla="*/ 304800 w 2057400"/>
              <a:gd name="connsiteY1" fmla="*/ 781050 h 923925"/>
              <a:gd name="connsiteX2" fmla="*/ 590550 w 2057400"/>
              <a:gd name="connsiteY2" fmla="*/ 609600 h 923925"/>
              <a:gd name="connsiteX3" fmla="*/ 876300 w 2057400"/>
              <a:gd name="connsiteY3" fmla="*/ 438150 h 923925"/>
              <a:gd name="connsiteX4" fmla="*/ 1171575 w 2057400"/>
              <a:gd name="connsiteY4" fmla="*/ 314325 h 923925"/>
              <a:gd name="connsiteX5" fmla="*/ 1476375 w 2057400"/>
              <a:gd name="connsiteY5" fmla="*/ 180975 h 923925"/>
              <a:gd name="connsiteX6" fmla="*/ 1771650 w 2057400"/>
              <a:gd name="connsiteY6" fmla="*/ 47625 h 923925"/>
              <a:gd name="connsiteX7" fmla="*/ 2057400 w 2057400"/>
              <a:gd name="connsiteY7" fmla="*/ 0 h 923925"/>
              <a:gd name="connsiteX8" fmla="*/ 2057400 w 2057400"/>
              <a:gd name="connsiteY8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57400" h="923925">
                <a:moveTo>
                  <a:pt x="0" y="923925"/>
                </a:moveTo>
                <a:cubicBezTo>
                  <a:pt x="103187" y="878681"/>
                  <a:pt x="206375" y="833437"/>
                  <a:pt x="304800" y="781050"/>
                </a:cubicBezTo>
                <a:cubicBezTo>
                  <a:pt x="403225" y="728663"/>
                  <a:pt x="590550" y="609600"/>
                  <a:pt x="590550" y="609600"/>
                </a:cubicBezTo>
                <a:cubicBezTo>
                  <a:pt x="685800" y="552450"/>
                  <a:pt x="779463" y="487362"/>
                  <a:pt x="876300" y="438150"/>
                </a:cubicBezTo>
                <a:cubicBezTo>
                  <a:pt x="973137" y="388938"/>
                  <a:pt x="1171575" y="314325"/>
                  <a:pt x="1171575" y="314325"/>
                </a:cubicBezTo>
                <a:lnTo>
                  <a:pt x="1476375" y="180975"/>
                </a:lnTo>
                <a:cubicBezTo>
                  <a:pt x="1576387" y="136525"/>
                  <a:pt x="1674812" y="77788"/>
                  <a:pt x="1771650" y="47625"/>
                </a:cubicBezTo>
                <a:cubicBezTo>
                  <a:pt x="1868488" y="17462"/>
                  <a:pt x="2057400" y="0"/>
                  <a:pt x="2057400" y="0"/>
                </a:cubicBezTo>
                <a:lnTo>
                  <a:pt x="205740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4"/>
          <p:cNvGrpSpPr/>
          <p:nvPr/>
        </p:nvGrpSpPr>
        <p:grpSpPr bwMode="auto">
          <a:xfrm>
            <a:off x="3965755" y="2499744"/>
            <a:ext cx="1722338" cy="808343"/>
            <a:chOff x="2247730" y="1504414"/>
            <a:chExt cx="1448242" cy="46514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4" name="云形标注 82"/>
            <p:cNvSpPr>
              <a:spLocks noChangeArrowheads="1"/>
            </p:cNvSpPr>
            <p:nvPr/>
          </p:nvSpPr>
          <p:spPr bwMode="auto">
            <a:xfrm>
              <a:off x="2247730" y="1504414"/>
              <a:ext cx="1237631" cy="465144"/>
            </a:xfrm>
            <a:prstGeom prst="cloudCallout">
              <a:avLst>
                <a:gd name="adj1" fmla="val 21782"/>
                <a:gd name="adj2" fmla="val -8021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2325914" y="1529586"/>
              <a:ext cx="1370058" cy="3719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月平均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气温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升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至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最高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5057775" y="2067694"/>
            <a:ext cx="1181100" cy="762000"/>
          </a:xfrm>
          <a:custGeom>
            <a:avLst/>
            <a:gdLst>
              <a:gd name="connsiteX0" fmla="*/ 0 w 1181100"/>
              <a:gd name="connsiteY0" fmla="*/ 0 h 762000"/>
              <a:gd name="connsiteX1" fmla="*/ 314325 w 1181100"/>
              <a:gd name="connsiteY1" fmla="*/ 142875 h 762000"/>
              <a:gd name="connsiteX2" fmla="*/ 600075 w 1181100"/>
              <a:gd name="connsiteY2" fmla="*/ 323850 h 762000"/>
              <a:gd name="connsiteX3" fmla="*/ 895350 w 1181100"/>
              <a:gd name="connsiteY3" fmla="*/ 581025 h 762000"/>
              <a:gd name="connsiteX4" fmla="*/ 1181100 w 1181100"/>
              <a:gd name="connsiteY4" fmla="*/ 762000 h 762000"/>
              <a:gd name="connsiteX5" fmla="*/ 1181100 w 1181100"/>
              <a:gd name="connsiteY5" fmla="*/ 762000 h 762000"/>
              <a:gd name="connsiteX6" fmla="*/ 1181100 w 1181100"/>
              <a:gd name="connsiteY6" fmla="*/ 762000 h 762000"/>
              <a:gd name="connsiteX7" fmla="*/ 1181100 w 1181100"/>
              <a:gd name="connsiteY7" fmla="*/ 752475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00" h="762000">
                <a:moveTo>
                  <a:pt x="0" y="0"/>
                </a:moveTo>
                <a:cubicBezTo>
                  <a:pt x="107156" y="44450"/>
                  <a:pt x="214313" y="88900"/>
                  <a:pt x="314325" y="142875"/>
                </a:cubicBezTo>
                <a:cubicBezTo>
                  <a:pt x="414337" y="196850"/>
                  <a:pt x="503238" y="250825"/>
                  <a:pt x="600075" y="323850"/>
                </a:cubicBezTo>
                <a:cubicBezTo>
                  <a:pt x="696912" y="396875"/>
                  <a:pt x="798513" y="508000"/>
                  <a:pt x="895350" y="581025"/>
                </a:cubicBezTo>
                <a:cubicBezTo>
                  <a:pt x="992187" y="654050"/>
                  <a:pt x="1181100" y="762000"/>
                  <a:pt x="1181100" y="762000"/>
                </a:cubicBezTo>
                <a:lnTo>
                  <a:pt x="1181100" y="762000"/>
                </a:lnTo>
                <a:lnTo>
                  <a:pt x="1181100" y="762000"/>
                </a:lnTo>
                <a:lnTo>
                  <a:pt x="1181100" y="752475"/>
                </a:ln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4"/>
          <p:cNvGrpSpPr/>
          <p:nvPr/>
        </p:nvGrpSpPr>
        <p:grpSpPr bwMode="auto">
          <a:xfrm>
            <a:off x="6199532" y="1994770"/>
            <a:ext cx="3168161" cy="1096742"/>
            <a:chOff x="2247730" y="1504414"/>
            <a:chExt cx="1374517" cy="4048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>
              <a:off x="2247730" y="1504414"/>
              <a:ext cx="1230828" cy="404863"/>
            </a:xfrm>
            <a:prstGeom prst="cloudCallout">
              <a:avLst>
                <a:gd name="adj1" fmla="val -62777"/>
                <a:gd name="adj2" fmla="val -3662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2344640" y="1556446"/>
              <a:ext cx="1277607" cy="2385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然后月平均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气温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逐渐回落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月份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降至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14.2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" name="直接连接符 7"/>
          <p:cNvCxnSpPr>
            <a:stCxn id="4" idx="2"/>
            <a:endCxn id="4" idx="3"/>
          </p:cNvCxnSpPr>
          <p:nvPr/>
        </p:nvCxnSpPr>
        <p:spPr>
          <a:xfrm flipV="1">
            <a:off x="3600450" y="2505844"/>
            <a:ext cx="285750" cy="17145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4"/>
          <p:cNvGrpSpPr/>
          <p:nvPr/>
        </p:nvGrpSpPr>
        <p:grpSpPr bwMode="auto">
          <a:xfrm>
            <a:off x="251520" y="1635648"/>
            <a:ext cx="2462460" cy="1040545"/>
            <a:chOff x="2247729" y="1504414"/>
            <a:chExt cx="2375251" cy="4222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9" name="云形标注 82"/>
            <p:cNvSpPr>
              <a:spLocks noChangeArrowheads="1"/>
            </p:cNvSpPr>
            <p:nvPr/>
          </p:nvSpPr>
          <p:spPr bwMode="auto">
            <a:xfrm>
              <a:off x="2247729" y="1504414"/>
              <a:ext cx="2336670" cy="422263"/>
            </a:xfrm>
            <a:prstGeom prst="cloudCallout">
              <a:avLst>
                <a:gd name="adj1" fmla="val 89890"/>
                <a:gd name="adj2" fmla="val 47093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4"/>
            <p:cNvSpPr>
              <a:spLocks noChangeArrowheads="1"/>
            </p:cNvSpPr>
            <p:nvPr/>
          </p:nvSpPr>
          <p:spPr bwMode="auto">
            <a:xfrm>
              <a:off x="2377188" y="1564863"/>
              <a:ext cx="2245792" cy="2622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上升最快：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22.6-17.4=</a:t>
              </a:r>
              <a:r>
                <a:rPr lang="en-US" altLang="zh-CN" sz="18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5.2</a:t>
              </a:r>
              <a:r>
                <a:rPr lang="en-US" altLang="zh-CN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(℃)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"/>
          <p:cNvGrpSpPr/>
          <p:nvPr/>
        </p:nvGrpSpPr>
        <p:grpSpPr bwMode="auto">
          <a:xfrm>
            <a:off x="6484540" y="1995686"/>
            <a:ext cx="2407945" cy="928005"/>
            <a:chOff x="2062440" y="2007846"/>
            <a:chExt cx="2413007" cy="42226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3" name="云形标注 82"/>
            <p:cNvSpPr>
              <a:spLocks noChangeArrowheads="1"/>
            </p:cNvSpPr>
            <p:nvPr/>
          </p:nvSpPr>
          <p:spPr bwMode="auto">
            <a:xfrm>
              <a:off x="2062440" y="2007846"/>
              <a:ext cx="2336670" cy="422263"/>
            </a:xfrm>
            <a:prstGeom prst="cloudCallout">
              <a:avLst>
                <a:gd name="adj1" fmla="val -81303"/>
                <a:gd name="adj2" fmla="val -1000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2229655" y="2040611"/>
              <a:ext cx="2245792" cy="2940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下降最快：</a:t>
              </a:r>
              <a:endParaRPr lang="en-US" altLang="zh-CN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25.5-19.6=</a:t>
              </a:r>
              <a:r>
                <a:rPr lang="en-US" altLang="zh-CN" sz="18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5.9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(℃)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5648325" y="2345941"/>
            <a:ext cx="285750" cy="24563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" grpId="0" animBg="1"/>
      <p:bldP spid="2" grpId="0" animBg="1"/>
      <p:bldP spid="2" grpId="1" animBg="1"/>
      <p:bldP spid="21" grpId="0" animBg="1"/>
      <p:bldP spid="21" grpId="1" animBg="1"/>
      <p:bldP spid="4" grpId="0" animBg="1"/>
      <p:bldP spid="4" grpId="1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827588" y="843560"/>
            <a:ext cx="753790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班学生从一年级到六年级戴眼镜人数统计如下：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971604" y="3291830"/>
            <a:ext cx="72123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根据上面的数据，试着完成下面折线统计图。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195740" y="1779663"/>
          <a:ext cx="4769801" cy="134605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24538"/>
                <a:gridCol w="599583"/>
                <a:gridCol w="569136"/>
                <a:gridCol w="569136"/>
                <a:gridCol w="569136"/>
                <a:gridCol w="569136"/>
                <a:gridCol w="569136"/>
              </a:tblGrid>
              <a:tr h="6730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年级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五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</a:t>
                      </a:r>
                      <a:endParaRPr lang="zh-CN" altLang="en-US" sz="2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730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人数</a:t>
                      </a:r>
                      <a:r>
                        <a:rPr lang="en-US" altLang="zh-CN" sz="2000" b="1" dirty="0" smtClean="0"/>
                        <a:t>(</a:t>
                      </a:r>
                      <a:r>
                        <a:rPr lang="zh-CN" altLang="en-US" sz="2000" b="1" dirty="0" smtClean="0"/>
                        <a:t>人</a:t>
                      </a:r>
                      <a:r>
                        <a:rPr lang="en-US" altLang="zh-CN" sz="2000" b="1" dirty="0" smtClean="0"/>
                        <a:t>)</a:t>
                      </a:r>
                      <a:endParaRPr lang="zh-CN" alt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2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3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7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7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9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/>
                        <a:t>7</a:t>
                      </a:r>
                      <a:endParaRPr lang="zh-CN" altLang="en-US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594099" y="483520"/>
            <a:ext cx="4498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班学生戴眼镜人数统计图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1857603" y="3238964"/>
            <a:ext cx="21354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1857603" y="3019508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1857603" y="2750038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1857603" y="2530582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6"/>
          <p:cNvSpPr txBox="1"/>
          <p:nvPr/>
        </p:nvSpPr>
        <p:spPr>
          <a:xfrm>
            <a:off x="1857603" y="2296154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6"/>
          <p:cNvSpPr txBox="1"/>
          <p:nvPr/>
        </p:nvSpPr>
        <p:spPr>
          <a:xfrm>
            <a:off x="1857603" y="2038266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6"/>
          <p:cNvSpPr txBox="1"/>
          <p:nvPr/>
        </p:nvSpPr>
        <p:spPr>
          <a:xfrm>
            <a:off x="1857603" y="1817291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6"/>
          <p:cNvSpPr txBox="1"/>
          <p:nvPr/>
        </p:nvSpPr>
        <p:spPr>
          <a:xfrm>
            <a:off x="1857603" y="1535265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6"/>
          <p:cNvSpPr txBox="1"/>
          <p:nvPr/>
        </p:nvSpPr>
        <p:spPr>
          <a:xfrm>
            <a:off x="2532130" y="2989429"/>
            <a:ext cx="10464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起床时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6"/>
          <p:cNvSpPr txBox="1"/>
          <p:nvPr/>
        </p:nvSpPr>
        <p:spPr>
          <a:xfrm>
            <a:off x="2346603" y="3641042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/>
        </p:nvGraphicFramePr>
        <p:xfrm>
          <a:off x="2125905" y="1344435"/>
          <a:ext cx="5346418" cy="243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3774"/>
                <a:gridCol w="763774"/>
                <a:gridCol w="763774"/>
                <a:gridCol w="763774"/>
                <a:gridCol w="763774"/>
                <a:gridCol w="763774"/>
                <a:gridCol w="763774"/>
              </a:tblGrid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243840"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7" name="TextBox 16"/>
          <p:cNvSpPr txBox="1"/>
          <p:nvPr/>
        </p:nvSpPr>
        <p:spPr>
          <a:xfrm>
            <a:off x="1857603" y="3439020"/>
            <a:ext cx="8140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852006" y="3258717"/>
            <a:ext cx="45719" cy="45719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椭圆 38"/>
          <p:cNvSpPr/>
          <p:nvPr/>
        </p:nvSpPr>
        <p:spPr>
          <a:xfrm>
            <a:off x="3631518" y="3035266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椭圆 39"/>
          <p:cNvSpPr/>
          <p:nvPr/>
        </p:nvSpPr>
        <p:spPr>
          <a:xfrm>
            <a:off x="4414081" y="2063154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1" name="椭圆 40"/>
          <p:cNvSpPr/>
          <p:nvPr/>
        </p:nvSpPr>
        <p:spPr>
          <a:xfrm>
            <a:off x="5153211" y="2040871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椭圆 41"/>
          <p:cNvSpPr/>
          <p:nvPr/>
        </p:nvSpPr>
        <p:spPr>
          <a:xfrm>
            <a:off x="5926517" y="1579139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43" name="直接连接符 42"/>
          <p:cNvCxnSpPr>
            <a:stCxn id="38" idx="7"/>
            <a:endCxn id="39" idx="7"/>
          </p:cNvCxnSpPr>
          <p:nvPr/>
        </p:nvCxnSpPr>
        <p:spPr>
          <a:xfrm flipV="1">
            <a:off x="2891026" y="3040539"/>
            <a:ext cx="771220" cy="22487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endCxn id="40" idx="4"/>
          </p:cNvCxnSpPr>
          <p:nvPr/>
        </p:nvCxnSpPr>
        <p:spPr>
          <a:xfrm flipV="1">
            <a:off x="3664008" y="2099156"/>
            <a:ext cx="768077" cy="945121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40" idx="7"/>
            <a:endCxn id="41" idx="4"/>
          </p:cNvCxnSpPr>
          <p:nvPr/>
        </p:nvCxnSpPr>
        <p:spPr>
          <a:xfrm>
            <a:off x="4444809" y="2068427"/>
            <a:ext cx="726402" cy="84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41" idx="6"/>
            <a:endCxn id="42" idx="1"/>
          </p:cNvCxnSpPr>
          <p:nvPr/>
        </p:nvCxnSpPr>
        <p:spPr>
          <a:xfrm flipV="1">
            <a:off x="5189211" y="1584411"/>
            <a:ext cx="742578" cy="4744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16"/>
          <p:cNvSpPr txBox="1"/>
          <p:nvPr/>
        </p:nvSpPr>
        <p:spPr>
          <a:xfrm>
            <a:off x="1879163" y="1325082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1763692" y="1094384"/>
            <a:ext cx="72442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6"/>
          <p:cNvSpPr txBox="1"/>
          <p:nvPr/>
        </p:nvSpPr>
        <p:spPr>
          <a:xfrm>
            <a:off x="1803505" y="873328"/>
            <a:ext cx="147673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人数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6"/>
          <p:cNvSpPr txBox="1"/>
          <p:nvPr/>
        </p:nvSpPr>
        <p:spPr>
          <a:xfrm>
            <a:off x="3169456" y="3641042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二年级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6"/>
          <p:cNvSpPr txBox="1"/>
          <p:nvPr/>
        </p:nvSpPr>
        <p:spPr>
          <a:xfrm>
            <a:off x="3961002" y="3641042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三年级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6"/>
          <p:cNvSpPr txBox="1"/>
          <p:nvPr/>
        </p:nvSpPr>
        <p:spPr>
          <a:xfrm>
            <a:off x="4780473" y="3641042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四年级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6"/>
          <p:cNvSpPr txBox="1"/>
          <p:nvPr/>
        </p:nvSpPr>
        <p:spPr>
          <a:xfrm>
            <a:off x="5539669" y="3641042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五年级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6"/>
          <p:cNvSpPr txBox="1"/>
          <p:nvPr/>
        </p:nvSpPr>
        <p:spPr>
          <a:xfrm>
            <a:off x="6406706" y="3641042"/>
            <a:ext cx="104648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六年级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6678145" y="2051537"/>
            <a:ext cx="36000" cy="3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57" name="直接连接符 56"/>
          <p:cNvCxnSpPr>
            <a:stCxn id="56" idx="6"/>
            <a:endCxn id="42" idx="6"/>
          </p:cNvCxnSpPr>
          <p:nvPr/>
        </p:nvCxnSpPr>
        <p:spPr>
          <a:xfrm flipH="1" flipV="1">
            <a:off x="5962517" y="1597139"/>
            <a:ext cx="751628" cy="47239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16"/>
          <p:cNvSpPr txBox="1"/>
          <p:nvPr/>
        </p:nvSpPr>
        <p:spPr>
          <a:xfrm>
            <a:off x="4410633" y="1644200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16"/>
          <p:cNvSpPr txBox="1"/>
          <p:nvPr/>
        </p:nvSpPr>
        <p:spPr>
          <a:xfrm>
            <a:off x="5126261" y="1644200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16"/>
          <p:cNvSpPr txBox="1"/>
          <p:nvPr/>
        </p:nvSpPr>
        <p:spPr>
          <a:xfrm>
            <a:off x="5841889" y="1166004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16"/>
          <p:cNvSpPr txBox="1"/>
          <p:nvPr/>
        </p:nvSpPr>
        <p:spPr>
          <a:xfrm>
            <a:off x="6678145" y="1723412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16"/>
          <p:cNvSpPr txBox="1"/>
          <p:nvPr/>
        </p:nvSpPr>
        <p:spPr>
          <a:xfrm>
            <a:off x="3600139" y="2927919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16"/>
          <p:cNvSpPr txBox="1"/>
          <p:nvPr/>
        </p:nvSpPr>
        <p:spPr>
          <a:xfrm>
            <a:off x="2842550" y="3138032"/>
            <a:ext cx="37604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251523" y="321499"/>
            <a:ext cx="83276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用自己的语音描述这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年中戴眼镜人数有什么变化。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2195736" y="947504"/>
            <a:ext cx="5172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班学生戴眼镜人数统计图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67744" y="1494069"/>
            <a:ext cx="4896544" cy="2589851"/>
          </a:xfrm>
          <a:prstGeom prst="rect">
            <a:avLst/>
          </a:prstGeom>
        </p:spPr>
      </p:pic>
      <p:sp>
        <p:nvSpPr>
          <p:cNvPr id="64" name="AutoShape 27"/>
          <p:cNvSpPr>
            <a:spLocks noChangeArrowheads="1"/>
          </p:cNvSpPr>
          <p:nvPr/>
        </p:nvSpPr>
        <p:spPr bwMode="auto">
          <a:xfrm>
            <a:off x="539552" y="1995686"/>
            <a:ext cx="1584176" cy="1728192"/>
          </a:xfrm>
          <a:prstGeom prst="wedgeRoundRectCallout">
            <a:avLst>
              <a:gd name="adj1" fmla="val 168245"/>
              <a:gd name="adj2" fmla="val -131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二年到三年人戴眼镜数增长最快，三四年级没有增长。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AutoShape 27"/>
          <p:cNvSpPr>
            <a:spLocks noChangeArrowheads="1"/>
          </p:cNvSpPr>
          <p:nvPr/>
        </p:nvSpPr>
        <p:spPr bwMode="auto">
          <a:xfrm>
            <a:off x="7164288" y="1851670"/>
            <a:ext cx="1475960" cy="2051164"/>
          </a:xfrm>
          <a:prstGeom prst="wedgeRoundRectCallout">
            <a:avLst>
              <a:gd name="adj1" fmla="val -115720"/>
              <a:gd name="adj2" fmla="val -3517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五年戴眼镜数最多，从五年开始人数下降，下降到</a:t>
            </a:r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3059837" y="3349199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818670" y="2486399"/>
            <a:ext cx="581025" cy="733425"/>
          </a:xfrm>
          <a:custGeom>
            <a:avLst/>
            <a:gdLst>
              <a:gd name="connsiteX0" fmla="*/ 0 w 581025"/>
              <a:gd name="connsiteY0" fmla="*/ 733425 h 733425"/>
              <a:gd name="connsiteX1" fmla="*/ 581025 w 581025"/>
              <a:gd name="connsiteY1" fmla="*/ 0 h 73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1025" h="733425">
                <a:moveTo>
                  <a:pt x="0" y="733425"/>
                </a:moveTo>
                <a:lnTo>
                  <a:pt x="581025" y="0"/>
                </a:ln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652125" y="1635647"/>
            <a:ext cx="360039" cy="37467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17" grpId="0" animBg="1"/>
      <p:bldP spid="17" grpId="1" animBg="1"/>
      <p:bldP spid="67" grpId="0" animBg="1"/>
    </p:bldLst>
  </p:timing>
</p:sld>
</file>

<file path=ppt/tags/tag1.xml><?xml version="1.0" encoding="utf-8"?>
<p:tagLst xmlns:p="http://schemas.openxmlformats.org/presentationml/2006/main">
  <p:tag name="KSO_WPP_MARK_KEY" val="03a227f4-69ff-43d4-b0fd-28f00cd66dc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1118</Words>
  <Application>WPS 演示</Application>
  <PresentationFormat>全屏显示(16:9)</PresentationFormat>
  <Paragraphs>233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Times New Roman</vt:lpstr>
      <vt:lpstr>等线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2023-02-11T07:25:10Z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783AACAB04D343A090C9EFF20FF64610</vt:lpwstr>
  </property>
</Properties>
</file>