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3" r:id="rId3"/>
    <p:sldId id="522" r:id="rId4"/>
    <p:sldId id="472" r:id="rId5"/>
    <p:sldId id="527" r:id="rId7"/>
    <p:sldId id="528" r:id="rId8"/>
    <p:sldId id="529" r:id="rId9"/>
    <p:sldId id="518" r:id="rId10"/>
    <p:sldId id="524" r:id="rId11"/>
    <p:sldId id="525" r:id="rId12"/>
    <p:sldId id="530" r:id="rId13"/>
    <p:sldId id="531" r:id="rId14"/>
    <p:sldId id="532" r:id="rId15"/>
    <p:sldId id="507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1.jpe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4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7.xml"/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jpe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4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" y="1563640"/>
            <a:ext cx="9155041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认识特殊的单式折线统计图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9069" y="572796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5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817762" y="3910287"/>
            <a:ext cx="5778574" cy="46166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下半年比上半年多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5553544" y="3867896"/>
            <a:ext cx="1754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467988" y="771552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A203.EPS" descr="id:2147511978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195740" y="1203600"/>
            <a:ext cx="4494511" cy="25875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5536" y="3219824"/>
            <a:ext cx="3048486" cy="1024437"/>
            <a:chOff x="299378" y="3203497"/>
            <a:chExt cx="3048486" cy="1024437"/>
          </a:xfrm>
        </p:grpSpPr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312397" y="3545247"/>
              <a:ext cx="17547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=1500-1200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25"/>
            <p:cNvSpPr txBox="1">
              <a:spLocks noChangeArrowheads="1"/>
            </p:cNvSpPr>
            <p:nvPr/>
          </p:nvSpPr>
          <p:spPr bwMode="auto">
            <a:xfrm>
              <a:off x="299378" y="3827824"/>
              <a:ext cx="17547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=1300(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466342" y="3203497"/>
              <a:ext cx="28815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1000+500-(400+800)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标注 1"/>
            <p:cNvSpPr/>
            <p:nvPr/>
          </p:nvSpPr>
          <p:spPr>
            <a:xfrm>
              <a:off x="323840" y="3255934"/>
              <a:ext cx="2556000" cy="936000"/>
            </a:xfrm>
            <a:prstGeom prst="wedgeRoundRectCallout">
              <a:avLst>
                <a:gd name="adj1" fmla="val 159318"/>
                <a:gd name="adj2" fmla="val 32262"/>
                <a:gd name="adj3" fmla="val 1666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2059267" y="3795888"/>
            <a:ext cx="5537073" cy="646331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全年平均每季度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5553544" y="3867896"/>
            <a:ext cx="1754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467988" y="771552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A203.EPS" descr="id:2147511978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195740" y="1203600"/>
            <a:ext cx="4494511" cy="2587516"/>
          </a:xfrm>
          <a:prstGeom prst="rect">
            <a:avLst/>
          </a:prstGeom>
        </p:spPr>
      </p:pic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322326" y="3219822"/>
            <a:ext cx="3097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(400+800+1000+500)÷4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46668" y="3556658"/>
            <a:ext cx="1886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=2700÷4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124145" y="3902509"/>
            <a:ext cx="1886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=675(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79512" y="3255934"/>
            <a:ext cx="2988000" cy="1008000"/>
          </a:xfrm>
          <a:prstGeom prst="wedgeRoundRectCallout">
            <a:avLst>
              <a:gd name="adj1" fmla="val 49659"/>
              <a:gd name="adj2" fmla="val -13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2" grpId="0"/>
      <p:bldP spid="2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766420" y="3939904"/>
            <a:ext cx="7694012" cy="46166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根据这个统计图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对饮料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销售情况作出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6823817" y="1241343"/>
            <a:ext cx="1996655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答：从第一季度到第三季度，气温逐渐上升，所以饮料销售呈上升趋势，从第三道第四季度气温下降，所以饮料销售呈下降趋势。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467988" y="771552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A203.EPS" descr="id:2147511978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195740" y="1203600"/>
            <a:ext cx="4494511" cy="2587516"/>
          </a:xfrm>
          <a:prstGeom prst="rect">
            <a:avLst/>
          </a:prstGeom>
        </p:spPr>
      </p:pic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3648" y="2361969"/>
            <a:ext cx="604867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根据统计数据作出合理的分析和决策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这是每个人应该具备的基本素质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也是每个人能更好地生存和发展的需要。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897565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是汛期某一条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日每天下午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汛情公告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和水位变化统计图。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8024" y="2067696"/>
            <a:ext cx="3923040" cy="2088232"/>
          </a:xfrm>
          <a:prstGeom prst="rect">
            <a:avLst/>
          </a:prstGeom>
        </p:spPr>
      </p:pic>
      <p:pic>
        <p:nvPicPr>
          <p:cNvPr id="19" name="8章4.eps" descr="id:2147511943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83568" y="2243134"/>
            <a:ext cx="4017808" cy="220082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51520" y="1995688"/>
            <a:ext cx="475001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11560" y="771551"/>
            <a:ext cx="6129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图中的两条横虚线分别代表什么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8046" y="1716765"/>
            <a:ext cx="475001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" name="8章4.eps" descr="id:214751194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27584" y="1997785"/>
            <a:ext cx="4032448" cy="230215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87624" y="2787774"/>
            <a:ext cx="340066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4"/>
          <p:cNvGrpSpPr/>
          <p:nvPr/>
        </p:nvGrpSpPr>
        <p:grpSpPr bwMode="auto">
          <a:xfrm>
            <a:off x="5148064" y="1419624"/>
            <a:ext cx="3525476" cy="1424633"/>
            <a:chOff x="2246610" y="1394190"/>
            <a:chExt cx="3532884" cy="5180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2246610" y="1394190"/>
              <a:ext cx="3532884" cy="518071"/>
            </a:xfrm>
            <a:prstGeom prst="cloudCallout">
              <a:avLst>
                <a:gd name="adj1" fmla="val -65445"/>
                <a:gd name="adj2" fmla="val 4141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2607407" y="1429571"/>
              <a:ext cx="2971065" cy="4365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是历史最高水位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标志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线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告诉我们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历史最高水位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32.6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4"/>
          <p:cNvGrpSpPr/>
          <p:nvPr/>
        </p:nvGrpSpPr>
        <p:grpSpPr bwMode="auto">
          <a:xfrm>
            <a:off x="5148064" y="3003799"/>
            <a:ext cx="3528392" cy="1362032"/>
            <a:chOff x="1456861" y="1273896"/>
            <a:chExt cx="3535807" cy="5180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>
              <a:off x="1456861" y="1273896"/>
              <a:ext cx="3460725" cy="518071"/>
            </a:xfrm>
            <a:prstGeom prst="cloudCallout">
              <a:avLst>
                <a:gd name="adj1" fmla="val -87315"/>
                <a:gd name="adj2" fmla="val -3419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1877285" y="1310340"/>
              <a:ext cx="3115383" cy="456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是警戒水位标志线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告诉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警戒水位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1187624" y="3147814"/>
            <a:ext cx="340066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8章4.eps" descr="id:214751194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27584" y="1700644"/>
            <a:ext cx="4032448" cy="230215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51520" y="33950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哪天的水位超过了历史最高水位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水位从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哪天开始回落到警戒水位以下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4"/>
          <p:cNvGrpSpPr/>
          <p:nvPr/>
        </p:nvGrpSpPr>
        <p:grpSpPr bwMode="auto">
          <a:xfrm>
            <a:off x="5004048" y="1863865"/>
            <a:ext cx="3337900" cy="605767"/>
            <a:chOff x="3000234" y="1237307"/>
            <a:chExt cx="2743135" cy="2596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3000234" y="1237307"/>
              <a:ext cx="2743135" cy="259662"/>
            </a:xfrm>
            <a:prstGeom prst="cloudCallout">
              <a:avLst>
                <a:gd name="adj1" fmla="val -124765"/>
                <a:gd name="adj2" fmla="val -15879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3156334" y="1250251"/>
              <a:ext cx="2587035" cy="1978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超过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了历史最高水位。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5004048" y="3075806"/>
            <a:ext cx="3528392" cy="605766"/>
            <a:chOff x="2345175" y="1398018"/>
            <a:chExt cx="2743135" cy="2596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345175" y="1398018"/>
              <a:ext cx="2743135" cy="259662"/>
            </a:xfrm>
            <a:prstGeom prst="cloudCallout">
              <a:avLst>
                <a:gd name="adj1" fmla="val -76563"/>
                <a:gd name="adj2" fmla="val -9899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513122" y="1410750"/>
              <a:ext cx="2371956" cy="1978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低于警戒水位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4"/>
          <p:cNvGrpSpPr/>
          <p:nvPr/>
        </p:nvGrpSpPr>
        <p:grpSpPr bwMode="auto">
          <a:xfrm>
            <a:off x="867923" y="4011911"/>
            <a:ext cx="5504281" cy="571836"/>
            <a:chOff x="2246610" y="1394190"/>
            <a:chExt cx="2743135" cy="37382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>
              <a:off x="2246610" y="1394190"/>
              <a:ext cx="2743135" cy="373825"/>
            </a:xfrm>
            <a:prstGeom prst="cloudCallout">
              <a:avLst>
                <a:gd name="adj1" fmla="val 1394"/>
                <a:gd name="adj2" fmla="val -26605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529408" y="1439476"/>
              <a:ext cx="2371956" cy="2615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水位从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日开始回落到警戒水位以下。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98046" y="1419624"/>
            <a:ext cx="475001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3968" y="2953972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07704" y="1995688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275859" y="2484116"/>
            <a:ext cx="981075" cy="447675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51520" y="339504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用自己的语言描述该地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日汛情的变化情况。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31640" y="1478869"/>
            <a:ext cx="475001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8章4.eps" descr="id:214751194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93120" y="1838908"/>
            <a:ext cx="3756490" cy="2028987"/>
          </a:xfrm>
          <a:prstGeom prst="rect">
            <a:avLst/>
          </a:prstGeom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864078" y="1731599"/>
            <a:ext cx="2752707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这条河流的水位从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日的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米迅速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flipV="1">
            <a:off x="2668407" y="2292876"/>
            <a:ext cx="504055" cy="549370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3147330" y="2292876"/>
            <a:ext cx="525388" cy="310105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3672722" y="2499744"/>
            <a:ext cx="478927" cy="103237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4151644" y="2492105"/>
            <a:ext cx="500260" cy="223663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 flipV="1">
            <a:off x="4656353" y="2715768"/>
            <a:ext cx="500260" cy="223663"/>
          </a:xfrm>
          <a:custGeom>
            <a:avLst/>
            <a:gdLst>
              <a:gd name="connsiteX0" fmla="*/ 0 w 981075"/>
              <a:gd name="connsiteY0" fmla="*/ 0 h 447675"/>
              <a:gd name="connsiteX1" fmla="*/ 981075 w 981075"/>
              <a:gd name="connsiteY1" fmla="*/ 447675 h 447675"/>
              <a:gd name="connsiteX2" fmla="*/ 981075 w 981075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1075" h="447675">
                <a:moveTo>
                  <a:pt x="0" y="0"/>
                </a:moveTo>
                <a:lnTo>
                  <a:pt x="981075" y="447675"/>
                </a:lnTo>
                <a:lnTo>
                  <a:pt x="981075" y="44767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864078" y="2515760"/>
            <a:ext cx="2752707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日升至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32.9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5854505" y="2984048"/>
            <a:ext cx="303797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日水位回落至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32.4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5876557" y="3520048"/>
            <a:ext cx="287191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日水位又有所上升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升至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32.6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163678" y="2184418"/>
            <a:ext cx="174499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日、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水位连续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降至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米和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31.8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  <p:bldP spid="15" grpId="0" animBg="1"/>
      <p:bldP spid="16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51519" y="339504"/>
            <a:ext cx="8327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气象台预报该地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三日将有大雨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你认为水位会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 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552" y="1491632"/>
            <a:ext cx="475001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水位变化统计图</a:t>
            </a:r>
            <a:endParaRPr lang="zh-CN" altLang="zh-CN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8章4.eps" descr="id:214751194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144378" y="1779662"/>
            <a:ext cx="3756490" cy="2028987"/>
          </a:xfrm>
          <a:prstGeom prst="rect">
            <a:avLst/>
          </a:prstGeom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461387" y="1203599"/>
            <a:ext cx="3071057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该地区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三日将有大雨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大雨期间水位会迅速上升。如果大雨持续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每天的雨量增加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水位每天都会上升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号可能达到历史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最高水位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也可能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超过历史最高水位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411512"/>
            <a:ext cx="78488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下面是我国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年部分年份水果产量统计数据。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403648" y="1275608"/>
            <a:ext cx="7632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年部分年份水果产量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601" y="1650007"/>
            <a:ext cx="4866667" cy="2361905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899592" y="4011910"/>
            <a:ext cx="674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读上面的统计图，自己提出问题并解答。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971603" y="3307436"/>
            <a:ext cx="76075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水果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产量最高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年水果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产量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最低。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2)2011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年多产水果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万吨。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)(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年水果产量上升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最快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1403648" y="411512"/>
            <a:ext cx="7632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年部分年份水果产量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593" y="857919"/>
            <a:ext cx="4866667" cy="236190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5922404" y="1403644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25"/>
          <p:cNvSpPr txBox="1">
            <a:spLocks noChangeArrowheads="1"/>
          </p:cNvSpPr>
          <p:nvPr/>
        </p:nvSpPr>
        <p:spPr bwMode="auto">
          <a:xfrm>
            <a:off x="1653208" y="3291832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485817" y="2498629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4"/>
          <p:cNvGrpSpPr/>
          <p:nvPr/>
        </p:nvGrpSpPr>
        <p:grpSpPr bwMode="auto">
          <a:xfrm>
            <a:off x="6876261" y="1059584"/>
            <a:ext cx="2232247" cy="1147457"/>
            <a:chOff x="2253304" y="1399871"/>
            <a:chExt cx="2236938" cy="49185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9" name="云形标注 82"/>
            <p:cNvSpPr>
              <a:spLocks noChangeArrowheads="1"/>
            </p:cNvSpPr>
            <p:nvPr/>
          </p:nvSpPr>
          <p:spPr bwMode="auto">
            <a:xfrm>
              <a:off x="2253304" y="1399871"/>
              <a:ext cx="2076395" cy="491858"/>
            </a:xfrm>
            <a:prstGeom prst="cloudCallout">
              <a:avLst>
                <a:gd name="adj1" fmla="val -83833"/>
                <a:gd name="adj2" fmla="val 1769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2447972" y="1439532"/>
              <a:ext cx="2042270" cy="3957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哪个年份对应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的点最高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这年的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水果产量最高。 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TextBox 25"/>
          <p:cNvSpPr txBox="1">
            <a:spLocks noChangeArrowheads="1"/>
          </p:cNvSpPr>
          <p:nvPr/>
        </p:nvSpPr>
        <p:spPr bwMode="auto">
          <a:xfrm>
            <a:off x="5037584" y="3309856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4819327" y="2355726"/>
            <a:ext cx="378512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21401.4-6225.1=15176.3(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万吨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25"/>
          <p:cNvSpPr txBox="1">
            <a:spLocks noChangeArrowheads="1"/>
          </p:cNvSpPr>
          <p:nvPr/>
        </p:nvSpPr>
        <p:spPr bwMode="auto">
          <a:xfrm>
            <a:off x="5206426" y="3651872"/>
            <a:ext cx="1597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15176.3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83819" y="1910384"/>
            <a:ext cx="619125" cy="561975"/>
          </a:xfrm>
          <a:custGeom>
            <a:avLst/>
            <a:gdLst>
              <a:gd name="connsiteX0" fmla="*/ 0 w 619125"/>
              <a:gd name="connsiteY0" fmla="*/ 561975 h 561975"/>
              <a:gd name="connsiteX1" fmla="*/ 619125 w 619125"/>
              <a:gd name="connsiteY1" fmla="*/ 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9125" h="561975">
                <a:moveTo>
                  <a:pt x="0" y="561975"/>
                </a:moveTo>
                <a:lnTo>
                  <a:pt x="619125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25"/>
          <p:cNvSpPr txBox="1">
            <a:spLocks noChangeArrowheads="1"/>
          </p:cNvSpPr>
          <p:nvPr/>
        </p:nvSpPr>
        <p:spPr bwMode="auto">
          <a:xfrm>
            <a:off x="1653208" y="4011912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5"/>
          <p:cNvSpPr txBox="1">
            <a:spLocks noChangeArrowheads="1"/>
          </p:cNvSpPr>
          <p:nvPr/>
        </p:nvSpPr>
        <p:spPr bwMode="auto">
          <a:xfrm>
            <a:off x="3347864" y="4054303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  <p:bldP spid="67" grpId="0" animBg="1"/>
      <p:bldP spid="71" grpId="0"/>
      <p:bldP spid="72" grpId="0" animBg="1"/>
      <p:bldP spid="73" grpId="0"/>
      <p:bldP spid="7" grpId="0" animBg="1"/>
      <p:bldP spid="75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51520" y="339502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年各季度饮料销售情况如下图。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467988" y="771552"/>
            <a:ext cx="4235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某商场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年各季度饮料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A203.EPS" descr="id:214751197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195740" y="1203600"/>
            <a:ext cx="4494511" cy="2587516"/>
          </a:xfrm>
          <a:prstGeom prst="rect">
            <a:avLst/>
          </a:prstGeom>
        </p:spPr>
      </p:pic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539556" y="3797629"/>
            <a:ext cx="7967601" cy="646331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季度的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销量最大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季度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的销量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8024" y="1275606"/>
            <a:ext cx="66385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1547664" y="3912028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87824" y="2283720"/>
            <a:ext cx="720080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220072" y="3889961"/>
            <a:ext cx="83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  <p:bldP spid="25" grpId="0" animBg="1"/>
      <p:bldP spid="26" grpId="0"/>
    </p:bldLst>
  </p:timing>
</p:sld>
</file>

<file path=ppt/tags/tag1.xml><?xml version="1.0" encoding="utf-8"?>
<p:tagLst xmlns:p="http://schemas.openxmlformats.org/presentationml/2006/main">
  <p:tag name="KSO_WPP_MARK_KEY" val="f38bfb9e-8439-48b1-a1b7-d2ca3e88b7c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1307</Words>
  <Application>WPS 演示</Application>
  <PresentationFormat>全屏显示(16:9)</PresentationFormat>
  <Paragraphs>172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C1C5AA360716499A972821DFEC392065</vt:lpwstr>
  </property>
</Properties>
</file>