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sldIdLst>
    <p:sldId id="552" r:id="rId3"/>
    <p:sldId id="510" r:id="rId4"/>
    <p:sldId id="524" r:id="rId5"/>
    <p:sldId id="526" r:id="rId6"/>
    <p:sldId id="543" r:id="rId7"/>
    <p:sldId id="544" r:id="rId8"/>
    <p:sldId id="545" r:id="rId9"/>
    <p:sldId id="546" r:id="rId10"/>
    <p:sldId id="547" r:id="rId11"/>
    <p:sldId id="528" r:id="rId12"/>
    <p:sldId id="518" r:id="rId13"/>
    <p:sldId id="548" r:id="rId14"/>
    <p:sldId id="549" r:id="rId15"/>
    <p:sldId id="550" r:id="rId16"/>
    <p:sldId id="551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  <p:embeddedFont>
      <p:font typeface="华文楷体" panose="02010600040101010101" pitchFamily="2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仿宋_GB2312" panose="02010609030101010101" charset="-122"/>
      <p:regular r:id="rId32"/>
    </p:embeddedFont>
    <p:embeddedFont>
      <p:font typeface="幼圆" panose="02010509060101010101" pitchFamily="49" charset="-122"/>
      <p:regular r:id="rId33"/>
    </p:embeddedFont>
    <p:embeddedFont>
      <p:font typeface="Arial Unicode MS" panose="020B0604020202020204" pitchFamily="34" charset="-122"/>
      <p:regular r:id="rId34"/>
    </p:embeddedFont>
  </p:embeddedFontLst>
  <p:custDataLst>
    <p:tags r:id="rId35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FF22A"/>
    <a:srgbClr val="009900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3"/>
            <a:ext cx="206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扇形统计图 选择统计图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11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25.png"/><Relationship Id="rId4" Type="http://schemas.openxmlformats.org/officeDocument/2006/relationships/image" Target="../media/image4.jpeg"/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26.png"/><Relationship Id="rId4" Type="http://schemas.openxmlformats.org/officeDocument/2006/relationships/image" Target="../media/image4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27.png"/><Relationship Id="rId4" Type="http://schemas.openxmlformats.org/officeDocument/2006/relationships/image" Target="../media/image4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4.jpe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六年级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387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统计图的应用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4489" y="585107"/>
            <a:ext cx="193386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扇形统计图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691680" y="718143"/>
            <a:ext cx="5954090" cy="532333"/>
          </a:xfrm>
          <a:prstGeom prst="wedgeRoundRectCallout">
            <a:avLst>
              <a:gd name="adj1" fmla="val -51875"/>
              <a:gd name="adj2" fmla="val -300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怎样根据需要选择统计图？与同学交流。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467544" y="2067694"/>
          <a:ext cx="7704856" cy="223224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751702"/>
                <a:gridCol w="2432874"/>
                <a:gridCol w="2520280"/>
              </a:tblGrid>
              <a:tr h="2232248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351121" y="3524167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742740" y="3470448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4619824" y="3464049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圆角矩形标注 34"/>
          <p:cNvSpPr/>
          <p:nvPr/>
        </p:nvSpPr>
        <p:spPr>
          <a:xfrm>
            <a:off x="611560" y="2175980"/>
            <a:ext cx="2520280" cy="1149753"/>
          </a:xfrm>
          <a:prstGeom prst="wedgeRoundRectCallout">
            <a:avLst>
              <a:gd name="adj1" fmla="val 2277"/>
              <a:gd name="adj2" fmla="val 61909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vl="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要想清楚地看出各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部分数量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与总数量之间的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关系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可以选择扇形统计图。</a:t>
            </a:r>
            <a:endParaRPr lang="zh-CN" altLang="zh-CN" sz="2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3239696" y="2171501"/>
            <a:ext cx="2412424" cy="1087617"/>
          </a:xfrm>
          <a:prstGeom prst="wedgeRoundRectCallout">
            <a:avLst>
              <a:gd name="adj1" fmla="val -37387"/>
              <a:gd name="adj2" fmla="val 62179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要反映数量的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增减变化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情况，可以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选择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折线统计图。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7" name="圆角矩形标注 36"/>
          <p:cNvSpPr/>
          <p:nvPr/>
        </p:nvSpPr>
        <p:spPr>
          <a:xfrm>
            <a:off x="5710906" y="2139704"/>
            <a:ext cx="2389485" cy="1408361"/>
          </a:xfrm>
          <a:prstGeom prst="wedgeRoundRectCallout">
            <a:avLst>
              <a:gd name="adj1" fmla="val 27437"/>
              <a:gd name="adj2" fmla="val 7056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要想直观地看出数量的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选择条形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86371" y="542797"/>
            <a:ext cx="982932" cy="140861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539552" y="896402"/>
            <a:ext cx="6997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下面是李大伯家收入情况统计图。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9792" y="3291832"/>
            <a:ext cx="2448272" cy="14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36218" y="1443948"/>
            <a:ext cx="2947519" cy="17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4" y="1405257"/>
            <a:ext cx="350630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07504" y="411512"/>
            <a:ext cx="69977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下面是李大伯家收入情况统计图。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031" y="2799316"/>
            <a:ext cx="2448272" cy="14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95088" y="873177"/>
            <a:ext cx="2947519" cy="17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8107" y="416400"/>
            <a:ext cx="3362289" cy="179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192004" y="2283718"/>
            <a:ext cx="4572265" cy="1080120"/>
          </a:xfrm>
          <a:prstGeom prst="wedgeRoundRectCallout">
            <a:avLst>
              <a:gd name="adj1" fmla="val -55659"/>
              <a:gd name="adj2" fmla="val -14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年李大伯家的哪项收入最多，哪项收入最少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占年收入的百分之几？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6186" r="22087" b="16488"/>
          <a:stretch>
            <a:fillRect/>
          </a:stretch>
        </p:blipFill>
        <p:spPr bwMode="auto">
          <a:xfrm>
            <a:off x="7363451" y="3507855"/>
            <a:ext cx="864423" cy="93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3347864" y="3643144"/>
            <a:ext cx="3960440" cy="1080119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年李大伯家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的粮食收入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最多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，其他收入最少；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粮食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收入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34.4%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，其他占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年收入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17.8%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4" y="2211712"/>
            <a:ext cx="957712" cy="137246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38113" y="411512"/>
            <a:ext cx="69977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下面是李大伯家收入情况统计图。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3151" y="2782177"/>
            <a:ext cx="2448272" cy="14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23532" y="902529"/>
            <a:ext cx="2947519" cy="17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20" y="411510"/>
            <a:ext cx="350630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067944" y="2423863"/>
            <a:ext cx="4572265" cy="716627"/>
          </a:xfrm>
          <a:prstGeom prst="wedgeRoundRectCallout">
            <a:avLst>
              <a:gd name="adj1" fmla="val -54150"/>
              <a:gd name="adj2" fmla="val 4796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年李大伯家的各项收入分别是多少万元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6186" r="22087" b="16488"/>
          <a:stretch>
            <a:fillRect/>
          </a:stretch>
        </p:blipFill>
        <p:spPr bwMode="auto">
          <a:xfrm>
            <a:off x="7742632" y="3411651"/>
            <a:ext cx="864423" cy="93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240125" y="3330473"/>
            <a:ext cx="3240360" cy="1321221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年李大伯家的各项收入分别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是粮食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万元、养殖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万元、水果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万元、其他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71047" y="2228797"/>
            <a:ext cx="969078" cy="138875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07504" y="381895"/>
            <a:ext cx="69977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下面是李大伯家收入情况统计图。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960" y="2878809"/>
            <a:ext cx="2448272" cy="14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28341" y="882249"/>
            <a:ext cx="2947519" cy="17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9" y="410632"/>
            <a:ext cx="350630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183038" y="2490256"/>
            <a:ext cx="4572265" cy="777104"/>
          </a:xfrm>
          <a:prstGeom prst="wedgeRoundRectCallout">
            <a:avLst>
              <a:gd name="adj1" fmla="val -54150"/>
              <a:gd name="adj2" fmla="val 4796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年，哪两年间李大伯家的收入增长最多？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6186" r="22087" b="16488"/>
          <a:stretch>
            <a:fillRect/>
          </a:stretch>
        </p:blipFill>
        <p:spPr bwMode="auto">
          <a:xfrm>
            <a:off x="7790109" y="3462558"/>
            <a:ext cx="864423" cy="93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183034" y="3606819"/>
            <a:ext cx="3557318" cy="792088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年两年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间李大伯家的收入增长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最多。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78588" y="2245584"/>
            <a:ext cx="1031559" cy="147829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90"/>
            <a:ext cx="11049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35496" y="381895"/>
            <a:ext cx="69977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下面是李大伯家收入情况统计图。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2871324"/>
            <a:ext cx="2448272" cy="141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62301" y="843558"/>
            <a:ext cx="2947519" cy="179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88805" y="381894"/>
            <a:ext cx="350630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标注 20"/>
          <p:cNvSpPr>
            <a:spLocks noChangeArrowheads="1"/>
          </p:cNvSpPr>
          <p:nvPr/>
        </p:nvSpPr>
        <p:spPr bwMode="auto">
          <a:xfrm>
            <a:off x="4278905" y="2314350"/>
            <a:ext cx="4572265" cy="761458"/>
          </a:xfrm>
          <a:prstGeom prst="wedgeRoundRectCallout">
            <a:avLst>
              <a:gd name="adj1" fmla="val -54150"/>
              <a:gd name="adj2" fmla="val 4796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年李大伯家的年收入比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年增长了百分之几？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4" cstate="email"/>
          <a:srcRect l="16186" r="22087" b="16488"/>
          <a:stretch>
            <a:fillRect/>
          </a:stretch>
        </p:blipFill>
        <p:spPr bwMode="auto">
          <a:xfrm>
            <a:off x="7812364" y="3405747"/>
            <a:ext cx="864423" cy="93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278905" y="3229868"/>
            <a:ext cx="3384049" cy="1286097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4.2=4.8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（万元）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4.8÷4.2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1.143=114.3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年李大伯家的年收入比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2002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年增长了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114.3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347868" y="2134280"/>
            <a:ext cx="1126831" cy="161482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053528" y="1981417"/>
            <a:ext cx="65912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我学会了选择统计图。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115616" y="2465333"/>
            <a:ext cx="676875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要表示各部分和总数的关系选扇形统计图，要直接看出数量的多少和增减变化情况选折线统计图，既要表示出数量，又要直观看出多少，选条形统计图。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490913" y="2076452"/>
            <a:ext cx="309721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练习一第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习题对应练习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4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609682" y="2249028"/>
            <a:ext cx="1066774" cy="1153060"/>
          </a:xfrm>
          <a:prstGeom prst="rect">
            <a:avLst/>
          </a:prstGeom>
          <a:noFill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 cstate="email"/>
          <a:srcRect l="3464" t="4139" r="9238" b="6462"/>
          <a:stretch>
            <a:fillRect/>
          </a:stretch>
        </p:blipFill>
        <p:spPr bwMode="auto">
          <a:xfrm>
            <a:off x="42681" y="1584484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232832" y="1059583"/>
            <a:ext cx="3384376" cy="480968"/>
          </a:xfrm>
          <a:prstGeom prst="wedgeRoundRectCallout">
            <a:avLst>
              <a:gd name="adj1" fmla="val -55048"/>
              <a:gd name="adj2" fmla="val 344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叫作扇形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统计图？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051724" y="1735677"/>
            <a:ext cx="5659301" cy="1121004"/>
          </a:xfrm>
          <a:prstGeom prst="wedgeRoundRectCallout">
            <a:avLst>
              <a:gd name="adj1" fmla="val 56421"/>
              <a:gd name="adj2" fmla="val 30147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用一个圆表示总数量，用圆中大小不同的扇形表示各部分数量所占总数量的百分比，这样的统计图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叫作扇形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376848" y="3078726"/>
            <a:ext cx="3411176" cy="494298"/>
          </a:xfrm>
          <a:prstGeom prst="wedgeRoundRectCallout">
            <a:avLst>
              <a:gd name="adj1" fmla="val -54598"/>
              <a:gd name="adj2" fmla="val -4636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扇形统计图有什么特点？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>
            <a:spLocks noChangeArrowheads="1"/>
          </p:cNvSpPr>
          <p:nvPr/>
        </p:nvSpPr>
        <p:spPr bwMode="auto">
          <a:xfrm>
            <a:off x="1799660" y="3801070"/>
            <a:ext cx="5673019" cy="720080"/>
          </a:xfrm>
          <a:prstGeom prst="wedgeRoundRectCallout">
            <a:avLst>
              <a:gd name="adj1" fmla="val 35855"/>
              <a:gd name="adj2" fmla="val -7009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_GB2312" panose="02010609030101010101" charset="-122"/>
                <a:sym typeface="+mn-ea"/>
              </a:rPr>
              <a:t>用扇形统计图可以清楚地表示出各部分数量与总数量之间的关系。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 bwMode="auto">
          <a:xfrm>
            <a:off x="2339752" y="363311"/>
            <a:ext cx="64337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为了了解六年级一班同学课外阅读的兴趣和习惯，小宇收集了这个班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年下半年阅读课外书的有关数据，分别制成了下面三幅统计图。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0600" y="1619727"/>
            <a:ext cx="2882642" cy="141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4" y="1544818"/>
            <a:ext cx="319053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3055208"/>
            <a:ext cx="2895416" cy="168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1561" y="98757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866810" y="3345018"/>
            <a:ext cx="1045845" cy="12433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3995936" y="2255509"/>
            <a:ext cx="4824536" cy="720494"/>
          </a:xfrm>
          <a:prstGeom prst="wedgeRoundRectCallout">
            <a:avLst>
              <a:gd name="adj1" fmla="val -55588"/>
              <a:gd name="adj2" fmla="val -11318"/>
              <a:gd name="adj3" fmla="val 16667"/>
            </a:avLst>
          </a:prstGeom>
          <a:noFill/>
          <a:ln w="25400" algn="ctr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看图讨论下面的问题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上面三幅统计图分别表示什么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716292" y="3047094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330" y="411512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224049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3" y="2473400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3995940" y="3070260"/>
            <a:ext cx="3613745" cy="1805746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扇形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统计图表示的每类书籍占书籍总数的百分比，折线统计图表示的是每月阅读本数的变化情况，条形统计图表示的是平均每星期不同阅读时间人数的情况。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40" y="763842"/>
            <a:ext cx="1126831" cy="161482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859487" y="2787774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94205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9395" y="206754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7425" y="2445090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3851920" y="2238214"/>
            <a:ext cx="4032448" cy="2502062"/>
          </a:xfrm>
          <a:prstGeom prst="wedgeRoundRectCallout">
            <a:avLst>
              <a:gd name="adj1" fmla="val 57185"/>
              <a:gd name="adj2" fmla="val -2225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看图讨论下面的问题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六年级一班同学比较喜欢哪一种课外书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？下半年各月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阅读课外书本数是怎样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变化的？平均每星期阅读课外书的时间在哪一段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的人数最多，哪一段的人数最少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？回答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上面的问题，应该分别看哪幅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统计图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7963" y="688325"/>
            <a:ext cx="1126831" cy="16148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524328" y="2708376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57341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3846" y="267495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32" y="2347442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241838" y="2423592"/>
            <a:ext cx="3282490" cy="1872208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六年级一班同学比较喜欢哪一种课外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书应该看扇形统计图，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六年级一班同学比较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喜欢科普类书籍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9516" y="555526"/>
            <a:ext cx="1126831" cy="16148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751896" y="2859783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38568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51118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8" y="2461051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400566" y="2461049"/>
            <a:ext cx="3411797" cy="2126925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下半年各月阅读课外书本数是怎样变化的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应该看折线统计图，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六年级一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班同学暑假阅读量比较大，开学后总量有所下降，每月变化时多时少，班级总体阅读量比较大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9516" y="763842"/>
            <a:ext cx="1126831" cy="16148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668344" y="2836800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9954" y="411512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0713" y="224061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40" y="2574963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标注 22"/>
          <p:cNvSpPr>
            <a:spLocks noChangeArrowheads="1"/>
          </p:cNvSpPr>
          <p:nvPr/>
        </p:nvSpPr>
        <p:spPr bwMode="auto">
          <a:xfrm>
            <a:off x="4355979" y="2427734"/>
            <a:ext cx="3435137" cy="2171736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平均每星期阅读课外书的时间在哪一段的人数最多，哪一段的人数最少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应该看条形统计图，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六年级一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班同学平均每星期阅读时间在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～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小时的人数最多，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小时以下的人数最少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957" y="763842"/>
            <a:ext cx="1126831" cy="16148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6186" r="22087" b="16488"/>
          <a:stretch>
            <a:fillRect/>
          </a:stretch>
        </p:blipFill>
        <p:spPr bwMode="auto">
          <a:xfrm>
            <a:off x="7357254" y="3207048"/>
            <a:ext cx="1066774" cy="115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411511"/>
            <a:ext cx="3384376" cy="165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224061"/>
            <a:ext cx="3600400" cy="203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627" y="2427736"/>
            <a:ext cx="3480597" cy="202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3923928" y="3060009"/>
            <a:ext cx="3312368" cy="1452934"/>
          </a:xfrm>
          <a:prstGeom prst="wedgeRoundRectCallout">
            <a:avLst>
              <a:gd name="adj1" fmla="val 54115"/>
              <a:gd name="adj2" fmla="val -13688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我还能知道这个班的总体阅读量比较大，喜欢小说和童话类书籍的人也不少。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958" y="699542"/>
            <a:ext cx="1126831" cy="16148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23928" y="2283719"/>
            <a:ext cx="5040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看图讨论下面的问题：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）你还能从统计图中获得哪些信息？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KSO_WPP_MARK_KEY" val="24b03978-fc44-45f5-b07c-cf5ecbb234e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WPS 演示</Application>
  <PresentationFormat>全屏显示(16:9)</PresentationFormat>
  <Paragraphs>157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仿宋_GB2312</vt:lpstr>
      <vt:lpstr>幼圆</vt:lpstr>
      <vt:lpstr>Arial Unicode MS</vt:lpstr>
      <vt:lpstr>Times New Roman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2023-02-11T07:34:10Z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463AD93AEF354AB681EA320C632A0933</vt:lpwstr>
  </property>
</Properties>
</file>