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88" r:id="rId6"/>
    <p:sldId id="260" r:id="rId7"/>
    <p:sldId id="289" r:id="rId8"/>
    <p:sldId id="300" r:id="rId9"/>
    <p:sldId id="292" r:id="rId10"/>
    <p:sldId id="298" r:id="rId11"/>
    <p:sldId id="310" r:id="rId12"/>
    <p:sldId id="311" r:id="rId13"/>
    <p:sldId id="291" r:id="rId14"/>
    <p:sldId id="305" r:id="rId15"/>
    <p:sldId id="312" r:id="rId16"/>
    <p:sldId id="295" r:id="rId17"/>
    <p:sldId id="285" r:id="rId18"/>
    <p:sldId id="286" r:id="rId19"/>
    <p:sldId id="313" r:id="rId20"/>
    <p:sldId id="314" r:id="rId21"/>
    <p:sldId id="315" r:id="rId22"/>
    <p:sldId id="277" r:id="rId23"/>
    <p:sldId id="302" r:id="rId24"/>
    <p:sldId id="316" r:id="rId25"/>
    <p:sldId id="317" r:id="rId26"/>
    <p:sldId id="318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766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6864" userDrawn="1">
          <p15:clr>
            <a:srgbClr val="A4A3A4"/>
          </p15:clr>
        </p15:guide>
        <p15:guide id="5" pos="7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7645" autoAdjust="0"/>
  </p:normalViewPr>
  <p:slideViewPr>
    <p:cSldViewPr snapToGrid="0">
      <p:cViewPr varScale="1">
        <p:scale>
          <a:sx n="116" d="100"/>
          <a:sy n="116" d="100"/>
        </p:scale>
        <p:origin x="-354" y="-96"/>
      </p:cViewPr>
      <p:guideLst>
        <p:guide orient="horz" pos="2160"/>
        <p:guide orient="horz" pos="766"/>
        <p:guide pos="3840"/>
        <p:guide pos="6864"/>
        <p:guide pos="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7"/>
          <p:cNvSpPr>
            <a:spLocks noChangeArrowheads="1"/>
          </p:cNvSpPr>
          <p:nvPr/>
        </p:nvSpPr>
        <p:spPr bwMode="auto">
          <a:xfrm>
            <a:off x="-10094" y="489775"/>
            <a:ext cx="436833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第二单元  圆柱和圆锥</a:t>
            </a:r>
            <a:endParaRPr lang="zh-CN" altLang="en-US" sz="28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0" y="1713478"/>
            <a:ext cx="12192000" cy="2212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柱的体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en-US" altLang="zh-CN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07006" y="3991817"/>
            <a:ext cx="1842449" cy="244294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085696" y="4868192"/>
            <a:ext cx="2106304" cy="1989808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4112" y="1319588"/>
            <a:ext cx="700704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练一练：</a:t>
            </a:r>
            <a:r>
              <a:rPr lang="zh-CN" altLang="en-US" sz="2800" dirty="0">
                <a:latin typeface="+mj-ea"/>
                <a:ea typeface="+mj-ea"/>
              </a:rPr>
              <a:t>计算下面各圆柱的表面积和体积。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4112" y="2058252"/>
            <a:ext cx="9728200" cy="2809940"/>
            <a:chOff x="1154112" y="2058252"/>
            <a:chExt cx="9728200" cy="280994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54112" y="2058252"/>
              <a:ext cx="9728200" cy="28099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4" name="直接连接符 3"/>
            <p:cNvCxnSpPr/>
            <p:nvPr/>
          </p:nvCxnSpPr>
          <p:spPr>
            <a:xfrm>
              <a:off x="6414448" y="2197290"/>
              <a:ext cx="0" cy="255213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3593110" y="2940002"/>
            <a:ext cx="1207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2.5cm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71552" y="3615622"/>
            <a:ext cx="103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67088" y="4226201"/>
            <a:ext cx="103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6462" y="4226201"/>
            <a:ext cx="740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92447" y="2940002"/>
            <a:ext cx="1417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62.8cm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64267" y="3615622"/>
            <a:ext cx="1527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18.84dm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06160" y="2952615"/>
            <a:ext cx="1548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282.6cm²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65215" y="3630510"/>
            <a:ext cx="18018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244.92dm²</a:t>
            </a:r>
            <a:endParaRPr lang="zh-CN" altLang="en-US" sz="2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92512" y="4226201"/>
            <a:ext cx="1875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37.68m²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411846" y="2960684"/>
            <a:ext cx="12939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157cm³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364279" y="3634492"/>
            <a:ext cx="18018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282.6dm³</a:t>
            </a:r>
            <a:endParaRPr lang="zh-CN" altLang="en-US" sz="2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86216" y="4226201"/>
            <a:ext cx="1875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15.7m³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 l="2505" t="5680" r="2374" b="4732"/>
          <a:stretch>
            <a:fillRect/>
          </a:stretch>
        </p:blipFill>
        <p:spPr>
          <a:xfrm>
            <a:off x="2682421" y="1216025"/>
            <a:ext cx="8214179" cy="43059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968" y="4252846"/>
            <a:ext cx="2317221" cy="2538247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2996" y="1742998"/>
            <a:ext cx="73916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如果用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表示圆柱的体积，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表示圆柱的底面积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表示圆柱的高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代表半径，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代表直径。圆柱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的体积公式可以写成：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98582" y="3898903"/>
            <a:ext cx="56605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4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l-GR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=π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r²h 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l-GR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π(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d/2</a:t>
            </a:r>
            <a:r>
              <a:rPr lang="el-GR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²h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170831" y="2615967"/>
            <a:ext cx="7547212" cy="28968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4112" y="1163638"/>
            <a:ext cx="1004634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例一：</a:t>
            </a:r>
            <a:r>
              <a:rPr lang="en-US" altLang="zh-CN" sz="2800" dirty="0">
                <a:latin typeface="+mj-ea"/>
                <a:ea typeface="+mj-ea"/>
              </a:rPr>
              <a:t>—</a:t>
            </a:r>
            <a:r>
              <a:rPr lang="zh-CN" altLang="en-US" sz="2800" dirty="0">
                <a:latin typeface="+mj-ea"/>
                <a:ea typeface="+mj-ea"/>
              </a:rPr>
              <a:t>个圆柱体的侧面积是</a:t>
            </a:r>
            <a:r>
              <a:rPr lang="en-US" altLang="zh-CN" sz="2800" dirty="0" smtClean="0">
                <a:latin typeface="+mj-ea"/>
                <a:ea typeface="+mj-ea"/>
              </a:rPr>
              <a:t>628cm²</a:t>
            </a:r>
            <a:r>
              <a:rPr lang="zh-CN" altLang="en-US" sz="2800" dirty="0" smtClean="0">
                <a:latin typeface="+mj-ea"/>
                <a:ea typeface="+mj-ea"/>
              </a:rPr>
              <a:t>，</a:t>
            </a:r>
            <a:r>
              <a:rPr lang="zh-CN" altLang="en-US" sz="2800" dirty="0">
                <a:latin typeface="+mj-ea"/>
                <a:ea typeface="+mj-ea"/>
              </a:rPr>
              <a:t>高是</a:t>
            </a:r>
            <a:r>
              <a:rPr lang="en-US" altLang="zh-CN" sz="2800" dirty="0">
                <a:latin typeface="+mj-ea"/>
                <a:ea typeface="+mj-ea"/>
              </a:rPr>
              <a:t>10cm</a:t>
            </a:r>
            <a:r>
              <a:rPr lang="zh-CN" altLang="en-US" sz="2800" dirty="0">
                <a:latin typeface="+mj-ea"/>
                <a:ea typeface="+mj-ea"/>
              </a:rPr>
              <a:t>，它的</a:t>
            </a:r>
            <a:r>
              <a:rPr lang="zh-CN" altLang="en-US" sz="2800" dirty="0" smtClean="0">
                <a:latin typeface="+mj-ea"/>
                <a:ea typeface="+mj-ea"/>
              </a:rPr>
              <a:t>体积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          是</a:t>
            </a:r>
            <a:r>
              <a:rPr lang="zh-CN" altLang="en-US" sz="2800" dirty="0">
                <a:latin typeface="+mj-ea"/>
                <a:ea typeface="+mj-ea"/>
              </a:rPr>
              <a:t>多少</a:t>
            </a:r>
            <a:r>
              <a:rPr lang="en-US" altLang="zh-CN" sz="2800" dirty="0" smtClean="0">
                <a:latin typeface="+mj-ea"/>
                <a:ea typeface="+mj-ea"/>
              </a:rPr>
              <a:t>cm³?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59708" y="2616009"/>
            <a:ext cx="69694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 根据圆柱的侧面积和高，我们可以先求出圆柱的底面周长：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628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10=62.8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</a:t>
            </a:r>
            <a:r>
              <a:rPr lang="zh-CN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底面半径为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62.8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2=10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</a:t>
            </a:r>
            <a:r>
              <a:rPr lang="zh-CN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面积为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400" baseline="30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3.14=314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</a:t>
            </a:r>
            <a:r>
              <a:rPr lang="zh-CN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体积：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314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10=3140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（立方厘米）。</a:t>
            </a:r>
            <a:endParaRPr lang="zh-CN" altLang="zh-CN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57378" y="4464903"/>
            <a:ext cx="2213453" cy="239309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170831" y="2615967"/>
            <a:ext cx="7547212" cy="28968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4112" y="1163638"/>
            <a:ext cx="987802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例二：</a:t>
            </a:r>
            <a:r>
              <a:rPr lang="zh-CN" altLang="en-US" sz="2800" dirty="0">
                <a:latin typeface="+mj-ea"/>
              </a:rPr>
              <a:t>要挖一个容积是</a:t>
            </a:r>
            <a:r>
              <a:rPr lang="en-US" altLang="zh-CN" sz="2800" dirty="0">
                <a:latin typeface="+mj-ea"/>
              </a:rPr>
              <a:t>9.42</a:t>
            </a:r>
            <a:r>
              <a:rPr lang="zh-CN" altLang="en-US" sz="2800" dirty="0">
                <a:latin typeface="+mj-ea"/>
              </a:rPr>
              <a:t>立方米的圆柱形水池，池口半径是</a:t>
            </a:r>
            <a:endParaRPr lang="en-US" altLang="zh-CN" sz="2800" dirty="0">
              <a:latin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</a:rPr>
              <a:t>          1</a:t>
            </a:r>
            <a:r>
              <a:rPr lang="zh-CN" altLang="en-US" sz="2800" dirty="0">
                <a:latin typeface="+mj-ea"/>
              </a:rPr>
              <a:t>米。池深多少米？</a:t>
            </a:r>
            <a:endParaRPr lang="zh-CN" altLang="en-US" sz="2800" dirty="0">
              <a:latin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59708" y="2616009"/>
            <a:ext cx="6969457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池深其实就是圆柱的高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的高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圆柱体积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列式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9.42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12×3.14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zh-CN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57378" y="4464903"/>
            <a:ext cx="2213453" cy="239309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6285" y="1163514"/>
            <a:ext cx="9713912" cy="4650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根据下列条件，计算圆柱体积。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）底面积是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平方厘米，高是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）底面半径是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米，高是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）底面直径是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米，高是底面直径的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）底面周长是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厘米，高是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85791" y="2371932"/>
            <a:ext cx="23374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6.28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立方厘米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5791" y="3581149"/>
            <a:ext cx="2393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33.912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立方米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85791" y="4702540"/>
            <a:ext cx="2188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立方米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85791" y="5828412"/>
            <a:ext cx="25474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50.24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立方厘米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 l="-3"/>
          <a:stretch>
            <a:fillRect/>
          </a:stretch>
        </p:blipFill>
        <p:spPr>
          <a:xfrm>
            <a:off x="8736136" y="3310115"/>
            <a:ext cx="3189325" cy="330831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112" y="1146568"/>
            <a:ext cx="9927869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一个圆柱的体积是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立方分米，高是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分米。它的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多少平方分米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100890" y="5103374"/>
            <a:ext cx="2807106" cy="15635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54112" y="3245953"/>
            <a:ext cx="98992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800" dirty="0"/>
              <a:t>一个圆柱形水桶的内直径是</a:t>
            </a:r>
            <a:r>
              <a:rPr lang="en-US" altLang="zh-CN" sz="2800" dirty="0"/>
              <a:t>40</a:t>
            </a:r>
            <a:r>
              <a:rPr lang="zh-CN" altLang="zh-CN" sz="2800" dirty="0"/>
              <a:t>厘米，高是</a:t>
            </a:r>
            <a:r>
              <a:rPr lang="en-US" altLang="zh-CN" sz="2800" dirty="0"/>
              <a:t>50</a:t>
            </a:r>
            <a:r>
              <a:rPr lang="zh-CN" altLang="zh-CN" sz="2800" dirty="0"/>
              <a:t>厘米。</a:t>
            </a:r>
            <a:r>
              <a:rPr lang="zh-CN" altLang="zh-CN" sz="2800" dirty="0" smtClean="0"/>
              <a:t>这个水桶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  </a:t>
            </a:r>
            <a:r>
              <a:rPr lang="zh-CN" altLang="zh-CN" sz="2800" dirty="0" smtClean="0"/>
              <a:t>大约能装水多少升？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51880" y="2618068"/>
            <a:ext cx="59827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V÷h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=10.5÷21=0.5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（平方分米）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51879" y="4841764"/>
            <a:ext cx="6644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=400×π×50=62800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（立方厘米）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7978" y="5525040"/>
            <a:ext cx="44005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62800÷1000=62.8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816" y="1200018"/>
            <a:ext cx="967263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一个汽油桶的底面周长为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18.84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分米，它的容积是多少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每升汽油重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千克，这桶汽油重多少千克？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6816" y="3883369"/>
            <a:ext cx="99961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要挖一个容积是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9.42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立方米的圆柱形水池，池口半径是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米。池深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多少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307723" y="4665269"/>
            <a:ext cx="1657700" cy="22024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762368" y="2577292"/>
            <a:ext cx="9134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18.84÷6.28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²×3.14×8=226.08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（立方分米）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00147" y="3241925"/>
            <a:ext cx="5254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K=226.08×0.75=169.56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kg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98040" y="4966962"/>
            <a:ext cx="56092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h=V÷s=9.42÷3.14=3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815" y="1200018"/>
            <a:ext cx="1000975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将棱长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分米的正方体削成一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个体积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最大的圆柱，圆柱的体积是多少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0463" y="3210926"/>
            <a:ext cx="9996110" cy="1688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en-US" altLang="zh-CN" sz="2400" dirty="0"/>
              <a:t> </a:t>
            </a:r>
            <a:r>
              <a:rPr lang="zh-CN" altLang="zh-CN" sz="2400" dirty="0" smtClean="0"/>
              <a:t>一</a:t>
            </a:r>
            <a:r>
              <a:rPr lang="zh-CN" altLang="zh-CN" sz="2400" dirty="0"/>
              <a:t>个圆柱形钢材，底面直径是</a:t>
            </a:r>
            <a:r>
              <a:rPr lang="en-US" altLang="zh-CN" sz="2400" dirty="0"/>
              <a:t>10</a:t>
            </a:r>
            <a:r>
              <a:rPr lang="zh-CN" altLang="zh-CN" sz="2400" dirty="0"/>
              <a:t>厘米，高</a:t>
            </a:r>
            <a:r>
              <a:rPr lang="en-US" altLang="zh-CN" sz="2400" dirty="0"/>
              <a:t>6</a:t>
            </a:r>
            <a:r>
              <a:rPr lang="zh-CN" altLang="zh-CN" sz="2400" dirty="0"/>
              <a:t>厘米，这根钢材的体积是</a:t>
            </a:r>
            <a:r>
              <a:rPr lang="zh-CN" altLang="zh-CN" sz="2400" dirty="0" smtClean="0"/>
              <a:t>多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</a:t>
            </a:r>
            <a:r>
              <a:rPr lang="zh-CN" altLang="zh-CN" sz="2400" dirty="0" smtClean="0"/>
              <a:t>少</a:t>
            </a:r>
            <a:r>
              <a:rPr lang="zh-CN" altLang="zh-CN" sz="2400" dirty="0"/>
              <a:t>立方厘米？如果每立方厘米钢材重</a:t>
            </a:r>
            <a:r>
              <a:rPr lang="en-US" altLang="zh-CN" sz="2400" dirty="0"/>
              <a:t>7.8</a:t>
            </a:r>
            <a:r>
              <a:rPr lang="zh-CN" altLang="zh-CN" sz="2400" dirty="0"/>
              <a:t>克，这根钢材重多少克？（</a:t>
            </a:r>
            <a:r>
              <a:rPr lang="zh-CN" altLang="zh-CN" sz="2400" dirty="0" smtClean="0"/>
              <a:t>得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</a:t>
            </a:r>
            <a:r>
              <a:rPr lang="zh-CN" altLang="zh-CN" sz="2400" dirty="0" smtClean="0"/>
              <a:t>数</a:t>
            </a:r>
            <a:r>
              <a:rPr lang="zh-CN" altLang="zh-CN" sz="2400" dirty="0"/>
              <a:t>保留整数</a:t>
            </a:r>
            <a:r>
              <a:rPr lang="zh-CN" altLang="zh-CN" sz="2400" dirty="0" smtClean="0"/>
              <a:t>）</a:t>
            </a:r>
            <a:endParaRPr lang="zh-CN" altLang="zh-CN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612571" y="2579762"/>
            <a:ext cx="65069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=2²×3.14×4=50.24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（立方分米）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60848" y="4940459"/>
            <a:ext cx="62103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=5²×3.14×6=471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（立方厘米）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4499" y="5463679"/>
            <a:ext cx="5254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K=471×7.8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3674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444251" y="4373747"/>
            <a:ext cx="2453621" cy="248425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815" y="1200018"/>
            <a:ext cx="1000975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一个有盖的圆柱形油桶底面直径是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）做一个这样的油桶至少需要多少平方分米的铁皮？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）这个油桶大约能装多少升油？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1546" y="3311966"/>
            <a:ext cx="107244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S=2πrh+2πr²=2×3.14×2×6+2×3.14×2²=100.48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3747" y="4051356"/>
            <a:ext cx="70695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V=πr²h=6×3.14×2²=75.36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281155" y="4051356"/>
            <a:ext cx="3777914" cy="272938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498842" y="4736798"/>
            <a:ext cx="2693158" cy="2044859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6065500" y="1958566"/>
            <a:ext cx="4932700" cy="1569660"/>
          </a:xfrm>
          <a:prstGeom prst="roundRect">
            <a:avLst>
              <a:gd name="adj" fmla="val 938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815" y="1200018"/>
            <a:ext cx="1000975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分米、长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米的通风管，至少需要多少平方分米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6815" y="4207212"/>
            <a:ext cx="9996110" cy="1134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做一个底面半径是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厘米、高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厘米的圆柱形罐头盒，至少需要多少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？它的容积是多少？</a:t>
            </a:r>
            <a:endParaRPr lang="zh-CN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2280475" y="3005006"/>
            <a:ext cx="22746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31693" y="1958566"/>
            <a:ext cx="4937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讲解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：这里是求通风管的面积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，其实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就是求圆柱形通风管的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，计算之前先将单位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进行统一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，用一节通风管的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侧面积乘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17788" y="5583311"/>
            <a:ext cx="49311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314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392.5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立方厘米 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355" y="4858603"/>
            <a:ext cx="2262699" cy="17635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97053" y="2042955"/>
            <a:ext cx="7965743" cy="2540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圆柱的体积公式是什么？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我们是怎么推导出圆柱的体积公式的？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知道哪些条件，我们就能算出圆柱的体积？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9935" y="1301371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讨论：</a:t>
            </a:r>
            <a:endParaRPr lang="zh-CN" altLang="en-US" sz="28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112" y="1064888"/>
            <a:ext cx="1024176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）圆柱的底面积越大，体积也就越大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                         （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）如果两个圆柱的侧面积相等，它们的体积也一定相等。（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毫升水倒入直径为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厘米的圆柱形玻璃量筒里，量筒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中水深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A.5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 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 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 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个圆柱的底面周长是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分米，这个圆柱的表面积是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平方分米，体积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乘号 4"/>
          <p:cNvSpPr/>
          <p:nvPr/>
        </p:nvSpPr>
        <p:spPr>
          <a:xfrm>
            <a:off x="9594376" y="1685498"/>
            <a:ext cx="477671" cy="532263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乘号 10"/>
          <p:cNvSpPr/>
          <p:nvPr/>
        </p:nvSpPr>
        <p:spPr>
          <a:xfrm>
            <a:off x="9594376" y="2245057"/>
            <a:ext cx="477671" cy="532263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181230" y="3342434"/>
            <a:ext cx="458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8400" y="5513696"/>
            <a:ext cx="1111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50.24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0235" y="5513809"/>
            <a:ext cx="1111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25.12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508632" y="4435522"/>
            <a:ext cx="1683368" cy="242247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6" grpId="0"/>
      <p:bldP spid="7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64267" y="1151600"/>
            <a:ext cx="1024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一个长方形长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厘米，宽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厘米，以长方形的长为轴旋转一周得到一个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，这个物体的体积是多少立方厘米？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4267" y="3501289"/>
            <a:ext cx="9955165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一台压路机的前轮是圆柱形，轮宽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米，直径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米。前轮转动一周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多少米？可压路面多少平方米？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12571" y="2579762"/>
            <a:ext cx="67169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=4²×3.14×8=401.92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（立方厘米）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248400" y="4601292"/>
            <a:ext cx="4539016" cy="1966646"/>
          </a:xfrm>
          <a:prstGeom prst="round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99234" y="4930173"/>
            <a:ext cx="2274627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2.512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4.0192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69433" y="4763694"/>
            <a:ext cx="4493538" cy="1667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提示：第一个问其实是求前轮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周长；第二个问是求前轮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endParaRPr lang="zh-CN" altLang="en-US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64267" y="1151600"/>
            <a:ext cx="1024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一种没有盖的的圆柱形铁皮水桶，底面直径和高都是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分米。做一对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水桶至少要用多少平方分米的铁皮？这一对水桶最多可以装水多少升？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4267" y="3501289"/>
            <a:ext cx="9955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把一根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厘米长的圆柱形钢材平均截成两段，表面积比原来增加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15.7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。求截成后每段钢材的体积。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6285" y="2398158"/>
            <a:ext cx="100944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2π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+πr²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×2=2×3.14×2×4+3.14×2²=125.6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dm²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06285" y="3016983"/>
            <a:ext cx="7973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V=2πr²h=2×4×3.14×2²=100.48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dm³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=100.48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248400" y="4601292"/>
            <a:ext cx="4539016" cy="1966646"/>
          </a:xfrm>
          <a:prstGeom prst="roundRect">
            <a:avLst>
              <a:gd name="adj" fmla="val 698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30745" y="5093946"/>
            <a:ext cx="27231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1570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立方厘米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69433" y="4640862"/>
            <a:ext cx="4493538" cy="1923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7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提示：平均截成两端，表面积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7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15.7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平方厘米，说明横截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面面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7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7.85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平方厘米，每段钢材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 animBg="1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419179" y="5024943"/>
            <a:ext cx="2770117" cy="1641989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5573973" y="2741716"/>
            <a:ext cx="5322627" cy="3029803"/>
          </a:xfrm>
          <a:prstGeom prst="roundRect">
            <a:avLst>
              <a:gd name="adj" fmla="val 6188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6" y="1151600"/>
            <a:ext cx="9955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一个圆柱形油桶，它的底面积是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平方米，高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分米，桶内装的柴油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距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分米。如果每升柴油重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千克，桶内的柴油重多少千克？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12571" y="3607711"/>
            <a:ext cx="2274627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216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29300" y="2782660"/>
            <a:ext cx="4978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讲解：底面积是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平方米，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平方分米，柴油距桶口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，说明柴油深为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5-0.5=4.5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分米，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60×4.5=27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=27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升，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27×0.8=216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144141" y="4343400"/>
            <a:ext cx="5349360" cy="2299320"/>
          </a:xfrm>
          <a:prstGeom prst="roundRect">
            <a:avLst>
              <a:gd name="adj" fmla="val 6018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85296" y="3435623"/>
            <a:ext cx="9955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把一个底面半径是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分米、高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分米的圆柱形零件锻造成一个高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长方体，求长方体的底面积。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8400" y="1216025"/>
            <a:ext cx="9955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一支圆柱形铅笔长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厘米，底面半径是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厘米。这支铅笔的体积是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？笔杆四周漆红色，红漆部分的面积是多少？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83706" y="2416354"/>
            <a:ext cx="68082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V=πr²h=16×3.14×0.4²=8.0384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3706" y="2986831"/>
            <a:ext cx="72202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=2×3.14×0.4×16=40.192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99234" y="4930173"/>
            <a:ext cx="25886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1.57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平方分米 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77046" y="4358420"/>
            <a:ext cx="5083549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讲解：长方体是由圆柱形零件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锻造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而成的，也就是说长方体的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与圆柱体积相等，长方体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长方体体积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高。列式为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12×3.14×2÷4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9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2739" y="1231047"/>
            <a:ext cx="77200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下面各圆柱的体积。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）底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平方米，高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）半径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厘米，高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）直径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分米，高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26688" y="2629545"/>
            <a:ext cx="4807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=0.8×1.2=0.96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26688" y="3901062"/>
            <a:ext cx="5413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=5²π×15=1177.5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26688" y="5165220"/>
            <a:ext cx="5253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=3²π×8=226.08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 r="-2073" b="-88950"/>
          <a:stretch>
            <a:fillRect/>
          </a:stretch>
        </p:blipFill>
        <p:spPr>
          <a:xfrm>
            <a:off x="8643387" y="2637020"/>
            <a:ext cx="2902032" cy="6858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7218" y="1216025"/>
            <a:ext cx="972080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想一想</a:t>
            </a:r>
            <a:r>
              <a:rPr lang="zh-CN" altLang="en-US" sz="2800" b="1" dirty="0">
                <a:latin typeface="+mj-ea"/>
                <a:ea typeface="+mj-ea"/>
              </a:rPr>
              <a:t>：</a:t>
            </a:r>
            <a:r>
              <a:rPr lang="zh-CN" altLang="en-US" sz="2800" dirty="0">
                <a:latin typeface="+mj-ea"/>
                <a:ea typeface="+mj-ea"/>
              </a:rPr>
              <a:t>下面哪个杯里的饮料最多？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32748" y="2056000"/>
            <a:ext cx="7149747" cy="2364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13362" y="4724960"/>
            <a:ext cx="56685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=4²π×4=200.96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9009" y="2056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932908" y="2056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7935415" y="2056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2413362" y="5314438"/>
            <a:ext cx="56861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=3²π×7=197.82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09864" y="5892250"/>
            <a:ext cx="6069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=2.5²π×10=196.25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9126405" y="4478640"/>
            <a:ext cx="2185294" cy="21948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8400" y="1100358"/>
            <a:ext cx="9713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想一想：</a:t>
            </a:r>
            <a:r>
              <a:rPr lang="zh-CN" altLang="en-US" sz="2800" dirty="0">
                <a:latin typeface="+mj-ea"/>
                <a:ea typeface="+mj-ea"/>
              </a:rPr>
              <a:t>一个圆柱形保温茶桶，从里面量，底面半径是</a:t>
            </a:r>
            <a:r>
              <a:rPr lang="en-US" altLang="zh-CN" sz="2800" dirty="0">
                <a:latin typeface="+mj-ea"/>
                <a:ea typeface="+mj-ea"/>
              </a:rPr>
              <a:t>3</a:t>
            </a:r>
            <a:r>
              <a:rPr lang="zh-CN" altLang="en-US" sz="2800" dirty="0" smtClean="0">
                <a:latin typeface="+mj-ea"/>
                <a:ea typeface="+mj-ea"/>
              </a:rPr>
              <a:t>分米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             高是</a:t>
            </a:r>
            <a:r>
              <a:rPr lang="en-US" altLang="zh-CN" sz="2800" dirty="0">
                <a:latin typeface="+mj-ea"/>
                <a:ea typeface="+mj-ea"/>
              </a:rPr>
              <a:t>5</a:t>
            </a:r>
            <a:r>
              <a:rPr lang="zh-CN" altLang="en-US" sz="2800" dirty="0">
                <a:latin typeface="+mj-ea"/>
                <a:ea typeface="+mj-ea"/>
              </a:rPr>
              <a:t>分米。如果每立方分米水重</a:t>
            </a:r>
            <a:r>
              <a:rPr lang="en-US" altLang="zh-CN" sz="2800" dirty="0">
                <a:latin typeface="+mj-ea"/>
                <a:ea typeface="+mj-ea"/>
              </a:rPr>
              <a:t>1</a:t>
            </a:r>
            <a:r>
              <a:rPr lang="zh-CN" altLang="en-US" sz="2800" dirty="0">
                <a:latin typeface="+mj-ea"/>
                <a:ea typeface="+mj-ea"/>
              </a:rPr>
              <a:t>千克，这个</a:t>
            </a:r>
            <a:r>
              <a:rPr lang="zh-CN" altLang="en-US" sz="2800" dirty="0" smtClean="0">
                <a:latin typeface="+mj-ea"/>
                <a:ea typeface="+mj-ea"/>
              </a:rPr>
              <a:t>保温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 </a:t>
            </a:r>
            <a:r>
              <a:rPr lang="en-US" altLang="zh-CN" sz="2800" dirty="0" smtClean="0">
                <a:latin typeface="+mj-ea"/>
                <a:ea typeface="+mj-ea"/>
              </a:rPr>
              <a:t>            </a:t>
            </a:r>
            <a:r>
              <a:rPr lang="zh-CN" altLang="en-US" sz="2800" dirty="0" smtClean="0">
                <a:latin typeface="+mj-ea"/>
                <a:ea typeface="+mj-ea"/>
              </a:rPr>
              <a:t>茶</a:t>
            </a:r>
            <a:r>
              <a:rPr lang="zh-CN" altLang="en-US" sz="2800" dirty="0">
                <a:latin typeface="+mj-ea"/>
                <a:ea typeface="+mj-ea"/>
              </a:rPr>
              <a:t>桶能</a:t>
            </a:r>
            <a:r>
              <a:rPr lang="zh-CN" altLang="en-US" sz="2800" dirty="0" smtClean="0">
                <a:latin typeface="+mj-ea"/>
                <a:ea typeface="+mj-ea"/>
              </a:rPr>
              <a:t>盛</a:t>
            </a:r>
            <a:r>
              <a:rPr lang="en-US" altLang="zh-CN" sz="2800" dirty="0" smtClean="0">
                <a:latin typeface="+mj-ea"/>
                <a:ea typeface="+mj-ea"/>
              </a:rPr>
              <a:t>150</a:t>
            </a:r>
            <a:r>
              <a:rPr lang="zh-CN" altLang="en-US" sz="2800" dirty="0">
                <a:latin typeface="+mj-ea"/>
                <a:ea typeface="+mj-ea"/>
              </a:rPr>
              <a:t>千克水吗？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1296" y="3219345"/>
            <a:ext cx="2638575" cy="2990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031762" y="3664758"/>
            <a:ext cx="55499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=1.5²π×5=35.325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92278" y="4400637"/>
            <a:ext cx="4828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K=35.325×1=35.525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kg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6939" y="5686510"/>
            <a:ext cx="4405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答：不能盛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千克的水。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68400" y="1173776"/>
            <a:ext cx="96996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银行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通常将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元硬币摞在一起，用纸卷成圆柱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如下图）。你能算出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元硬币的体积大约是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多少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立方厘米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吗？（得数保留一位小数）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2456" y="3753134"/>
            <a:ext cx="4535078" cy="1886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885899" y="4141833"/>
            <a:ext cx="6223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32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=1.25²π×9.25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45.4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4113" y="1216025"/>
            <a:ext cx="99405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ea"/>
                <a:ea typeface="+mj-ea"/>
              </a:rPr>
              <a:t>试一试</a:t>
            </a:r>
            <a:r>
              <a:rPr lang="zh-CN" altLang="en-US" sz="2800" b="1" dirty="0" smtClean="0">
                <a:latin typeface="+mj-ea"/>
                <a:ea typeface="+mj-ea"/>
              </a:rPr>
              <a:t>：</a:t>
            </a:r>
            <a:r>
              <a:rPr lang="zh-CN" altLang="en-US" sz="2800" dirty="0">
                <a:latin typeface="+mj-ea"/>
                <a:ea typeface="+mj-ea"/>
              </a:rPr>
              <a:t>把一张长</a:t>
            </a:r>
            <a:r>
              <a:rPr lang="en-US" altLang="zh-CN" sz="2800" dirty="0">
                <a:latin typeface="+mj-ea"/>
                <a:ea typeface="+mj-ea"/>
              </a:rPr>
              <a:t>5</a:t>
            </a:r>
            <a:r>
              <a:rPr lang="zh-CN" altLang="en-US" sz="2800" dirty="0">
                <a:latin typeface="+mj-ea"/>
                <a:ea typeface="+mj-ea"/>
              </a:rPr>
              <a:t>厘米、宽</a:t>
            </a:r>
            <a:r>
              <a:rPr lang="en-US" altLang="zh-CN" sz="2800" dirty="0">
                <a:latin typeface="+mj-ea"/>
                <a:ea typeface="+mj-ea"/>
              </a:rPr>
              <a:t>4</a:t>
            </a:r>
            <a:r>
              <a:rPr lang="zh-CN" altLang="en-US" sz="2800" dirty="0">
                <a:latin typeface="+mj-ea"/>
                <a:ea typeface="+mj-ea"/>
              </a:rPr>
              <a:t>厘米的长方形纸分别绕它的长</a:t>
            </a:r>
            <a:r>
              <a:rPr lang="zh-CN" altLang="en-US" sz="2800" dirty="0" smtClean="0">
                <a:latin typeface="+mj-ea"/>
                <a:ea typeface="+mj-ea"/>
              </a:rPr>
              <a:t>和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 </a:t>
            </a:r>
            <a:r>
              <a:rPr lang="en-US" altLang="zh-CN" sz="2800" dirty="0" smtClean="0">
                <a:latin typeface="+mj-ea"/>
                <a:ea typeface="+mj-ea"/>
              </a:rPr>
              <a:t>            </a:t>
            </a:r>
            <a:r>
              <a:rPr lang="zh-CN" altLang="en-US" sz="2800" dirty="0" smtClean="0">
                <a:latin typeface="+mj-ea"/>
                <a:ea typeface="+mj-ea"/>
              </a:rPr>
              <a:t>宽</a:t>
            </a:r>
            <a:r>
              <a:rPr lang="zh-CN" altLang="en-US" sz="2800" dirty="0">
                <a:latin typeface="+mj-ea"/>
                <a:ea typeface="+mj-ea"/>
              </a:rPr>
              <a:t>旋转一周（如下图），形成两个圆柱。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5312" y="4803794"/>
            <a:ext cx="57583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①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32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=5²π×4=314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54113" y="2983088"/>
            <a:ext cx="4359583" cy="1439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99475" y="2914848"/>
            <a:ext cx="4279951" cy="1439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239894" y="268998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j-ea"/>
              </a:rPr>
              <a:t>①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302385" y="26668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②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5312" y="5615902"/>
            <a:ext cx="6098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②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32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=4²π×5=251.2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085696" y="4868192"/>
            <a:ext cx="2106304" cy="1989808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4112" y="1120017"/>
            <a:ext cx="97289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练一练</a:t>
            </a:r>
            <a:r>
              <a:rPr lang="zh-CN" altLang="en-US" sz="2800" b="1" dirty="0">
                <a:latin typeface="+mj-ea"/>
                <a:ea typeface="+mj-ea"/>
              </a:rPr>
              <a:t>：</a:t>
            </a:r>
            <a:r>
              <a:rPr lang="zh-CN" altLang="en-US" sz="2800" dirty="0">
                <a:latin typeface="+mj-ea"/>
                <a:ea typeface="+mj-ea"/>
              </a:rPr>
              <a:t>一瓶圆柱形的水果罐头，底面周长是</a:t>
            </a:r>
            <a:r>
              <a:rPr lang="en-US" altLang="zh-CN" sz="2800" dirty="0">
                <a:latin typeface="+mj-ea"/>
                <a:ea typeface="+mj-ea"/>
              </a:rPr>
              <a:t>25.12</a:t>
            </a:r>
            <a:r>
              <a:rPr lang="zh-CN" altLang="en-US" sz="2800" dirty="0">
                <a:latin typeface="+mj-ea"/>
                <a:ea typeface="+mj-ea"/>
              </a:rPr>
              <a:t>厘米，</a:t>
            </a:r>
            <a:r>
              <a:rPr lang="zh-CN" altLang="en-US" sz="2800" dirty="0" smtClean="0">
                <a:latin typeface="+mj-ea"/>
                <a:ea typeface="+mj-ea"/>
              </a:rPr>
              <a:t>高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             是</a:t>
            </a:r>
            <a:r>
              <a:rPr lang="en-US" altLang="zh-CN" sz="2800" dirty="0">
                <a:latin typeface="+mj-ea"/>
                <a:ea typeface="+mj-ea"/>
              </a:rPr>
              <a:t>8</a:t>
            </a:r>
            <a:r>
              <a:rPr lang="zh-CN" altLang="en-US" sz="2800" dirty="0">
                <a:latin typeface="+mj-ea"/>
                <a:ea typeface="+mj-ea"/>
              </a:rPr>
              <a:t>厘米。这个罐头瓶的容积是多少立方厘米？（</a:t>
            </a:r>
            <a:r>
              <a:rPr lang="zh-CN" altLang="en-US" sz="2800" dirty="0" smtClean="0">
                <a:latin typeface="+mj-ea"/>
                <a:ea typeface="+mj-ea"/>
              </a:rPr>
              <a:t>罐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             头</a:t>
            </a:r>
            <a:r>
              <a:rPr lang="zh-CN" altLang="en-US" sz="2800" dirty="0">
                <a:latin typeface="+mj-ea"/>
                <a:ea typeface="+mj-ea"/>
              </a:rPr>
              <a:t>瓶的</a:t>
            </a:r>
            <a:r>
              <a:rPr lang="zh-CN" altLang="en-US" sz="2800" dirty="0" smtClean="0">
                <a:latin typeface="+mj-ea"/>
                <a:ea typeface="+mj-ea"/>
              </a:rPr>
              <a:t>厚度</a:t>
            </a:r>
            <a:r>
              <a:rPr lang="zh-CN" altLang="en-US" sz="2800" dirty="0">
                <a:latin typeface="+mj-ea"/>
                <a:ea typeface="+mj-ea"/>
              </a:rPr>
              <a:t>忽略不计）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17759" y="3655297"/>
            <a:ext cx="61927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r=C÷2π=25.12÷6.28=4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79928" y="4444502"/>
            <a:ext cx="6223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32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=4²π×8=401.92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085696" y="4868192"/>
            <a:ext cx="2106304" cy="1989808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06285" y="2525737"/>
            <a:ext cx="952055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试一试：</a:t>
            </a:r>
            <a:r>
              <a:rPr lang="zh-CN" altLang="en-US" sz="2800" dirty="0">
                <a:latin typeface="+mj-ea"/>
                <a:ea typeface="+mj-ea"/>
              </a:rPr>
              <a:t>找一个圆柱形茶杯，从里面量出它的高和底面</a:t>
            </a:r>
            <a:r>
              <a:rPr lang="zh-CN" altLang="en-US" sz="2800" dirty="0" smtClean="0">
                <a:latin typeface="+mj-ea"/>
                <a:ea typeface="+mj-ea"/>
              </a:rPr>
              <a:t>直径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 </a:t>
            </a:r>
            <a:r>
              <a:rPr lang="en-US" altLang="zh-CN" sz="2800" dirty="0" smtClean="0">
                <a:latin typeface="+mj-ea"/>
                <a:ea typeface="+mj-ea"/>
              </a:rPr>
              <a:t>            </a:t>
            </a:r>
            <a:r>
              <a:rPr lang="zh-CN" altLang="en-US" sz="2800" dirty="0" smtClean="0">
                <a:latin typeface="+mj-ea"/>
                <a:ea typeface="+mj-ea"/>
              </a:rPr>
              <a:t>算</a:t>
            </a:r>
            <a:r>
              <a:rPr lang="zh-CN" altLang="en-US" sz="2800" dirty="0">
                <a:latin typeface="+mj-ea"/>
                <a:ea typeface="+mj-ea"/>
              </a:rPr>
              <a:t>出这个茶杯大约能盛水多少克。（</a:t>
            </a:r>
            <a:r>
              <a:rPr lang="en-US" altLang="zh-CN" sz="2800" dirty="0">
                <a:latin typeface="+mj-ea"/>
                <a:ea typeface="+mj-ea"/>
              </a:rPr>
              <a:t>1</a:t>
            </a:r>
            <a:r>
              <a:rPr lang="zh-CN" altLang="en-US" sz="2800" dirty="0">
                <a:latin typeface="+mj-ea"/>
                <a:ea typeface="+mj-ea"/>
              </a:rPr>
              <a:t>立方厘米</a:t>
            </a:r>
            <a:r>
              <a:rPr lang="zh-CN" altLang="en-US" sz="2800" dirty="0" smtClean="0">
                <a:latin typeface="+mj-ea"/>
                <a:ea typeface="+mj-ea"/>
              </a:rPr>
              <a:t>水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 </a:t>
            </a:r>
            <a:r>
              <a:rPr lang="en-US" altLang="zh-CN" sz="2800" dirty="0" smtClean="0">
                <a:latin typeface="+mj-ea"/>
                <a:ea typeface="+mj-ea"/>
              </a:rPr>
              <a:t>            </a:t>
            </a:r>
            <a:r>
              <a:rPr lang="zh-CN" altLang="en-US" sz="2800" dirty="0" smtClean="0">
                <a:latin typeface="+mj-ea"/>
                <a:ea typeface="+mj-ea"/>
              </a:rPr>
              <a:t>重</a:t>
            </a:r>
            <a:r>
              <a:rPr lang="en-US" altLang="zh-CN" sz="2800" dirty="0" smtClean="0">
                <a:latin typeface="+mj-ea"/>
                <a:ea typeface="+mj-ea"/>
              </a:rPr>
              <a:t>1</a:t>
            </a:r>
            <a:r>
              <a:rPr lang="zh-CN" altLang="en-US" sz="2800" dirty="0">
                <a:latin typeface="+mj-ea"/>
                <a:ea typeface="+mj-ea"/>
              </a:rPr>
              <a:t>克）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PP_MARK_KEY" val="2f222b64-ac28-42e3-b5c2-d0d4b2b8d12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3500</Words>
  <Application>WPS 演示</Application>
  <PresentationFormat>自定义</PresentationFormat>
  <Paragraphs>310</Paragraphs>
  <Slides>24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楷体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《圆柱的体积》圆柱和圆锥PPT下载(第1课时)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697</cp:revision>
  <dcterms:created xsi:type="dcterms:W3CDTF">2016-05-27T03:58:00Z</dcterms:created>
  <dcterms:modified xsi:type="dcterms:W3CDTF">2023-02-11T07:39:32Z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293458B924D9450F9FD114E40F3AB34E</vt:lpwstr>
  </property>
</Properties>
</file>