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9" r:id="rId5"/>
    <p:sldId id="288" r:id="rId6"/>
    <p:sldId id="260" r:id="rId7"/>
    <p:sldId id="289" r:id="rId8"/>
    <p:sldId id="292" r:id="rId9"/>
    <p:sldId id="300" r:id="rId10"/>
    <p:sldId id="298" r:id="rId11"/>
    <p:sldId id="310" r:id="rId12"/>
    <p:sldId id="313" r:id="rId13"/>
    <p:sldId id="295" r:id="rId14"/>
    <p:sldId id="286" r:id="rId15"/>
    <p:sldId id="267" r:id="rId16"/>
    <p:sldId id="307" r:id="rId17"/>
    <p:sldId id="277" r:id="rId18"/>
    <p:sldId id="276" r:id="rId19"/>
    <p:sldId id="302" r:id="rId20"/>
    <p:sldId id="303" r:id="rId21"/>
    <p:sldId id="315" r:id="rId22"/>
    <p:sldId id="314" r:id="rId23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766" userDrawn="1">
          <p15:clr>
            <a:srgbClr val="A4A3A4"/>
          </p15:clr>
        </p15:guide>
        <p15:guide id="3" pos="3840" userDrawn="1">
          <p15:clr>
            <a:srgbClr val="A4A3A4"/>
          </p15:clr>
        </p15:guide>
        <p15:guide id="4" pos="6829" userDrawn="1">
          <p15:clr>
            <a:srgbClr val="A4A3A4"/>
          </p15:clr>
        </p15:guide>
        <p15:guide id="5" pos="72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ao Tao" initials="TT" lastIdx="1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0A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7645" autoAdjust="0"/>
  </p:normalViewPr>
  <p:slideViewPr>
    <p:cSldViewPr snapToGrid="0">
      <p:cViewPr varScale="1">
        <p:scale>
          <a:sx n="116" d="100"/>
          <a:sy n="116" d="100"/>
        </p:scale>
        <p:origin x="-354" y="-96"/>
      </p:cViewPr>
      <p:guideLst>
        <p:guide orient="horz" pos="2160"/>
        <p:guide orient="horz" pos="766"/>
        <p:guide pos="3840"/>
        <p:guide pos="6829"/>
        <p:guide pos="7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8715EE-3B03-4D2D-B87F-C1C933DDB6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五边形 7"/>
          <p:cNvSpPr>
            <a:spLocks noChangeArrowheads="1"/>
          </p:cNvSpPr>
          <p:nvPr/>
        </p:nvSpPr>
        <p:spPr bwMode="auto">
          <a:xfrm>
            <a:off x="-10094" y="489775"/>
            <a:ext cx="4368338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第二单元  圆柱和圆锥</a:t>
            </a:r>
            <a:endParaRPr lang="zh-CN" altLang="en-US" sz="28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文本框 3"/>
          <p:cNvSpPr txBox="1"/>
          <p:nvPr/>
        </p:nvSpPr>
        <p:spPr>
          <a:xfrm>
            <a:off x="1878" y="1849845"/>
            <a:ext cx="12190122" cy="12840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</a:t>
            </a:r>
            <a:r>
              <a:rPr lang="zh-CN" altLang="en-US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锥的体</a:t>
            </a:r>
            <a:r>
              <a:rPr lang="zh-CN" altLang="en-US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</a:t>
            </a:r>
            <a:endParaRPr lang="zh-CN" altLang="en-US" sz="66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649158" y="3291575"/>
            <a:ext cx="2647666" cy="288891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244454" y="3138985"/>
            <a:ext cx="6864488" cy="2296616"/>
          </a:xfrm>
          <a:prstGeom prst="roundRect">
            <a:avLst>
              <a:gd name="adj" fmla="val 536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2400" dirty="0"/>
              <a:t>【</a:t>
            </a:r>
            <a:r>
              <a:rPr lang="zh-CN" altLang="en-US" sz="2400" dirty="0"/>
              <a:t>讲解</a:t>
            </a:r>
            <a:r>
              <a:rPr lang="en-US" altLang="zh-CN" sz="2400" dirty="0"/>
              <a:t>】</a:t>
            </a:r>
            <a:r>
              <a:rPr lang="zh-CN" altLang="en-US" sz="2400" dirty="0"/>
              <a:t>当圆柱与圆锥等底等高时，圆柱体积是圆锥体积的</a:t>
            </a:r>
            <a:r>
              <a:rPr lang="en-US" altLang="zh-CN" sz="2400" dirty="0"/>
              <a:t>3</a:t>
            </a:r>
            <a:r>
              <a:rPr lang="zh-CN" altLang="en-US" sz="2400" dirty="0"/>
              <a:t>倍，圆锥体积是圆柱体积的</a:t>
            </a:r>
            <a:r>
              <a:rPr lang="en-US" altLang="zh-CN" sz="2400" dirty="0"/>
              <a:t>1/3</a:t>
            </a:r>
            <a:r>
              <a:rPr lang="zh-CN" altLang="en-US" sz="2400" dirty="0" smtClean="0"/>
              <a:t>。雪的体积为圆柱的三分之二，所以：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zh-CN" altLang="en-US" sz="2400" dirty="0"/>
              <a:t>雪的</a:t>
            </a:r>
            <a:r>
              <a:rPr lang="zh-CN" altLang="en-US" sz="2400" dirty="0" smtClean="0"/>
              <a:t>体积：</a:t>
            </a:r>
            <a:r>
              <a:rPr lang="en-US" altLang="zh-CN" sz="2400" dirty="0" smtClean="0"/>
              <a:t>2/3×3²×3.14×20=376.8</a:t>
            </a:r>
            <a:endParaRPr lang="zh-CN" altLang="en-US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1168400" y="1215830"/>
            <a:ext cx="9672638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例二：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图所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示，小明用一个圆柱形容器装满雪后，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又压进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个圆锥形木块，压过后雪的体积是多少？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190145" y="2740984"/>
            <a:ext cx="2481104" cy="3481483"/>
            <a:chOff x="2989104" y="2347290"/>
            <a:chExt cx="2579183" cy="3712315"/>
          </a:xfrm>
        </p:grpSpPr>
        <p:sp>
          <p:nvSpPr>
            <p:cNvPr id="2" name="圆柱形 1"/>
            <p:cNvSpPr/>
            <p:nvPr/>
          </p:nvSpPr>
          <p:spPr>
            <a:xfrm>
              <a:off x="3712191" y="2770495"/>
              <a:ext cx="1856096" cy="3289110"/>
            </a:xfrm>
            <a:prstGeom prst="can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3712191" y="2524714"/>
              <a:ext cx="1856096" cy="368611"/>
              <a:chOff x="3712191" y="2524714"/>
              <a:chExt cx="1856096" cy="368611"/>
            </a:xfrm>
          </p:grpSpPr>
          <p:cxnSp>
            <p:nvCxnSpPr>
              <p:cNvPr id="6" name="直接连接符 5"/>
              <p:cNvCxnSpPr/>
              <p:nvPr/>
            </p:nvCxnSpPr>
            <p:spPr>
              <a:xfrm>
                <a:off x="3712191" y="2524714"/>
                <a:ext cx="0" cy="36861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5568287" y="2524714"/>
                <a:ext cx="0" cy="36861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箭头连接符 9"/>
              <p:cNvCxnSpPr/>
              <p:nvPr/>
            </p:nvCxnSpPr>
            <p:spPr>
              <a:xfrm>
                <a:off x="3712191" y="2709019"/>
                <a:ext cx="1856096" cy="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/>
            <p:cNvGrpSpPr/>
            <p:nvPr/>
          </p:nvGrpSpPr>
          <p:grpSpPr>
            <a:xfrm rot="16200000">
              <a:off x="2018968" y="4237703"/>
              <a:ext cx="2865762" cy="368611"/>
              <a:chOff x="3712191" y="2524714"/>
              <a:chExt cx="1856096" cy="368611"/>
            </a:xfrm>
          </p:grpSpPr>
          <p:cxnSp>
            <p:nvCxnSpPr>
              <p:cNvPr id="14" name="直接连接符 13"/>
              <p:cNvCxnSpPr/>
              <p:nvPr/>
            </p:nvCxnSpPr>
            <p:spPr>
              <a:xfrm>
                <a:off x="3712191" y="2524714"/>
                <a:ext cx="0" cy="36861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5568287" y="2524714"/>
                <a:ext cx="0" cy="36861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箭头连接符 15"/>
              <p:cNvCxnSpPr/>
              <p:nvPr/>
            </p:nvCxnSpPr>
            <p:spPr>
              <a:xfrm>
                <a:off x="3712191" y="2709019"/>
                <a:ext cx="1856096" cy="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" name="TextBox 11"/>
            <p:cNvSpPr txBox="1"/>
            <p:nvPr/>
          </p:nvSpPr>
          <p:spPr>
            <a:xfrm>
              <a:off x="4476466" y="2347290"/>
              <a:ext cx="36580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989104" y="4096432"/>
              <a:ext cx="54694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</a:t>
              </a:r>
              <a:endPara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 flipH="1">
            <a:off x="10294964" y="1647472"/>
            <a:ext cx="1897036" cy="2697094"/>
          </a:xfrm>
          <a:prstGeom prst="rect">
            <a:avLst/>
          </a:prstGeom>
        </p:spPr>
      </p:pic>
      <p:sp>
        <p:nvSpPr>
          <p:cNvPr id="2" name="五边形 1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54113" y="1136167"/>
            <a:ext cx="97139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一辆货车车箱是一个长方体，它的长是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米，宽是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米，高是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装满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一车沙，卸后沙堆成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个高是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的圆锥形，它的底面积是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少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平方米？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67606" y="3806957"/>
            <a:ext cx="96869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2.—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堆圆锥形黄沙，底面周长是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25.12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米，高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米，每立方米的黄沙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1.5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吨。这堆沙重多少吨？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684951" y="2691990"/>
            <a:ext cx="46522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</a:t>
            </a:r>
            <a:r>
              <a:rPr lang="zh-CN" altLang="en-US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长方体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=4×1.5×4=24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m³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06034" y="5156063"/>
            <a:ext cx="104246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V=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⅓</a:t>
            </a:r>
            <a:r>
              <a:rPr lang="en-US" altLang="zh-CN" sz="3200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⅓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25.12÷6.28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²×3.14×1.5=25.12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m³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70964" y="5886791"/>
            <a:ext cx="43989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T=25.12×1.5=37.68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91428" y="3296074"/>
            <a:ext cx="51780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S=V</a:t>
            </a:r>
            <a:r>
              <a:rPr lang="zh-CN" altLang="en-US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长方体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÷h÷1/3=14.4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m²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5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9526109" y="4857650"/>
            <a:ext cx="2665890" cy="2000349"/>
          </a:xfrm>
          <a:prstGeom prst="rect">
            <a:avLst/>
          </a:prstGeom>
        </p:spPr>
      </p:pic>
      <p:sp>
        <p:nvSpPr>
          <p:cNvPr id="2" name="五边形 1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26816" y="1200018"/>
            <a:ext cx="9672637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把一个横截面为正方形的长方体，削成一个最大的圆锥体，已知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圆锥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的底面周长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6.28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厘米，高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厘米，长方体的体积是多少？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26816" y="3103324"/>
            <a:ext cx="974120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有一个粮囤，上面是圆锥形，下面是圆柱形，底面直径是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2m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，圆柱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1.8m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，圆锥高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0.6m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，如果每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m³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粮食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700kg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，这个粮囤能够装粮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少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kg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59504" y="2536655"/>
            <a:ext cx="79031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r=6.28÷6.28=1cm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     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V=2×2×5=20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cm³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07735" y="5142887"/>
            <a:ext cx="72955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V=sh</a:t>
            </a:r>
            <a:r>
              <a:rPr lang="en-US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+1/3sh</a:t>
            </a:r>
            <a:r>
              <a:rPr lang="en-US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=0.628+5.652=6.28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m³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83167" y="5713110"/>
            <a:ext cx="45098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T=6.28×700=4396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kg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003006" y="5093181"/>
            <a:ext cx="2947916" cy="1641989"/>
          </a:xfrm>
          <a:prstGeom prst="rect">
            <a:avLst/>
          </a:prstGeom>
        </p:spPr>
      </p:pic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26817" y="1151600"/>
            <a:ext cx="97412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有一个圆锥体沙堆，底面积是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3.6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平方米，高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米。将这些沙铺在一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米，宽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米的长方体沙坑里，能铺多厚？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26816" y="3692356"/>
            <a:ext cx="99688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一个圆锥形的沙堆，底面积是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平方米，高是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米。如果每立方米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沙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1.6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吨，这堆沙重多少吨？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150401" y="5093181"/>
            <a:ext cx="56284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V=1/3sh=1/3×18×1.5=9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m³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）</a:t>
            </a:r>
            <a:endParaRPr lang="en-US" altLang="zh-CN" sz="2800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28420" y="5707157"/>
            <a:ext cx="34724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T=9×1.6=14.4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t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）</a:t>
            </a:r>
            <a:endParaRPr lang="en-US" altLang="zh-CN" sz="2800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88809" y="2449690"/>
            <a:ext cx="59250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V=1/3sh</a:t>
            </a:r>
            <a:r>
              <a:rPr lang="en-US" altLang="zh-CN" dirty="0" smtClean="0">
                <a:solidFill>
                  <a:srgbClr val="FF0000"/>
                </a:solidFill>
                <a:latin typeface="+mj-ea"/>
                <a:ea typeface="+mj-ea"/>
              </a:rPr>
              <a:t>1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=1/3×3.6×2=2.4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m³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）</a:t>
            </a:r>
            <a:endParaRPr lang="en-US" altLang="zh-CN" sz="2800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80569" y="3029804"/>
            <a:ext cx="41681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h2=2.4÷4÷2=0.3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9" grpId="0"/>
      <p:bldP spid="12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8898340" y="4322052"/>
            <a:ext cx="3293660" cy="2535948"/>
          </a:xfrm>
          <a:prstGeom prst="rect">
            <a:avLst/>
          </a:prstGeom>
        </p:spPr>
      </p:pic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26817" y="1151600"/>
            <a:ext cx="97412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一个圆柱和一个圆锥等底等高，已知圆锥的底面直径是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分米，高是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分米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。这个圆柱的体积是多少？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6817" y="3244115"/>
            <a:ext cx="9968813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一种圆锥形零件底面半径是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厘米，高是底面半径的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倍，这种零件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体积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是多少立方厘米？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76212" y="2576957"/>
            <a:ext cx="62424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V</a:t>
            </a:r>
            <a:r>
              <a:rPr lang="zh-CN" altLang="en-US" dirty="0" smtClean="0">
                <a:solidFill>
                  <a:srgbClr val="FF0000"/>
                </a:solidFill>
                <a:latin typeface="+mj-ea"/>
                <a:ea typeface="+mj-ea"/>
              </a:rPr>
              <a:t>圆柱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=</a:t>
            </a:r>
            <a:r>
              <a:rPr lang="en-US" altLang="zh-CN" sz="2800" dirty="0" err="1" smtClean="0">
                <a:solidFill>
                  <a:srgbClr val="FF0000"/>
                </a:solidFill>
                <a:latin typeface="+mj-ea"/>
                <a:ea typeface="+mj-ea"/>
              </a:rPr>
              <a:t>sh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=3²×3.14×5=141.3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dm³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）</a:t>
            </a:r>
            <a:endParaRPr lang="en-US" altLang="zh-CN" sz="2800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08927" y="4667339"/>
            <a:ext cx="74045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V=1/3sh=1/3×4²×3.14×6=100.48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+mj-ea"/>
                <a:ea typeface="+mj-ea"/>
              </a:rPr>
              <a:t>c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m³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）</a:t>
            </a:r>
            <a:endParaRPr lang="en-US" altLang="zh-CN" sz="2800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021170" y="4832138"/>
            <a:ext cx="2956240" cy="1711963"/>
          </a:xfrm>
          <a:prstGeom prst="rect">
            <a:avLst/>
          </a:prstGeom>
        </p:spPr>
      </p:pic>
      <p:sp>
        <p:nvSpPr>
          <p:cNvPr id="2" name="五边形 7"/>
          <p:cNvSpPr>
            <a:spLocks noChangeArrowheads="1"/>
          </p:cNvSpPr>
          <p:nvPr/>
        </p:nvSpPr>
        <p:spPr bwMode="auto">
          <a:xfrm>
            <a:off x="1" y="501650"/>
            <a:ext cx="2585298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54113" y="1453631"/>
            <a:ext cx="999610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一个圆锥体的体积是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15½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立方米，高是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米，它的底面积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平方米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把一个底面直径是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分米，高是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分米的圆柱体削成一个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最大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的圆锥体削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去（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）立方分米。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一个圆柱体和一个圆锥体的底面积和体积分别相等，已知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圆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柱体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厘米，那么圆锥体的高是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厘米。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84090" y="2232613"/>
            <a:ext cx="9012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7.75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38246" y="3549234"/>
            <a:ext cx="9012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6.28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456851" y="4832138"/>
            <a:ext cx="6046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8749288" y="4681349"/>
            <a:ext cx="3356812" cy="2148733"/>
          </a:xfrm>
          <a:prstGeom prst="rect">
            <a:avLst/>
          </a:prstGeom>
        </p:spPr>
      </p:pic>
      <p:sp>
        <p:nvSpPr>
          <p:cNvPr id="2" name="五边形 7"/>
          <p:cNvSpPr>
            <a:spLocks noChangeArrowheads="1"/>
          </p:cNvSpPr>
          <p:nvPr/>
        </p:nvSpPr>
        <p:spPr bwMode="auto">
          <a:xfrm>
            <a:off x="1" y="501650"/>
            <a:ext cx="2585298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68401" y="1475332"/>
            <a:ext cx="9672637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等底等高的圆柱和圆锥的体积相差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立方米，这个圆柱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体积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是（   ）立方米，圆锥的体积是（     ）立方米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判断。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）圆柱的体积比圆锥的体积大。                              （  ）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）圆锥的体积等于圆柱体积的 。                             （  ）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38078" y="2246261"/>
            <a:ext cx="6046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39467" y="2259909"/>
            <a:ext cx="3946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243154" y="3548418"/>
            <a:ext cx="4507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196283" y="4158129"/>
            <a:ext cx="4507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9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047663" y="5166114"/>
            <a:ext cx="2947916" cy="1641989"/>
          </a:xfrm>
          <a:prstGeom prst="rect">
            <a:avLst/>
          </a:prstGeom>
        </p:spPr>
      </p:pic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26817" y="1151600"/>
            <a:ext cx="100097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6.—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个装满稻谷的粮囤，上面是圆锥形，下面是圆柱形。量得圆柱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底面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周长是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62.8m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，高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2m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，圆锥的高是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1.2m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。这个粮囤能装稻谷多少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m³?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每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m³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稻谷重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500kg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，这个粮囤能装稻谷多少吨？（得数保留一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位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小数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18604" y="3542486"/>
            <a:ext cx="78261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</a:t>
            </a:r>
            <a:r>
              <a:rPr lang="en-US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800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62.8÷6.28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²×3.14×2=628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m³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18604" y="4247703"/>
            <a:ext cx="79015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</a:t>
            </a:r>
            <a:r>
              <a:rPr lang="en-US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=1/3sh=1/3×100×3.14×1.2=125.6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m³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18603" y="4961570"/>
            <a:ext cx="49071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V=125.6+628=753.6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m³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18603" y="5628008"/>
            <a:ext cx="43989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T=753.6×0.5=376.8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9722658" y="3978745"/>
            <a:ext cx="2469342" cy="2844270"/>
          </a:xfrm>
          <a:prstGeom prst="rect">
            <a:avLst/>
          </a:prstGeom>
        </p:spPr>
      </p:pic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26817" y="1151600"/>
            <a:ext cx="9741208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有一个圆锥体沙堆，底面积是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3.6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平方米，高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米。将这些沙铺在一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米，宽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米的长方体沙坑里，能铺多厚？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26817" y="3490337"/>
            <a:ext cx="9741208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将一个底面直径是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20cm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，高为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10cm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的金属圆锥体，全部浸没在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直径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40cm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的圆柱形水槽中，水槽水面会升高多少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cm?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139908" y="2442332"/>
            <a:ext cx="57150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V=1/3sh=1/3×3.6×2=2.4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m³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976128" y="4877660"/>
            <a:ext cx="80425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V=1/3sh=1/3×100×3.14×10=3140/3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cm³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45380" y="5534640"/>
            <a:ext cx="67040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h=V÷s=3140/3÷20²÷3.14=5/6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018353" y="2967117"/>
            <a:ext cx="39581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h=2.4÷4÷2=0.3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7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26816" y="1151600"/>
            <a:ext cx="1000731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在一个直径是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厘米的圆柱形容器里，放入一个底面半径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里米的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圆锥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铁块，全部浸没在水中，这是水面上升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厘米。圆锥形铁块的高是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少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厘米？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157349" y="2593076"/>
            <a:ext cx="7683689" cy="3930554"/>
          </a:xfrm>
          <a:prstGeom prst="roundRect">
            <a:avLst>
              <a:gd name="adj" fmla="val 34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讲解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：圆锥形铁块全部浸没到水中时，水面上升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0.3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厘米，上升的这部分水的体积是圆锥形铁块的体积，根据圆柱的底面直径及上升的水的高度求出圆锥体积，再用圆锥体积的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倍除以圆锥底面积求圆锥的高。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44985" y="4558353"/>
            <a:ext cx="2366704" cy="229964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课题引入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4355" y="4109420"/>
            <a:ext cx="3013812" cy="234893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060813" y="2626770"/>
            <a:ext cx="8529851" cy="1482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上一节课我们学习了圆锥的体积推导公式，那么圆锥的体积公式是什么？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26815" y="1216025"/>
            <a:ext cx="97142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把一个棱长是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厘米的正方体铁块熔铸成一个底面积是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平方厘米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圆锥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形钢块，圆锥形钢块的高是多少？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3157347" y="2692021"/>
            <a:ext cx="7683689" cy="2159379"/>
          </a:xfrm>
          <a:prstGeom prst="roundRect">
            <a:avLst>
              <a:gd name="adj" fmla="val 57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讲解：正方体体积与圆锥体积相等，根据圆锥体积和底面面积求高时一定要先将体积扩大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倍。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54167" y="4548117"/>
            <a:ext cx="2366704" cy="229964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9007522" y="4087504"/>
            <a:ext cx="3043451" cy="2770496"/>
          </a:xfrm>
          <a:prstGeom prst="rect">
            <a:avLst/>
          </a:prstGeom>
        </p:spPr>
      </p:pic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68400" y="1661194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试一试：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完成下面的习题。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54113" y="2241979"/>
            <a:ext cx="967263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个圆锥的体积是与它等底等高的圆柱体积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的（   ）。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）圆柱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的体积相当于和它等底等高的圆锥体积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的（   ）倍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）把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一个圆柱削成一个最大的圆锥，削去部分的体积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相当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圆柱体积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的（     ），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相当于圆锥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的（   ）倍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415072" y="2402136"/>
            <a:ext cx="7681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1/3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578848" y="3041550"/>
            <a:ext cx="3946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90116" y="4328175"/>
            <a:ext cx="3946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65488" y="4328175"/>
            <a:ext cx="7585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2/3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 flipH="1">
            <a:off x="9828923" y="4053384"/>
            <a:ext cx="2298463" cy="2804615"/>
          </a:xfrm>
          <a:prstGeom prst="rect">
            <a:avLst/>
          </a:prstGeom>
        </p:spPr>
      </p:pic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03145" y="1163638"/>
            <a:ext cx="1069214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讨论：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下面的圆锥与哪些圆柱的体积相等？（单位：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cm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960823" y="2098958"/>
            <a:ext cx="8456208" cy="2624024"/>
            <a:chOff x="1813854" y="1912619"/>
            <a:chExt cx="8456208" cy="2624024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813854" y="2109276"/>
              <a:ext cx="8456208" cy="24273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2612570" y="1912619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①</a:t>
              </a:r>
              <a:endPara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191051" y="1912619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②</a:t>
              </a:r>
              <a:endPara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041958" y="1912619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③</a:t>
              </a:r>
              <a:endPara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361881" y="1912619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④</a:t>
              </a:r>
              <a:endPara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8971068" y="1912619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⑤</a:t>
              </a:r>
              <a:endPara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960823" y="5199961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①和③、④的体积相等。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7006" y="5152111"/>
            <a:ext cx="2381250" cy="1714500"/>
          </a:xfrm>
          <a:prstGeom prst="rect">
            <a:avLst/>
          </a:prstGeom>
        </p:spPr>
      </p:pic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54752" y="1284084"/>
            <a:ext cx="992723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+mj-ea"/>
                <a:ea typeface="+mj-ea"/>
              </a:rPr>
              <a:t>试一试：</a:t>
            </a:r>
            <a:r>
              <a:rPr lang="zh-CN" altLang="en-US" sz="2800" dirty="0">
                <a:latin typeface="+mj-ea"/>
                <a:ea typeface="+mj-ea"/>
              </a:rPr>
              <a:t>张师傅要把一根圆柱形木料（</a:t>
            </a:r>
            <a:r>
              <a:rPr lang="zh-CN" altLang="en-US" sz="2800" dirty="0" smtClean="0">
                <a:latin typeface="+mj-ea"/>
                <a:ea typeface="+mj-ea"/>
              </a:rPr>
              <a:t>如下图）加工</a:t>
            </a:r>
            <a:r>
              <a:rPr lang="zh-CN" altLang="en-US" sz="2800" dirty="0">
                <a:latin typeface="+mj-ea"/>
                <a:ea typeface="+mj-ea"/>
              </a:rPr>
              <a:t>成</a:t>
            </a:r>
            <a:r>
              <a:rPr lang="zh-CN" altLang="en-US" sz="2800" dirty="0" smtClean="0">
                <a:latin typeface="+mj-ea"/>
                <a:ea typeface="+mj-ea"/>
              </a:rPr>
              <a:t>圆锥形</a:t>
            </a:r>
            <a:r>
              <a:rPr lang="zh-CN" altLang="en-US" sz="2800" dirty="0">
                <a:latin typeface="+mj-ea"/>
                <a:ea typeface="+mj-ea"/>
              </a:rPr>
              <a:t>。</a:t>
            </a:r>
            <a:endParaRPr lang="zh-CN" altLang="en-US" sz="2800" dirty="0">
              <a:latin typeface="+mj-ea"/>
              <a:ea typeface="+mj-ea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51458" y="2022748"/>
            <a:ext cx="1943670" cy="21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1154113" y="2022748"/>
            <a:ext cx="6851176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）圆锥的体积最大是多少立方分米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）你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还能提出什么问题？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54113" y="4066004"/>
            <a:ext cx="79127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V=1/3sh=1/3×1²×3.14×3=3.14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dm³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416684" y="4698406"/>
            <a:ext cx="5650173" cy="2029938"/>
          </a:xfrm>
          <a:prstGeom prst="roundRect">
            <a:avLst>
              <a:gd name="adj" fmla="val 790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①削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去的木料体积是多少？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②削去的木料体积是圆锥体积的几倍？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③削去的木料体积是整个木料的几倍？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54113" y="5001985"/>
            <a:ext cx="11128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924925" y="4729647"/>
            <a:ext cx="1781175" cy="2128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99174" y="1797082"/>
            <a:ext cx="4299553" cy="1487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54111" y="1216025"/>
            <a:ext cx="9686925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j-ea"/>
                <a:ea typeface="+mj-ea"/>
              </a:rPr>
              <a:t>试一试</a:t>
            </a:r>
            <a:r>
              <a:rPr lang="zh-CN" altLang="en-US" sz="2400" b="1" dirty="0" smtClean="0">
                <a:latin typeface="+mj-ea"/>
                <a:ea typeface="+mj-ea"/>
              </a:rPr>
              <a:t>：</a:t>
            </a:r>
            <a:r>
              <a:rPr lang="zh-CN" altLang="en-US" sz="2400" dirty="0">
                <a:latin typeface="+mj-ea"/>
                <a:ea typeface="+mj-ea"/>
              </a:rPr>
              <a:t>右图是一个圆锥形小麦堆。它的</a:t>
            </a:r>
            <a:r>
              <a:rPr lang="zh-CN" altLang="en-US" sz="2400" dirty="0" smtClean="0">
                <a:latin typeface="+mj-ea"/>
                <a:ea typeface="+mj-ea"/>
              </a:rPr>
              <a:t>体积</a:t>
            </a:r>
            <a:r>
              <a:rPr lang="zh-CN" altLang="en-US" sz="2400" dirty="0">
                <a:latin typeface="+mj-ea"/>
                <a:ea typeface="+mj-ea"/>
              </a:rPr>
              <a:t>是多少立方米？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87106" y="3209270"/>
            <a:ext cx="69236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V=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⅓</a:t>
            </a:r>
            <a:r>
              <a:rPr lang="en-US" altLang="zh-CN" sz="2800" dirty="0" err="1" smtClean="0">
                <a:solidFill>
                  <a:srgbClr val="FF0000"/>
                </a:solidFill>
                <a:latin typeface="+mj-ea"/>
                <a:ea typeface="+mj-ea"/>
              </a:rPr>
              <a:t>sh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=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⅓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×4²×3.14×1.8=30.144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m³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）</a:t>
            </a:r>
            <a:endParaRPr lang="en-US" altLang="zh-CN" sz="2800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54111" y="3641306"/>
            <a:ext cx="98596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j-ea"/>
                <a:ea typeface="+mj-ea"/>
              </a:rPr>
              <a:t>试一试</a:t>
            </a:r>
            <a:r>
              <a:rPr lang="zh-CN" altLang="en-US" sz="2400" b="1" dirty="0" smtClean="0">
                <a:latin typeface="+mj-ea"/>
                <a:ea typeface="+mj-ea"/>
              </a:rPr>
              <a:t>：</a:t>
            </a:r>
            <a:r>
              <a:rPr lang="zh-CN" altLang="en-US" sz="2400" dirty="0">
                <a:latin typeface="+mj-ea"/>
                <a:ea typeface="+mj-ea"/>
              </a:rPr>
              <a:t>有一块直角三角形硬纸板（如下图），分别绕它的</a:t>
            </a:r>
            <a:r>
              <a:rPr lang="zh-CN" altLang="en-US" sz="2400" dirty="0" smtClean="0">
                <a:latin typeface="+mj-ea"/>
                <a:ea typeface="+mj-ea"/>
              </a:rPr>
              <a:t>两条</a:t>
            </a:r>
            <a:r>
              <a:rPr lang="zh-CN" altLang="en-US" sz="2400" dirty="0">
                <a:latin typeface="+mj-ea"/>
                <a:ea typeface="+mj-ea"/>
              </a:rPr>
              <a:t>直角</a:t>
            </a:r>
            <a:r>
              <a:rPr lang="zh-CN" altLang="en-US" sz="2400" dirty="0" smtClean="0">
                <a:latin typeface="+mj-ea"/>
                <a:ea typeface="+mj-ea"/>
              </a:rPr>
              <a:t>边</a:t>
            </a:r>
            <a:endParaRPr lang="en-US" altLang="zh-CN" sz="2400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+mj-ea"/>
                <a:ea typeface="+mj-ea"/>
              </a:rPr>
              <a:t> </a:t>
            </a:r>
            <a:r>
              <a:rPr lang="en-US" altLang="zh-CN" sz="2400" dirty="0" smtClean="0">
                <a:latin typeface="+mj-ea"/>
                <a:ea typeface="+mj-ea"/>
              </a:rPr>
              <a:t>             </a:t>
            </a:r>
            <a:r>
              <a:rPr lang="zh-CN" altLang="en-US" sz="2400" dirty="0" smtClean="0">
                <a:latin typeface="+mj-ea"/>
                <a:ea typeface="+mj-ea"/>
              </a:rPr>
              <a:t>旋转</a:t>
            </a:r>
            <a:r>
              <a:rPr lang="zh-CN" altLang="en-US" sz="2400" dirty="0">
                <a:latin typeface="+mj-ea"/>
                <a:ea typeface="+mj-ea"/>
              </a:rPr>
              <a:t>一周</a:t>
            </a:r>
            <a:r>
              <a:rPr lang="zh-CN" altLang="en-US" sz="2400" dirty="0" smtClean="0">
                <a:latin typeface="+mj-ea"/>
                <a:ea typeface="+mj-ea"/>
              </a:rPr>
              <a:t>，能够</a:t>
            </a:r>
            <a:r>
              <a:rPr lang="zh-CN" altLang="en-US" sz="2400" dirty="0">
                <a:latin typeface="+mj-ea"/>
                <a:ea typeface="+mj-ea"/>
              </a:rPr>
              <a:t>形成两个大小不同的圆锥。你能计算这两</a:t>
            </a:r>
            <a:r>
              <a:rPr lang="zh-CN" altLang="en-US" sz="2400" dirty="0" smtClean="0">
                <a:latin typeface="+mj-ea"/>
                <a:ea typeface="+mj-ea"/>
              </a:rPr>
              <a:t>个</a:t>
            </a:r>
            <a:endParaRPr lang="zh-CN" altLang="en-US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j-ea"/>
                <a:ea typeface="+mj-ea"/>
              </a:rPr>
              <a:t>              圆锥</a:t>
            </a:r>
            <a:r>
              <a:rPr lang="zh-CN" altLang="en-US" sz="2400" dirty="0">
                <a:latin typeface="+mj-ea"/>
                <a:ea typeface="+mj-ea"/>
              </a:rPr>
              <a:t>的体积吗？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06285" y="5379787"/>
            <a:ext cx="73597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+mj-ea"/>
                <a:ea typeface="+mj-ea"/>
              </a:rPr>
              <a:t>①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V</a:t>
            </a:r>
            <a:r>
              <a:rPr lang="en-US" altLang="zh-CN" dirty="0" smtClean="0">
                <a:solidFill>
                  <a:srgbClr val="FF0000"/>
                </a:solidFill>
                <a:latin typeface="+mj-ea"/>
                <a:ea typeface="+mj-ea"/>
              </a:rPr>
              <a:t>1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=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⅓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s</a:t>
            </a:r>
            <a:r>
              <a:rPr lang="en-US" altLang="zh-CN" dirty="0" smtClean="0">
                <a:solidFill>
                  <a:srgbClr val="FF0000"/>
                </a:solidFill>
                <a:latin typeface="+mj-ea"/>
                <a:ea typeface="+mj-ea"/>
              </a:rPr>
              <a:t>1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h</a:t>
            </a:r>
            <a:r>
              <a:rPr lang="en-US" altLang="zh-CN" dirty="0" smtClean="0">
                <a:solidFill>
                  <a:srgbClr val="FF0000"/>
                </a:solidFill>
                <a:latin typeface="+mj-ea"/>
                <a:ea typeface="+mj-ea"/>
              </a:rPr>
              <a:t>1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=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⅓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×4²×3.14×3=50.24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cm³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）</a:t>
            </a:r>
            <a:endParaRPr lang="en-US" altLang="zh-CN" sz="2800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06285" y="6035185"/>
            <a:ext cx="73597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②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V</a:t>
            </a:r>
            <a:r>
              <a:rPr lang="en-US" altLang="zh-CN" dirty="0">
                <a:solidFill>
                  <a:srgbClr val="FF0000"/>
                </a:solidFill>
                <a:latin typeface="+mj-ea"/>
                <a:ea typeface="+mj-ea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=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⅓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s</a:t>
            </a:r>
            <a:r>
              <a:rPr lang="en-US" altLang="zh-CN" dirty="0" smtClean="0">
                <a:solidFill>
                  <a:srgbClr val="FF0000"/>
                </a:solidFill>
                <a:latin typeface="+mj-ea"/>
                <a:ea typeface="+mj-ea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h</a:t>
            </a:r>
            <a:r>
              <a:rPr lang="en-US" altLang="zh-CN" dirty="0">
                <a:solidFill>
                  <a:srgbClr val="FF0000"/>
                </a:solidFill>
                <a:latin typeface="+mj-ea"/>
                <a:ea typeface="+mj-ea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=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⅓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×3²×3.14×4=37.68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cm³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）</a:t>
            </a:r>
            <a:endParaRPr lang="en-US" altLang="zh-CN" sz="2800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68399" y="1216025"/>
            <a:ext cx="98726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练一练：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一个近似于圆锥形的碎石堆，底面周长是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12.56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，高是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0.6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每立方米碎石大约重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吨，这堆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碎石大约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重多少吨？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68399" y="3446532"/>
            <a:ext cx="1007264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练一练：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下图的蒙古包由一个近似的圆柱 形和一个近似的圆锥形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组成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这个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蒙古包里的空间大约是多少立方米？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405323" y="4517409"/>
            <a:ext cx="3435716" cy="2014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710012" y="2395709"/>
            <a:ext cx="91310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V=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⅓</a:t>
            </a:r>
            <a:r>
              <a:rPr lang="en-US" altLang="zh-CN" sz="2800" dirty="0" err="1" smtClean="0">
                <a:solidFill>
                  <a:srgbClr val="FF0000"/>
                </a:solidFill>
                <a:latin typeface="+mj-ea"/>
                <a:ea typeface="+mj-ea"/>
              </a:rPr>
              <a:t>sh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=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⅓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×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12.56÷6.28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）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²×3.14×0.6=2.512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m³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）</a:t>
            </a:r>
            <a:endParaRPr lang="en-US" altLang="zh-CN" sz="2800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439396" y="2973520"/>
            <a:ext cx="41024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T=2.512×2=5.024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306285" y="4730642"/>
            <a:ext cx="64764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V</a:t>
            </a:r>
            <a:r>
              <a:rPr lang="en-US" altLang="zh-CN" dirty="0" smtClean="0">
                <a:solidFill>
                  <a:srgbClr val="FF0000"/>
                </a:solidFill>
                <a:latin typeface="+mj-ea"/>
                <a:ea typeface="+mj-ea"/>
              </a:rPr>
              <a:t>1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=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⅓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sh</a:t>
            </a:r>
            <a:r>
              <a:rPr lang="en-US" altLang="zh-CN" dirty="0" smtClean="0">
                <a:solidFill>
                  <a:srgbClr val="FF0000"/>
                </a:solidFill>
                <a:latin typeface="+mj-ea"/>
                <a:ea typeface="+mj-ea"/>
              </a:rPr>
              <a:t>1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=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⅓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×3²×3.14×1=9.42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m³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）</a:t>
            </a:r>
            <a:endParaRPr lang="en-US" altLang="zh-CN" sz="2800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29114" y="5253862"/>
            <a:ext cx="5820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V</a:t>
            </a:r>
            <a:r>
              <a:rPr lang="en-US" altLang="zh-CN" dirty="0" smtClean="0">
                <a:solidFill>
                  <a:srgbClr val="FF0000"/>
                </a:solidFill>
                <a:latin typeface="+mj-ea"/>
                <a:ea typeface="+mj-ea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=sh</a:t>
            </a:r>
            <a:r>
              <a:rPr lang="en-US" altLang="zh-CN" dirty="0" smtClean="0">
                <a:solidFill>
                  <a:srgbClr val="FF0000"/>
                </a:solidFill>
                <a:latin typeface="+mj-ea"/>
                <a:ea typeface="+mj-ea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=3²×3.14×2=56.52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m³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）</a:t>
            </a:r>
            <a:endParaRPr lang="en-US" altLang="zh-CN" sz="2800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34810" y="5785813"/>
            <a:ext cx="40094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V=V</a:t>
            </a:r>
            <a:r>
              <a:rPr lang="en-US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+V</a:t>
            </a:r>
            <a:r>
              <a:rPr lang="en-US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2=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65.94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m³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" grpId="0"/>
      <p:bldP spid="13" grpId="0"/>
      <p:bldP spid="14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677682" y="1920568"/>
            <a:ext cx="1302545" cy="1920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154112" y="1216025"/>
            <a:ext cx="9482209" cy="668676"/>
            <a:chOff x="1154112" y="1163638"/>
            <a:chExt cx="9482209" cy="668676"/>
          </a:xfrm>
        </p:grpSpPr>
        <p:sp>
          <p:nvSpPr>
            <p:cNvPr id="7" name="TextBox 6"/>
            <p:cNvSpPr txBox="1"/>
            <p:nvPr/>
          </p:nvSpPr>
          <p:spPr>
            <a:xfrm>
              <a:off x="1154112" y="1163638"/>
              <a:ext cx="1261884" cy="662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 smtClean="0">
                  <a:latin typeface="+mj-ea"/>
                  <a:ea typeface="+mj-ea"/>
                </a:rPr>
                <a:t>讨论：</a:t>
              </a:r>
              <a:endParaRPr lang="zh-CN" altLang="en-US" sz="2800" dirty="0">
                <a:latin typeface="+mj-ea"/>
                <a:ea typeface="+mj-ea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303705" y="1309094"/>
              <a:ext cx="833261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latin typeface="+mj-ea"/>
                  <a:ea typeface="+mj-ea"/>
                </a:rPr>
                <a:t>找一个圆锥形物体</a:t>
              </a:r>
              <a:r>
                <a:rPr lang="zh-CN" altLang="en-US" sz="2800" dirty="0" smtClean="0">
                  <a:latin typeface="+mj-ea"/>
                  <a:ea typeface="+mj-ea"/>
                </a:rPr>
                <a:t>，测量</a:t>
              </a:r>
              <a:r>
                <a:rPr lang="zh-CN" altLang="en-US" sz="2800" dirty="0">
                  <a:latin typeface="+mj-ea"/>
                  <a:ea typeface="+mj-ea"/>
                </a:rPr>
                <a:t>有关数据并计算它的体积。</a:t>
              </a:r>
              <a:endParaRPr lang="zh-CN" altLang="en-US" sz="2800" dirty="0">
                <a:latin typeface="+mj-ea"/>
                <a:ea typeface="+mj-ea"/>
              </a:endParaRPr>
            </a:p>
          </p:txBody>
        </p:sp>
      </p:grp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08105" y="2289997"/>
            <a:ext cx="4389542" cy="1391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1154112" y="3603151"/>
            <a:ext cx="1261884" cy="662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j-ea"/>
                <a:ea typeface="+mj-ea"/>
              </a:rPr>
              <a:t>思考</a:t>
            </a:r>
            <a:r>
              <a:rPr lang="zh-CN" altLang="en-US" sz="2800" b="1" dirty="0" smtClean="0">
                <a:latin typeface="+mj-ea"/>
                <a:ea typeface="+mj-ea"/>
              </a:rPr>
              <a:t>：</a:t>
            </a:r>
            <a:endParaRPr lang="zh-CN" altLang="en-US" sz="2800" dirty="0">
              <a:latin typeface="+mj-ea"/>
              <a:ea typeface="+mj-ea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78798" y="4271828"/>
            <a:ext cx="9662240" cy="2188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68400" y="1215830"/>
            <a:ext cx="994054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例一：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一个圆柱和一个圆锥，底面直径都是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分米，高都是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，它们的体积一共是多少立方分米？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244455" y="2674839"/>
            <a:ext cx="6596583" cy="3453005"/>
          </a:xfrm>
          <a:prstGeom prst="roundRect">
            <a:avLst>
              <a:gd name="adj" fmla="val 563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2400" dirty="0"/>
              <a:t>【</a:t>
            </a:r>
            <a:r>
              <a:rPr lang="zh-CN" altLang="en-US" sz="2400" dirty="0"/>
              <a:t>讲解</a:t>
            </a:r>
            <a:r>
              <a:rPr lang="en-US" altLang="zh-CN" sz="2400" dirty="0"/>
              <a:t>】</a:t>
            </a:r>
            <a:r>
              <a:rPr lang="zh-CN" altLang="en-US" sz="2400" dirty="0"/>
              <a:t>圆锥的体积等于底面积乘以高乘</a:t>
            </a:r>
            <a:r>
              <a:rPr lang="zh-CN" altLang="en-US" sz="2400" dirty="0" smtClean="0"/>
              <a:t>以</a:t>
            </a:r>
            <a:r>
              <a:rPr lang="en-US" altLang="zh-CN" sz="2400" dirty="0" smtClean="0"/>
              <a:t>1/3</a:t>
            </a:r>
            <a:r>
              <a:rPr lang="zh-CN" altLang="en-US" sz="2400" dirty="0" smtClean="0"/>
              <a:t> </a:t>
            </a:r>
            <a:r>
              <a:rPr lang="zh-CN" altLang="en-US" sz="2400" dirty="0"/>
              <a:t>，根据圆锥体积计算公式</a:t>
            </a:r>
            <a:r>
              <a:rPr lang="zh-CN" altLang="en-US" sz="2400" dirty="0" smtClean="0"/>
              <a:t>：</a:t>
            </a:r>
            <a:endParaRPr lang="en-US" altLang="zh-CN" sz="2400" dirty="0" smtClean="0"/>
          </a:p>
          <a:p>
            <a:pPr algn="ctr">
              <a:lnSpc>
                <a:spcPct val="150000"/>
              </a:lnSpc>
            </a:pPr>
            <a:r>
              <a:rPr lang="en-US" altLang="zh-CN" sz="2800" dirty="0" smtClean="0"/>
              <a:t>2²×3.14×1/3×3 =12.56</a:t>
            </a:r>
            <a:r>
              <a:rPr lang="zh-CN" altLang="en-US" sz="2800" dirty="0" smtClean="0"/>
              <a:t>（</a:t>
            </a:r>
            <a:r>
              <a:rPr lang="zh-CN" altLang="en-US" sz="2800" dirty="0"/>
              <a:t>立方米</a:t>
            </a:r>
            <a:r>
              <a:rPr lang="zh-CN" altLang="en-US" sz="2800" dirty="0" smtClean="0"/>
              <a:t>）</a:t>
            </a:r>
            <a:endParaRPr lang="en-US" altLang="zh-CN" sz="2800" dirty="0" smtClean="0"/>
          </a:p>
          <a:p>
            <a:pPr algn="ctr">
              <a:lnSpc>
                <a:spcPct val="150000"/>
              </a:lnSpc>
            </a:pPr>
            <a:r>
              <a:rPr lang="zh-CN" altLang="en-US" sz="2400" dirty="0" smtClean="0"/>
              <a:t>因为圆柱和圆锥等底等高，所以圆柱的体积为圆锥的三倍。所以总体积：</a:t>
            </a:r>
            <a:endParaRPr lang="en-US" altLang="zh-CN" sz="2400" dirty="0" smtClean="0"/>
          </a:p>
          <a:p>
            <a:pPr algn="ctr">
              <a:lnSpc>
                <a:spcPct val="150000"/>
              </a:lnSpc>
            </a:pPr>
            <a:r>
              <a:rPr lang="en-US" altLang="zh-CN" sz="2800" dirty="0" smtClean="0"/>
              <a:t>1.2.56+12.56×3=50.24</a:t>
            </a:r>
            <a:r>
              <a:rPr lang="zh-CN" altLang="en-US" sz="2800" dirty="0" smtClean="0"/>
              <a:t>（</a:t>
            </a:r>
            <a:r>
              <a:rPr lang="en-US" altLang="zh-CN" sz="2800" dirty="0" smtClean="0"/>
              <a:t>m</a:t>
            </a:r>
            <a:r>
              <a:rPr lang="en-US" altLang="zh-CN" sz="2800" dirty="0"/>
              <a:t>³</a:t>
            </a:r>
            <a:r>
              <a:rPr lang="zh-CN" altLang="en-US" sz="2800" dirty="0" smtClean="0"/>
              <a:t>）</a:t>
            </a:r>
            <a:endParaRPr lang="zh-CN" altLang="en-US" sz="28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3954" y="4094268"/>
            <a:ext cx="2117233" cy="254530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PP_MARK_KEY" val="2af4c76c-bd32-4064-88e1-e74c12426964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3132</Words>
  <Application>WPS 演示</Application>
  <PresentationFormat>自定义</PresentationFormat>
  <Paragraphs>258</Paragraphs>
  <Slides>20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楷体</vt:lpstr>
      <vt:lpstr>Arial Unicode MS</vt:lpstr>
      <vt:lpstr>Calibri Light</vt:lpstr>
      <vt:lpstr>Calibri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717</cp:revision>
  <dcterms:created xsi:type="dcterms:W3CDTF">2016-05-27T03:58:00Z</dcterms:created>
  <dcterms:modified xsi:type="dcterms:W3CDTF">2023-02-11T07:42:31Z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23DCF71E81974ABF8C2DDFCDD6872DB1</vt:lpwstr>
  </property>
</Properties>
</file>