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277" r:id="rId4"/>
    <p:sldId id="278" r:id="rId5"/>
    <p:sldId id="281" r:id="rId6"/>
    <p:sldId id="285" r:id="rId7"/>
    <p:sldId id="284" r:id="rId8"/>
    <p:sldId id="283" r:id="rId9"/>
    <p:sldId id="282" r:id="rId10"/>
    <p:sldId id="287" r:id="rId11"/>
    <p:sldId id="286" r:id="rId12"/>
    <p:sldId id="288" r:id="rId13"/>
    <p:sldId id="289" r:id="rId14"/>
    <p:sldId id="280" r:id="rId15"/>
    <p:sldId id="279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比例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比例尺及其应用（</a:t>
            </a:r>
            <a:r>
              <a:rPr lang="en-US" altLang="zh-CN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7.png"/><Relationship Id="rId5" Type="http://schemas.openxmlformats.org/officeDocument/2006/relationships/image" Target="../media/image10.jpe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18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6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苏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7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单圆角矩形 7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9701" y="555526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36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2" name="组合 21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4" name="文本框 10"/>
            <p:cNvSpPr txBox="1"/>
            <p:nvPr/>
          </p:nvSpPr>
          <p:spPr>
            <a:xfrm>
              <a:off x="1435768" y="1385539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0" y="1059584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比例尺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52120" y="3288638"/>
            <a:ext cx="1193265" cy="15522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83568" y="987574"/>
                <a:ext cx="7848872" cy="2093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选择题。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一个操场长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180m,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宽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120m,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画在练习本上，选（  ）的比例尺比较合适。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𝟏𝟎𝟎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    </m:t>
                    </m:r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B.</a:t>
                </a:r>
                <a:r>
                  <a:rPr lang="en-US" altLang="zh-CN" sz="24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𝟎𝟎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C.</a:t>
                </a:r>
                <a:r>
                  <a:rPr lang="en-US" altLang="zh-CN" sz="24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𝟎𝟎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𝟎𝟎</m:t>
                        </m:r>
                      </m:den>
                    </m:f>
                  </m:oMath>
                </a14:m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987574"/>
                <a:ext cx="7848872" cy="2093522"/>
              </a:xfrm>
              <a:prstGeom prst="rect">
                <a:avLst/>
              </a:prstGeom>
              <a:blipFill rotWithShape="1">
                <a:blip r:embed="rId5"/>
                <a:stretch>
                  <a:fillRect l="-4" t="-7" r="7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云形标注 10"/>
              <p:cNvSpPr/>
              <p:nvPr/>
            </p:nvSpPr>
            <p:spPr>
              <a:xfrm>
                <a:off x="1979712" y="2810875"/>
                <a:ext cx="3121340" cy="1838504"/>
              </a:xfrm>
              <a:prstGeom prst="cloudCallout">
                <a:avLst>
                  <a:gd name="adj1" fmla="val 73038"/>
                  <a:gd name="adj2" fmla="val 2841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练习本的长应是</a:t>
                </a:r>
                <a:r>
                  <a:rPr lang="en-US" altLang="zh-CN" sz="1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18cm</a:t>
                </a:r>
                <a:r>
                  <a:rPr lang="zh-CN" altLang="en-US" sz="1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，比例尺</a:t>
                </a:r>
                <a:r>
                  <a:rPr lang="en-US" altLang="zh-CN" sz="1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1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图上</m:t>
                        </m:r>
                        <m:r>
                          <a:rPr lang="zh-CN" altLang="en-US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距离</m:t>
                        </m:r>
                      </m:num>
                      <m:den>
                        <m:r>
                          <a:rPr lang="zh-CN" altLang="en-US" sz="1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实际</m:t>
                        </m:r>
                        <m:r>
                          <a:rPr lang="zh-CN" altLang="en-US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距离</m:t>
                        </m:r>
                      </m:den>
                    </m:f>
                    <m:r>
                      <a:rPr lang="en-US" altLang="zh-CN" sz="1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</m:t>
                        </m:r>
                      </m:num>
                      <m:den>
                        <m:r>
                          <a:rPr lang="en-US" altLang="zh-CN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𝟏𝟖𝟎𝟎𝟎</m:t>
                        </m:r>
                      </m:den>
                    </m:f>
                    <m:r>
                      <a:rPr lang="en-US" altLang="zh-CN" sz="1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1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𝟏𝟎𝟎𝟎</m:t>
                        </m:r>
                      </m:den>
                    </m:f>
                  </m:oMath>
                </a14:m>
                <a:endParaRPr lang="zh-CN" altLang="en-US" sz="1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云形标注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2810875"/>
                <a:ext cx="3121340" cy="1838504"/>
              </a:xfrm>
              <a:prstGeom prst="cloudCallout">
                <a:avLst>
                  <a:gd name="adj1" fmla="val 73038"/>
                  <a:gd name="adj2" fmla="val 2841"/>
                </a:avLst>
              </a:prstGeom>
              <a:blipFill rotWithShape="1">
                <a:blip r:embed="rId6"/>
                <a:stretch>
                  <a:fillRect l="-502" t="-400" r="-25081" b="-1041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7370828" y="1390005"/>
            <a:ext cx="441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22672" y="469182"/>
            <a:ext cx="87953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判断题。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）比例尺是一个比。                            （   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）在一幅地图上，用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厘米表示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千米，这幅地图的比例尺是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1:1000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          （   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）在比例尺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1:1000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的地图上，图上距离是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厘米，则实际距离是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                                      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0392" y="3406810"/>
            <a:ext cx="3600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√ 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050536" y="1966069"/>
            <a:ext cx="52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×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endParaRPr lang="zh-CN" altLang="en-US" sz="2400" b="1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63122" y="885949"/>
            <a:ext cx="585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√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圆角矩形标注 11"/>
              <p:cNvSpPr/>
              <p:nvPr/>
            </p:nvSpPr>
            <p:spPr>
              <a:xfrm>
                <a:off x="1985445" y="3724921"/>
                <a:ext cx="2252598" cy="656569"/>
              </a:xfrm>
              <a:prstGeom prst="wedgeRoundRectCallout">
                <a:avLst>
                  <a:gd name="adj1" fmla="val -10053"/>
                  <a:gd name="adj2" fmla="val -97212"/>
                  <a:gd name="adj3" fmla="val 16667"/>
                </a:avLst>
              </a:prstGeom>
              <a:noFill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 smtClean="0">
                  <a:solidFill>
                    <a:schemeClr val="tx1"/>
                  </a:solidFill>
                </a:endParaRPr>
              </a:p>
              <a:p>
                <a:r>
                  <a:rPr lang="en-US" altLang="zh-CN" sz="2400" b="1" dirty="0" smtClean="0">
                    <a:solidFill>
                      <a:schemeClr val="tx1"/>
                    </a:solidFill>
                  </a:rPr>
                  <a:t>1:1000=0.1:</a:t>
                </a:r>
                <a:r>
                  <a:rPr lang="en-US" altLang="zh-CN" sz="2400" b="1" dirty="0">
                    <a:solidFill>
                      <a:schemeClr val="tx1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altLang="zh-CN" sz="2400" b="1" i="1" dirty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zh-CN" sz="2400" b="1" dirty="0" smtClean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altLang="zh-CN" sz="2400" b="1" dirty="0" smtClean="0">
                    <a:solidFill>
                      <a:schemeClr val="tx1"/>
                    </a:solidFill>
                  </a:rPr>
                  <a:t>=100</a:t>
                </a:r>
                <a:endParaRPr lang="en-US" altLang="zh-CN" sz="2400" b="1" dirty="0" smtClean="0">
                  <a:solidFill>
                    <a:schemeClr val="tx1"/>
                  </a:solidFill>
                </a:endParaRPr>
              </a:p>
              <a:p>
                <a:pPr algn="ctr"/>
                <a:endParaRPr lang="zh-CN" altLang="en-US" sz="2400" b="1" dirty="0"/>
              </a:p>
            </p:txBody>
          </p:sp>
        </mc:Choice>
        <mc:Fallback>
          <p:sp>
            <p:nvSpPr>
              <p:cNvPr id="12" name="圆角矩形标注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445" y="3724921"/>
                <a:ext cx="2252598" cy="656569"/>
              </a:xfrm>
              <a:prstGeom prst="wedgeRoundRectCallout">
                <a:avLst>
                  <a:gd name="adj1" fmla="val -10053"/>
                  <a:gd name="adj2" fmla="val -97212"/>
                  <a:gd name="adj3" fmla="val 16667"/>
                </a:avLst>
              </a:prstGeom>
              <a:blipFill rotWithShape="1">
                <a:blip r:embed="rId3"/>
                <a:stretch>
                  <a:fillRect l="-583" t="-68089" r="-561" b="-67218"/>
                </a:stretch>
              </a:blip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圆角矩形标注 12"/>
              <p:cNvSpPr/>
              <p:nvPr/>
            </p:nvSpPr>
            <p:spPr>
              <a:xfrm>
                <a:off x="1985445" y="2196901"/>
                <a:ext cx="3018052" cy="362364"/>
              </a:xfrm>
              <a:prstGeom prst="wedgeRoundRectCallout">
                <a:avLst>
                  <a:gd name="adj1" fmla="val 17556"/>
                  <a:gd name="adj2" fmla="val -114268"/>
                  <a:gd name="adj3" fmla="val 16667"/>
                </a:avLst>
              </a:prstGeom>
              <a:noFill/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 smtClean="0">
                  <a:solidFill>
                    <a:schemeClr val="tx1"/>
                  </a:solidFill>
                </a:endParaRPr>
              </a:p>
              <a:p>
                <a:r>
                  <a:rPr lang="en-US" altLang="zh-CN" sz="2400" b="1" dirty="0" smtClean="0">
                    <a:solidFill>
                      <a:schemeClr val="tx1"/>
                    </a:solidFill>
                  </a:rPr>
                  <a:t>7:700000=1: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dirty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400" b="1" i="0" dirty="0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00000</m:t>
                    </m:r>
                    <m:r>
                      <a:rPr lang="en-US" altLang="zh-CN" sz="2400" b="1" i="1" dirty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zh-CN" sz="2400" b="1" dirty="0" smtClean="0">
                  <a:solidFill>
                    <a:schemeClr val="tx1"/>
                  </a:solidFill>
                </a:endParaRPr>
              </a:p>
              <a:p>
                <a:pPr algn="ctr"/>
                <a:endParaRPr lang="zh-CN" altLang="en-US" sz="2400" b="1" dirty="0"/>
              </a:p>
            </p:txBody>
          </p:sp>
        </mc:Choice>
        <mc:Fallback>
          <p:sp>
            <p:nvSpPr>
              <p:cNvPr id="13" name="圆角矩形标注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445" y="2196901"/>
                <a:ext cx="3018052" cy="362364"/>
              </a:xfrm>
              <a:prstGeom prst="wedgeRoundRectCallout">
                <a:avLst>
                  <a:gd name="adj1" fmla="val 17556"/>
                  <a:gd name="adj2" fmla="val -114268"/>
                  <a:gd name="adj3" fmla="val 16667"/>
                </a:avLst>
              </a:prstGeom>
              <a:blipFill rotWithShape="1">
                <a:blip r:embed="rId4"/>
                <a:stretch>
                  <a:fillRect l="-435" t="-102810" r="-410" b="-100878"/>
                </a:stretch>
              </a:blip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圆角矩形标注 13"/>
          <p:cNvSpPr/>
          <p:nvPr/>
        </p:nvSpPr>
        <p:spPr>
          <a:xfrm>
            <a:off x="2699792" y="126390"/>
            <a:ext cx="2849651" cy="648072"/>
          </a:xfrm>
          <a:prstGeom prst="wedgeRoundRectCallout">
            <a:avLst>
              <a:gd name="adj1" fmla="val -36436"/>
              <a:gd name="adj2" fmla="val 79263"/>
              <a:gd name="adj3" fmla="val 16667"/>
            </a:avLst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图上距离：实际距离是一个比。</a:t>
            </a:r>
            <a:endPara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79052" y="2582867"/>
            <a:ext cx="1153886" cy="150105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55576" y="411510"/>
            <a:ext cx="70573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在比例尺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1:3000000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的地图上，量得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两地的距离是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厘米。一辆每小时行驶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千米的车从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地开往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地，需要多少小时才能到达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605833"/>
            <a:ext cx="5157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两地的实际距离是</a:t>
            </a:r>
            <a:r>
              <a:rPr lang="en-US" altLang="zh-CN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264572" y="1923063"/>
            <a:ext cx="2304256" cy="1471006"/>
          </a:xfrm>
          <a:prstGeom prst="wedgeRoundRectCallout">
            <a:avLst>
              <a:gd name="adj1" fmla="val 55913"/>
              <a:gd name="adj2" fmla="val 302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先求出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两地的实际距离，再计算两地所需的时间。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2038077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1:3000000=0.000036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4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15396" y="242773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=108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11560" y="2715766"/>
                <a:ext cx="432048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𝟏𝟎𝟖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𝟔𝟎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=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𝟏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.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𝟖</m:t>
                      </m:r>
                      <m:d>
                        <m:dPr>
                          <m:begChr m:val="（"/>
                          <m:endChr m:val="）"/>
                          <m:ctrlPr>
                            <a:rPr lang="zh-CN" alt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dPr>
                        <m:e>
                          <m: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小时</m:t>
                          </m:r>
                        </m:e>
                      </m:d>
                    </m:oMath>
                  </m:oMathPara>
                </a14:m>
                <a:endParaRPr lang="en-US" altLang="zh-CN" sz="2400" b="1" dirty="0" smtClean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715766"/>
                <a:ext cx="432048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" t="-64" r="15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647244" y="3622253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小时才能到达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268872" y="2067694"/>
                <a:ext cx="6330286" cy="1898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一幅画的图上距离和实际距离的比，叫作这幅画的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图上距离</m:t>
                        </m:r>
                      </m:num>
                      <m:den>
                        <m: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或比例尺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图上距离：实际距离</a:t>
                </a:r>
                <a:endPara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8872" y="2067694"/>
                <a:ext cx="6330286" cy="1898084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212193" y="425882"/>
            <a:ext cx="2246579" cy="561692"/>
            <a:chOff x="212193" y="425882"/>
            <a:chExt cx="2246579" cy="56169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12193" y="494144"/>
              <a:ext cx="366861" cy="456339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611560" y="425882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这节课</a:t>
            </a:r>
            <a:r>
              <a:rPr lang="zh-CN" altLang="zh-CN" sz="2800" b="1" dirty="0">
                <a:latin typeface="+mn-ea"/>
              </a:rPr>
              <a:t>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843808" y="1491630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P35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练习六第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2193" y="425882"/>
            <a:ext cx="2246579" cy="561692"/>
            <a:chOff x="212193" y="425882"/>
            <a:chExt cx="2246579" cy="5616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12193" y="494144"/>
              <a:ext cx="366861" cy="456339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611560" y="425882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课后作业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22841" y="555526"/>
            <a:ext cx="5314102" cy="153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30213" y="2078150"/>
            <a:ext cx="4917773" cy="2221792"/>
            <a:chOff x="671609" y="1707654"/>
            <a:chExt cx="4917773" cy="2221792"/>
          </a:xfrm>
          <a:noFill/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1609" y="2422905"/>
              <a:ext cx="1503193" cy="150654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798007" y="1707654"/>
              <a:ext cx="4791375" cy="2118343"/>
              <a:chOff x="971600" y="1707654"/>
              <a:chExt cx="4791375" cy="2118343"/>
            </a:xfrm>
            <a:grpFill/>
          </p:grpSpPr>
          <p:sp>
            <p:nvSpPr>
              <p:cNvPr id="6" name="云形标注 5"/>
              <p:cNvSpPr>
                <a:spLocks noChangeArrowheads="1"/>
              </p:cNvSpPr>
              <p:nvPr/>
            </p:nvSpPr>
            <p:spPr bwMode="auto">
              <a:xfrm>
                <a:off x="2408682" y="2422905"/>
                <a:ext cx="3354293" cy="1403092"/>
              </a:xfrm>
              <a:prstGeom prst="cloudCallout">
                <a:avLst>
                  <a:gd name="adj1" fmla="val -57968"/>
                  <a:gd name="adj2" fmla="val 7828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图上距离：实际距离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4"/>
              <p:cNvSpPr>
                <a:spLocks noChangeArrowheads="1"/>
              </p:cNvSpPr>
              <p:nvPr/>
            </p:nvSpPr>
            <p:spPr bwMode="auto">
              <a:xfrm>
                <a:off x="971600" y="1707654"/>
                <a:ext cx="2753591" cy="4616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73692" y="403268"/>
            <a:ext cx="2266690" cy="561692"/>
            <a:chOff x="221204" y="175098"/>
            <a:chExt cx="2266690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40682" y="175098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情境导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入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21204" y="227775"/>
              <a:ext cx="366860" cy="45633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云形标注 13"/>
          <p:cNvSpPr/>
          <p:nvPr/>
        </p:nvSpPr>
        <p:spPr>
          <a:xfrm>
            <a:off x="6156176" y="2139702"/>
            <a:ext cx="2505820" cy="1366025"/>
          </a:xfrm>
          <a:prstGeom prst="cloudCallout">
            <a:avLst>
              <a:gd name="adj1" fmla="val -28690"/>
              <a:gd name="adj2" fmla="val -6395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图上距离：实际距离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=1:8000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4328" y="2098477"/>
            <a:ext cx="982825" cy="1278524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7" y="3219822"/>
            <a:ext cx="5314102" cy="153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圆角矩形标注 10"/>
          <p:cNvSpPr/>
          <p:nvPr/>
        </p:nvSpPr>
        <p:spPr>
          <a:xfrm>
            <a:off x="2195736" y="2109849"/>
            <a:ext cx="2520280" cy="1037965"/>
          </a:xfrm>
          <a:prstGeom prst="wedgeRoundRectCallout">
            <a:avLst>
              <a:gd name="adj1" fmla="val -63427"/>
              <a:gd name="adj2" fmla="val 259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你打算怎样求明华小学到少年宫的实际距离？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5007" y="987574"/>
            <a:ext cx="1166673" cy="1045108"/>
            <a:chOff x="289759" y="1752946"/>
            <a:chExt cx="1555361" cy="1393477"/>
          </a:xfrm>
        </p:grpSpPr>
        <p:pic>
          <p:nvPicPr>
            <p:cNvPr id="13" name="图片 12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89759" y="1752946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607636" y="2592424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385509" y="565057"/>
            <a:ext cx="55473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如下图，明华小学到少年宫的图上距离是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厘米，实际距离是多少米？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4850030" y="1572671"/>
            <a:ext cx="2674298" cy="1074355"/>
          </a:xfrm>
          <a:prstGeom prst="cloudCallout">
            <a:avLst>
              <a:gd name="adj1" fmla="val 47861"/>
              <a:gd name="adj2" fmla="val 51861"/>
            </a:avLst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先看看比例尺的含义吧。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63447" y="2102275"/>
            <a:ext cx="1072250" cy="11978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9512" y="2764916"/>
            <a:ext cx="1072250" cy="1197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9502"/>
            <a:ext cx="5314102" cy="153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圆角矩形标注 7"/>
          <p:cNvSpPr/>
          <p:nvPr/>
        </p:nvSpPr>
        <p:spPr>
          <a:xfrm>
            <a:off x="1465621" y="1995686"/>
            <a:ext cx="2376264" cy="1368152"/>
          </a:xfrm>
          <a:prstGeom prst="wedgeRoundRectCallout">
            <a:avLst>
              <a:gd name="adj1" fmla="val -65274"/>
              <a:gd name="adj2" fmla="val 2770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1:8000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，说明实际距离是图上距离的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027037" y="1995686"/>
            <a:ext cx="3456385" cy="1368152"/>
          </a:xfrm>
          <a:prstGeom prst="wedgeRoundRectCallout">
            <a:avLst>
              <a:gd name="adj1" fmla="val 57535"/>
              <a:gd name="adj2" fmla="val 25930"/>
              <a:gd name="adj3" fmla="val 16667"/>
            </a:avLst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厘米实际距离：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5×8000=40000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67706" y="2859782"/>
            <a:ext cx="982825" cy="127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1760" y="351437"/>
            <a:ext cx="5314102" cy="153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圆角矩形标注 7"/>
          <p:cNvSpPr/>
          <p:nvPr/>
        </p:nvSpPr>
        <p:spPr>
          <a:xfrm>
            <a:off x="1547664" y="2451999"/>
            <a:ext cx="2376264" cy="1407532"/>
          </a:xfrm>
          <a:prstGeom prst="wedgeRoundRectCallout">
            <a:avLst>
              <a:gd name="adj1" fmla="val -59102"/>
              <a:gd name="adj2" fmla="val 2565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1:8000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，就是图上距离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厘米表示实际距离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283968" y="2189153"/>
            <a:ext cx="2592898" cy="1368152"/>
          </a:xfrm>
          <a:prstGeom prst="wedgeRoundRectCallout">
            <a:avLst>
              <a:gd name="adj1" fmla="val 62341"/>
              <a:gd name="adj2" fmla="val 32866"/>
              <a:gd name="adj3" fmla="val 16667"/>
            </a:avLst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厘米的实际距离：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5×80=400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8585" y="2958383"/>
            <a:ext cx="1072250" cy="1197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276293" y="2873229"/>
            <a:ext cx="982825" cy="127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416" y="1779662"/>
            <a:ext cx="1072250" cy="1197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419622"/>
            <a:ext cx="4468738" cy="331236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圆角矩形标注 7"/>
              <p:cNvSpPr/>
              <p:nvPr/>
            </p:nvSpPr>
            <p:spPr>
              <a:xfrm>
                <a:off x="179512" y="387761"/>
                <a:ext cx="4380784" cy="1211470"/>
              </a:xfrm>
              <a:prstGeom prst="wedgeRoundRectCallout">
                <a:avLst>
                  <a:gd name="adj1" fmla="val -35855"/>
                  <a:gd name="adj2" fmla="val 67787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图上</m:t>
                          </m:r>
                          <m:r>
                            <a:rPr lang="zh-CN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400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实际</m:t>
                          </m:r>
                          <m:r>
                            <a:rPr lang="zh-CN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距离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=</m:t>
                      </m:r>
                      <m:r>
                        <a:rPr lang="zh-CN" altLang="en-US" sz="2400" b="1" i="1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比例</m:t>
                      </m:r>
                      <m:r>
                        <a:rPr lang="zh-CN" altLang="en-US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尺，</m:t>
                      </m:r>
                      <m:r>
                        <a:rPr lang="zh-CN" altLang="en-US" sz="2400" b="1" i="1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可以</m:t>
                      </m:r>
                      <m:r>
                        <a:rPr lang="zh-CN" altLang="en-US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列出</m:t>
                      </m:r>
                    </m:oMath>
                  </m:oMathPara>
                </a14:m>
                <a:endParaRPr lang="en-US" altLang="zh-CN" sz="2400" b="1" i="1" dirty="0" smtClean="0">
                  <a:solidFill>
                    <a:schemeClr val="tx1"/>
                  </a:solidFill>
                  <a:latin typeface="Cambria Math" panose="02040503050406030204"/>
                  <a:ea typeface="楷体" panose="02010609060101010101" pitchFamily="49" charset="-122"/>
                </a:endParaRPr>
              </a:p>
              <a:p>
                <a14:m>
                  <m:oMath xmlns:m="http://schemas.openxmlformats.org/officeDocument/2006/math">
                    <m:r>
                      <a:rPr lang="zh-CN" altLang="en-US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比例</m:t>
                    </m:r>
                    <m:r>
                      <a:rPr lang="zh-CN" altLang="en-US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式</m:t>
                    </m:r>
                    <m:r>
                      <a:rPr lang="zh-CN" altLang="en-US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解答</m:t>
                    </m:r>
                  </m:oMath>
                </a14:m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圆角矩形标注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87761"/>
                <a:ext cx="4380784" cy="1211470"/>
              </a:xfrm>
              <a:prstGeom prst="wedgeRoundRectCallout">
                <a:avLst>
                  <a:gd name="adj1" fmla="val -35855"/>
                  <a:gd name="adj2" fmla="val 67787"/>
                  <a:gd name="adj3" fmla="val 16667"/>
                </a:avLst>
              </a:prstGeom>
              <a:blipFill rotWithShape="1">
                <a:blip r:embed="rId5"/>
                <a:stretch>
                  <a:fillRect l="-300" t="-1082" r="-282" b="-18792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2592639" y="2334754"/>
            <a:ext cx="2887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解：设明华小学到少年宫的实际距离是</a:t>
            </a:r>
            <a:r>
              <a:rPr lang="en-US" altLang="zh-CN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1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en-US" altLang="zh-CN" sz="1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88024" y="447925"/>
            <a:ext cx="3925409" cy="2826064"/>
            <a:chOff x="5499000" y="591941"/>
            <a:chExt cx="3925409" cy="28260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379320" y="2058485"/>
              <a:ext cx="1045089" cy="1359520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圆角矩形标注 11"/>
                <p:cNvSpPr/>
                <p:nvPr/>
              </p:nvSpPr>
              <p:spPr>
                <a:xfrm>
                  <a:off x="5499000" y="591941"/>
                  <a:ext cx="3791137" cy="1331737"/>
                </a:xfrm>
                <a:prstGeom prst="wedgeRoundRectCallout">
                  <a:avLst>
                    <a:gd name="adj1" fmla="val 29226"/>
                    <a:gd name="adj2" fmla="val 61204"/>
                    <a:gd name="adj3" fmla="val 16667"/>
                  </a:avLst>
                </a:prstGeom>
                <a:no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zh-CN" altLang="en-US" sz="2400" b="1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根据比例的基本性质计算，</a:t>
                  </a:r>
                  <a:endPara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x</m:t>
                          </m:r>
                        </m:den>
                      </m:f>
                    </m:oMath>
                  </a14:m>
                  <a:r>
                    <a:rPr lang="en-US" altLang="zh-CN" sz="2400" b="1" i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𝟖𝟎𝟎</m:t>
                          </m:r>
                          <m:r>
                            <a:rPr lang="en-US" altLang="zh-CN" sz="2400" b="1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</m:den>
                      </m:f>
                    </m:oMath>
                  </a14:m>
                  <a:r>
                    <a:rPr lang="zh-CN" altLang="en-US" sz="2400" b="1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圆角矩形标注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99000" y="591941"/>
                  <a:ext cx="3791137" cy="1331737"/>
                </a:xfrm>
                <a:prstGeom prst="wedgeRoundRectCallout">
                  <a:avLst>
                    <a:gd name="adj1" fmla="val 29226"/>
                    <a:gd name="adj2" fmla="val 61204"/>
                    <a:gd name="adj3" fmla="val 16667"/>
                  </a:avLst>
                </a:prstGeom>
                <a:blipFill rotWithShape="1">
                  <a:blip r:embed="rId7"/>
                </a:blip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779590" y="2841941"/>
                <a:ext cx="2887565" cy="498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1800" b="1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1800" b="1" i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1800" b="1" i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 dirty="0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1800" b="1" i="1" dirty="0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1800" b="1" i="1" dirty="0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𝟖𝟎𝟎𝟎</m:t>
                        </m:r>
                      </m:den>
                    </m:f>
                  </m:oMath>
                </a14:m>
                <a:endParaRPr lang="en-US" altLang="zh-CN" sz="18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590" y="2841941"/>
                <a:ext cx="2887565" cy="498406"/>
              </a:xfrm>
              <a:prstGeom prst="rect">
                <a:avLst/>
              </a:prstGeom>
              <a:blipFill rotWithShape="1">
                <a:blip r:embed="rId8"/>
                <a:stretch>
                  <a:fillRect l="-7" t="-63" r="1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779590" y="3252320"/>
                <a:ext cx="28875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600" b="1" i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altLang="zh-CN" sz="1600" b="1" i="1" dirty="0">
                        <a:solidFill>
                          <a:schemeClr val="bg1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16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40000   </a:t>
                </a:r>
                <a:endParaRPr lang="en-US" altLang="zh-CN" sz="1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590" y="3252320"/>
                <a:ext cx="2887565" cy="338554"/>
              </a:xfrm>
              <a:prstGeom prst="rect">
                <a:avLst/>
              </a:prstGeom>
              <a:blipFill rotWithShape="1">
                <a:blip r:embed="rId9"/>
                <a:stretch>
                  <a:fillRect l="-7" t="-143" r="14" b="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2698290" y="3747148"/>
            <a:ext cx="2887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答：明华小学到少年宫的实际距离</a:t>
            </a:r>
            <a:r>
              <a:rPr lang="en-US" altLang="zh-CN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r>
              <a:rPr lang="zh-CN" altLang="en-US" sz="1600" b="1" u="sng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55451" y="3550438"/>
            <a:ext cx="2887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40000 </a:t>
            </a:r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=400</a:t>
            </a:r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1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5" grpId="0" animBg="1"/>
      <p:bldP spid="17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336" y="964058"/>
            <a:ext cx="1072250" cy="119784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1115616" y="483518"/>
            <a:ext cx="2843808" cy="891766"/>
          </a:xfrm>
          <a:prstGeom prst="wedgeRoundRectCallout">
            <a:avLst>
              <a:gd name="adj1" fmla="val -56301"/>
              <a:gd name="adj2" fmla="val 4537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华小学到体育馆的实际距离是多少？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81785" y="411510"/>
            <a:ext cx="4331342" cy="2484040"/>
            <a:chOff x="4481785" y="411510"/>
            <a:chExt cx="4331342" cy="248404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59241" y="1394499"/>
              <a:ext cx="1153886" cy="1501051"/>
            </a:xfrm>
            <a:prstGeom prst="rect">
              <a:avLst/>
            </a:prstGeom>
          </p:spPr>
        </p:pic>
        <p:sp>
          <p:nvSpPr>
            <p:cNvPr id="10" name="圆角矩形标注 9"/>
            <p:cNvSpPr/>
            <p:nvPr/>
          </p:nvSpPr>
          <p:spPr>
            <a:xfrm>
              <a:off x="4481785" y="411510"/>
              <a:ext cx="3177456" cy="1440160"/>
            </a:xfrm>
            <a:prstGeom prst="wedgeRoundRectCallout">
              <a:avLst>
                <a:gd name="adj1" fmla="val 56813"/>
                <a:gd name="adj2" fmla="val 30754"/>
                <a:gd name="adj3" fmla="val 16667"/>
              </a:avLst>
            </a:prstGeom>
            <a:no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用直尺测量明华小学到体育馆的图上距离是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50182" y="2804005"/>
            <a:ext cx="5314102" cy="1532914"/>
            <a:chOff x="1850182" y="2844125"/>
            <a:chExt cx="5314102" cy="1532914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50182" y="2844125"/>
              <a:ext cx="5314102" cy="1532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圆角矩形 14"/>
            <p:cNvSpPr/>
            <p:nvPr/>
          </p:nvSpPr>
          <p:spPr>
            <a:xfrm>
              <a:off x="4669270" y="4019802"/>
              <a:ext cx="705598" cy="35723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明华小学</a:t>
              </a:r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355976" y="3878397"/>
              <a:ext cx="17929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明华小学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540357">
            <a:off x="2662229" y="2896944"/>
            <a:ext cx="2295500" cy="458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504" y="1806873"/>
            <a:ext cx="1072250" cy="1197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3462" y="1275606"/>
            <a:ext cx="4756770" cy="352586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圆角矩形标注 7"/>
              <p:cNvSpPr/>
              <p:nvPr/>
            </p:nvSpPr>
            <p:spPr>
              <a:xfrm>
                <a:off x="430292" y="462611"/>
                <a:ext cx="3983849" cy="1211470"/>
              </a:xfrm>
              <a:prstGeom prst="wedgeRoundRectCallout">
                <a:avLst>
                  <a:gd name="adj1" fmla="val -35752"/>
                  <a:gd name="adj2" fmla="val 67787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000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图上</m:t>
                          </m:r>
                          <m:r>
                            <a:rPr lang="zh-CN" alt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000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实际</m:t>
                          </m:r>
                          <m:r>
                            <a:rPr lang="zh-CN" alt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距离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=</m:t>
                      </m:r>
                      <m:r>
                        <a:rPr lang="zh-CN" altLang="en-US" sz="2000" b="1" i="1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比例</m:t>
                      </m:r>
                      <m:r>
                        <a:rPr lang="zh-CN" altLang="en-US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尺，</m:t>
                      </m:r>
                      <m:r>
                        <a:rPr lang="zh-CN" altLang="en-US" sz="2000" b="1" i="1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可以</m:t>
                      </m:r>
                      <m:r>
                        <a:rPr lang="zh-CN" altLang="en-US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列出</m:t>
                      </m:r>
                    </m:oMath>
                  </m:oMathPara>
                </a14:m>
                <a:endParaRPr lang="en-US" altLang="zh-CN" sz="2000" b="1" i="1" dirty="0" smtClean="0">
                  <a:solidFill>
                    <a:schemeClr val="tx1"/>
                  </a:solidFill>
                  <a:latin typeface="Cambria Math" panose="02040503050406030204"/>
                  <a:ea typeface="楷体" panose="02010609060101010101" pitchFamily="49" charset="-122"/>
                </a:endParaRPr>
              </a:p>
              <a:p>
                <a14:m>
                  <m:oMath xmlns:m="http://schemas.openxmlformats.org/officeDocument/2006/math">
                    <m:r>
                      <a:rPr lang="zh-CN" altLang="en-US" sz="20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比例</m:t>
                    </m:r>
                    <m:r>
                      <a:rPr lang="zh-CN" altLang="en-US" sz="20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式</m:t>
                    </m:r>
                    <m:r>
                      <a:rPr lang="zh-CN" altLang="en-US" sz="20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解答</m:t>
                    </m:r>
                  </m:oMath>
                </a14:m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圆角矩形标注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292" y="462611"/>
                <a:ext cx="3983849" cy="1211470"/>
              </a:xfrm>
              <a:prstGeom prst="wedgeRoundRectCallout">
                <a:avLst>
                  <a:gd name="adj1" fmla="val -35752"/>
                  <a:gd name="adj2" fmla="val 67787"/>
                  <a:gd name="adj3" fmla="val 16667"/>
                </a:avLst>
              </a:prstGeom>
              <a:blipFill rotWithShape="1">
                <a:blip r:embed="rId5"/>
                <a:stretch>
                  <a:fillRect l="-329" t="-1076" r="-312" b="-18799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2483768" y="2283718"/>
            <a:ext cx="2887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解：设明华小学到体育馆的实际距离是</a:t>
            </a:r>
            <a:r>
              <a:rPr lang="en-US" altLang="zh-CN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18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1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altLang="zh-CN" sz="1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44008" y="483518"/>
            <a:ext cx="4022247" cy="3116652"/>
            <a:chOff x="4644008" y="483518"/>
            <a:chExt cx="4022247" cy="311665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199405" y="1691995"/>
              <a:ext cx="1466850" cy="1908175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圆角矩形标注 11"/>
                <p:cNvSpPr/>
                <p:nvPr/>
              </p:nvSpPr>
              <p:spPr>
                <a:xfrm>
                  <a:off x="4644008" y="483518"/>
                  <a:ext cx="3456384" cy="1152128"/>
                </a:xfrm>
                <a:prstGeom prst="wedgeRoundRectCallout">
                  <a:avLst>
                    <a:gd name="adj1" fmla="val 34074"/>
                    <a:gd name="adj2" fmla="val 65495"/>
                    <a:gd name="adj3" fmla="val 16667"/>
                  </a:avLst>
                </a:prstGeom>
                <a:noFill/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zh-CN" altLang="en-US" sz="2400" b="1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根据比例的基本性质计算，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x</m:t>
                          </m:r>
                        </m:den>
                      </m:f>
                    </m:oMath>
                  </a14:m>
                  <a:r>
                    <a:rPr lang="en-US" altLang="zh-CN" sz="2400" b="1" i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dirty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𝟖𝟎𝟎</m:t>
                          </m:r>
                          <m:r>
                            <a:rPr lang="en-US" altLang="zh-CN" sz="2400" b="1" i="1" dirty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</m:den>
                      </m:f>
                      <m:r>
                        <a:rPr lang="zh-CN" alt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。</m:t>
                      </m:r>
                    </m:oMath>
                  </a14:m>
                  <a:endPara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圆角矩形标注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4008" y="483518"/>
                  <a:ext cx="3456384" cy="1152128"/>
                </a:xfrm>
                <a:prstGeom prst="wedgeRoundRectCallout">
                  <a:avLst>
                    <a:gd name="adj1" fmla="val 34074"/>
                    <a:gd name="adj2" fmla="val 65495"/>
                    <a:gd name="adj3" fmla="val 16667"/>
                  </a:avLst>
                </a:prstGeom>
                <a:blipFill rotWithShape="1">
                  <a:blip r:embed="rId7"/>
                </a:blip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485132" y="2859782"/>
                <a:ext cx="1662932" cy="4943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1800" b="1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1800" b="1" i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1800" b="1" i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 dirty="0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1800" b="1" i="1" dirty="0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1800" b="1" i="1" dirty="0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𝟖𝟎𝟎𝟎</m:t>
                        </m:r>
                      </m:den>
                    </m:f>
                  </m:oMath>
                </a14:m>
                <a:endParaRPr lang="en-US" altLang="zh-CN" sz="18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5132" y="2859782"/>
                <a:ext cx="1662932" cy="494302"/>
              </a:xfrm>
              <a:prstGeom prst="rect">
                <a:avLst/>
              </a:prstGeom>
              <a:blipFill rotWithShape="1">
                <a:blip r:embed="rId8"/>
                <a:stretch>
                  <a:fillRect l="-15" t="-76" r="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568217" y="3381746"/>
                <a:ext cx="10757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600" b="1" i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altLang="zh-CN" sz="1600" b="1" i="1" dirty="0">
                        <a:solidFill>
                          <a:schemeClr val="bg1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16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=24000</a:t>
                </a:r>
                <a:endParaRPr lang="en-US" altLang="zh-CN" sz="1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217" y="3381746"/>
                <a:ext cx="1075791" cy="338554"/>
              </a:xfrm>
              <a:prstGeom prst="rect">
                <a:avLst/>
              </a:prstGeom>
              <a:blipFill rotWithShape="1">
                <a:blip r:embed="rId9"/>
                <a:stretch>
                  <a:fillRect l="-14" t="-110" r="24" b="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2339752" y="396138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答：明华小学到体育馆的实际距离</a:t>
            </a:r>
            <a:r>
              <a:rPr lang="en-US" altLang="zh-CN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r>
              <a:rPr lang="zh-CN" altLang="en-US" sz="1600" b="1" u="sng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96603" y="3673356"/>
            <a:ext cx="2023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24000</a:t>
            </a:r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=240</a:t>
            </a:r>
            <a:r>
              <a:rPr lang="zh-CN" altLang="en-US" sz="1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en-US" altLang="zh-CN" sz="1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5" grpId="0" animBg="1"/>
      <p:bldP spid="16" grpId="0" animBg="1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78378" y="2047134"/>
            <a:ext cx="5314102" cy="1663851"/>
            <a:chOff x="3250668" y="2127556"/>
            <a:chExt cx="5314102" cy="1663851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250668" y="2258493"/>
              <a:ext cx="5314102" cy="1532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流程图: 联系 9"/>
            <p:cNvSpPr/>
            <p:nvPr/>
          </p:nvSpPr>
          <p:spPr>
            <a:xfrm>
              <a:off x="5770570" y="2127556"/>
              <a:ext cx="55902" cy="66207"/>
            </a:xfrm>
            <a:prstGeom prst="flowChartConnector">
              <a:avLst/>
            </a:prstGeom>
            <a:ln w="63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95536" y="363309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医院在明华小学的正北方向，它们之间的实际距离是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米，先算出明华小学到医院的图上距离，再在下图中表示出医院的位置。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51520" y="1575832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解：设明华小学到医院的图上距离是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164288" y="1212351"/>
            <a:ext cx="1903913" cy="778980"/>
          </a:xfrm>
          <a:prstGeom prst="wedgeRoundRectCallout">
            <a:avLst>
              <a:gd name="adj1" fmla="val -51310"/>
              <a:gd name="adj2" fmla="val 77395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向上的方向是正北方向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126231" y="2047134"/>
            <a:ext cx="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436096" y="1678037"/>
            <a:ext cx="806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医院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319067" y="2325205"/>
            <a:ext cx="1990999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03293" y="2484933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1:8000=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24000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2571" y="3003798"/>
            <a:ext cx="871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7544" y="3543714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明华小学到医院的图上距离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12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d0a2c536-77b8-43e4-abf2-1300b3eaed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WPS 演示</Application>
  <PresentationFormat>全屏显示(16:9)</PresentationFormat>
  <Paragraphs>190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Cambria Math</vt:lpstr>
      <vt:lpstr>Times New Roman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43</cp:revision>
  <dcterms:created xsi:type="dcterms:W3CDTF">2018-09-11T05:46:00Z</dcterms:created>
  <dcterms:modified xsi:type="dcterms:W3CDTF">2023-02-11T07:45:44Z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351B3913965B4CFCBCFB036BD3D8B151</vt:lpwstr>
  </property>
  <property fmtid="{D5CDD505-2E9C-101B-9397-08002B2CF9AE}" pid="3" name="KSOProductBuildVer">
    <vt:lpwstr>2052-11.1.0.13703</vt:lpwstr>
  </property>
</Properties>
</file>