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7" r:id="rId5"/>
    <p:sldId id="259" r:id="rId6"/>
    <p:sldId id="288" r:id="rId7"/>
    <p:sldId id="289" r:id="rId8"/>
    <p:sldId id="302" r:id="rId9"/>
    <p:sldId id="260" r:id="rId10"/>
    <p:sldId id="261" r:id="rId11"/>
    <p:sldId id="292" r:id="rId12"/>
    <p:sldId id="307" r:id="rId13"/>
    <p:sldId id="285" r:id="rId14"/>
    <p:sldId id="286" r:id="rId15"/>
    <p:sldId id="300" r:id="rId16"/>
    <p:sldId id="275" r:id="rId17"/>
    <p:sldId id="276" r:id="rId18"/>
    <p:sldId id="308" r:id="rId19"/>
    <p:sldId id="30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6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786" userDrawn="1">
          <p15:clr>
            <a:srgbClr val="A4A3A4"/>
          </p15:clr>
        </p15:guide>
        <p15:guide id="5" pos="727" userDrawn="1">
          <p15:clr>
            <a:srgbClr val="A4A3A4"/>
          </p15:clr>
        </p15:guide>
        <p15:guide id="6" pos="38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>
        <p:scale>
          <a:sx n="100" d="100"/>
          <a:sy n="100" d="100"/>
        </p:scale>
        <p:origin x="-954" y="-432"/>
      </p:cViewPr>
      <p:guideLst>
        <p:guide orient="horz" pos="2160"/>
        <p:guide orient="horz" pos="766"/>
        <p:guide pos="3840"/>
        <p:guide pos="6786"/>
        <p:guide pos="727"/>
        <p:guide pos="38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820089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第六单元  正比例和反比例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900236"/>
            <a:ext cx="12192000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正比例的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haifei\Desktop\images2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100623" y="3628372"/>
            <a:ext cx="1939816" cy="2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195916" y="3678130"/>
            <a:ext cx="7294587" cy="2331677"/>
          </a:xfrm>
          <a:prstGeom prst="roundRect">
            <a:avLst>
              <a:gd name="adj" fmla="val 52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0768" y="123088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一列火车行驶的时间和路程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54113" y="1899815"/>
          <a:ext cx="9336390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</a:tblGrid>
              <a:tr h="517464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时间</a:t>
                      </a:r>
                      <a:r>
                        <a:rPr lang="en-US" altLang="zh-CN" sz="2400" dirty="0" smtClean="0"/>
                        <a:t>/</a:t>
                      </a:r>
                      <a:r>
                        <a:rPr lang="zh-CN" altLang="en-US" sz="2400" dirty="0" smtClean="0"/>
                        <a:t>小时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094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路程</a:t>
                      </a:r>
                      <a:r>
                        <a:rPr lang="en-US" altLang="zh-CN" sz="2400" dirty="0" smtClean="0"/>
                        <a:t>/</a:t>
                      </a:r>
                      <a:r>
                        <a:rPr lang="zh-CN" altLang="en-US" sz="2400" dirty="0" smtClean="0"/>
                        <a:t>千米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270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450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540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630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720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195916" y="3701483"/>
            <a:ext cx="7294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方法小结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要判断两种量是否成正比例关系，首先看这两种量是否相关联，即其中一个量变化，另一个量也随着变化；其次要看相对应两个量的比值是否一定，具备以上两个条件，这两种量就成正比例。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8085" y="4437530"/>
            <a:ext cx="2094486" cy="21246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64873" y="2879677"/>
            <a:ext cx="2066180" cy="1621560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4113" y="1150191"/>
            <a:ext cx="96186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）两种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种量变化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另一种量也随着变化，如果这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相对应的两个数的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，这两种量就叫做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成正比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的关系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）正比例关系用公式表示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）观察下面的图表，回答问题：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46082" y="4564944"/>
          <a:ext cx="8834722" cy="83643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39432"/>
                <a:gridCol w="990889"/>
                <a:gridCol w="981009"/>
                <a:gridCol w="969715"/>
                <a:gridCol w="990889"/>
                <a:gridCol w="981009"/>
                <a:gridCol w="981009"/>
                <a:gridCol w="1000770"/>
              </a:tblGrid>
              <a:tr h="418219"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（时）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219"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米数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154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127218" y="5404573"/>
            <a:ext cx="9618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是两种相关联的量，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变化而变化的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时间和米数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86203" y="1746583"/>
            <a:ext cx="13075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相关联  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5781" y="23176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4788" y="287270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712639" y="3118521"/>
                <a:ext cx="2255746" cy="8850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𝑦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=k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（一定）</a:t>
                </a:r>
                <a:endPara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2639" y="3118521"/>
                <a:ext cx="2255746" cy="885050"/>
              </a:xfrm>
              <a:prstGeom prst="rect">
                <a:avLst/>
              </a:prstGeom>
              <a:blipFill rotWithShape="1">
                <a:blip r:embed="rId2"/>
                <a:stretch>
                  <a:fillRect l="-8" t="-4" r="-1671" b="-8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2777774" y="550058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3693" y="549121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88727" y="546280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65973" y="5453444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12144" y="599488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每小时加工米数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88946" y="602177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成正比例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2" grpId="0"/>
      <p:bldP spid="16" grpId="0"/>
      <p:bldP spid="17" grpId="0"/>
      <p:bldP spid="23" grpId="0"/>
      <p:bldP spid="25" grpId="0"/>
      <p:bldP spid="26" grpId="0"/>
      <p:bldP spid="24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29191" y="5219552"/>
            <a:ext cx="2665561" cy="1484718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3" y="1108449"/>
            <a:ext cx="96186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判断下面各题中的两种量是不是成正比例关系，并说理。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）长方形的长一定，宽和面积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）总路程一定，已经行了的路程和剩下的路程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）人的身高和体重。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）圆柱的侧面积和高。	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）正方形的边长和面积。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5459" y="2370275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是，宽和面积的比值一定。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2353" y="3295313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不是，它们的比值不一定，是和一定。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5459" y="410661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不成正比例，它们的比值不一定。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85459" y="498871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不成正比例，它们的比值不一定。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2353" y="5935017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不成正比例，它们的比值不一定。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471534" y="3499002"/>
            <a:ext cx="3440769" cy="2105724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4113" y="1082956"/>
            <a:ext cx="988592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判断下面各题中的两种量是不是成正比例关系，并说理。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）白糖单价一定，白糖数量和总价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）稻谷的出米率一定，碾成大米重量和稻谷重量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）一个人的身高和体重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）长方形的长一定，宽和面积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）长方形的面积一定，长和宽。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8565" y="2358100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成，因为总价和数量的比值单价总是一定。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8564" y="3258132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成，因为碾成大米重量和稻谷重量的比值总是一定。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565" y="4069994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不成，因为身高与体重的比值不一定。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8563" y="4975429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成，因为长方形面积与宽的比值总是一定。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8565" y="5874707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不成正比例，长和宽的乘积一定，不是比值一定。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07133" y="4612341"/>
            <a:ext cx="2133985" cy="2106572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4112" y="1540960"/>
            <a:ext cx="96186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）两种相关联的量，一种量变化，另一种量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当两种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量相对应的比的（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一定时，这两种量成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比例关系。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用字母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分别表示两种相关联的量，用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的比值，正比例关系可以表示为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94222" y="237027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也随着变化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41087" y="298676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7566349" y="4626228"/>
                <a:ext cx="2255746" cy="8850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𝑦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=k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（一定）</a:t>
                </a:r>
                <a:endPara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6349" y="4626228"/>
                <a:ext cx="2255746" cy="885050"/>
              </a:xfrm>
              <a:prstGeom prst="rect">
                <a:avLst/>
              </a:prstGeom>
              <a:blipFill rotWithShape="1">
                <a:blip r:embed="rId2"/>
                <a:stretch>
                  <a:fillRect l="-14" t="-29" r="-1665" b="-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2867" y="5066664"/>
            <a:ext cx="3084394" cy="17180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4113" y="1209769"/>
            <a:ext cx="97783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判断下面每题中的两个量是否成正比例，成正比例的在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每天的用煤量一定，用煤的天数和用煤的总量。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（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圆的直径和周长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（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长方形的长一定，长方形的宽和周长。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（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10658" y="3038378"/>
            <a:ext cx="473206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10658" y="3894423"/>
            <a:ext cx="473206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10658" y="4750468"/>
            <a:ext cx="489236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607118" y="4853035"/>
            <a:ext cx="2439269" cy="1953244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54116" y="1226674"/>
            <a:ext cx="967263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小学科技报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的份数和钱数如下表。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98434" y="1942202"/>
          <a:ext cx="8783999" cy="9375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78271"/>
                <a:gridCol w="1247389"/>
                <a:gridCol w="1379421"/>
                <a:gridCol w="1389234"/>
                <a:gridCol w="1389234"/>
                <a:gridCol w="1400450"/>
              </a:tblGrid>
              <a:tr h="462963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订阅</a:t>
                      </a: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份数</a:t>
                      </a:r>
                      <a:endParaRPr lang="zh-CN" sz="16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56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订阅</a:t>
                      </a: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钱数</a:t>
                      </a:r>
                      <a:r>
                        <a:rPr lang="en-US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sz="16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397338" y="2967335"/>
            <a:ext cx="9429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）写出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几组对应的钱数和份数的比，并求出比值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26÷1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26,52÷2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26, 78÷3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26, 104÷4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26……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）这个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比值表示的意义是什么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这个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比值表示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小学科技报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）订阅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的钱数和份数成正比例吗？为什么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订阅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的钱数和份数成正比例，因为它们的比值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421345" y="4889129"/>
            <a:ext cx="2702860" cy="1743212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2" y="1387559"/>
            <a:ext cx="9859029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先填出下面每个正方形的面积，再判断正方形的边长和面积是否成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05754" y="2549507"/>
          <a:ext cx="8955743" cy="100250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80234"/>
                <a:gridCol w="1404823"/>
                <a:gridCol w="1404823"/>
                <a:gridCol w="1404823"/>
                <a:gridCol w="1414816"/>
                <a:gridCol w="1446224"/>
              </a:tblGrid>
              <a:tr h="496958">
                <a:tc>
                  <a:txBody>
                    <a:bodyPr/>
                    <a:lstStyle/>
                    <a:p>
                      <a:pPr marL="1778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边长</a:t>
                      </a:r>
                      <a:r>
                        <a:rPr lang="en-US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/cm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21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21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548">
                <a:tc>
                  <a:txBody>
                    <a:bodyPr/>
                    <a:lstStyle/>
                    <a:p>
                      <a:pPr marL="177800" indent="215900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面积</a:t>
                      </a:r>
                      <a:r>
                        <a:rPr lang="en-US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/cm</a:t>
                      </a:r>
                      <a:r>
                        <a:rPr lang="en-US" sz="2400" baseline="30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154112" y="4427464"/>
            <a:ext cx="841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三角形的底一定，三角形的面积和高成正比例吗？为什么？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1246" y="3705998"/>
            <a:ext cx="8186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正方形的边长和面积不成正比例，因为它们的比值不一定。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5167" y="2930583"/>
            <a:ext cx="63097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1           4            9          16          25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1247" y="4889129"/>
            <a:ext cx="7960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成正比例，因为三角形的面积和高的比值是三角形底的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倍，而三角形的底是一定的。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291" y="5010411"/>
            <a:ext cx="2439165" cy="17531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31694" y="1818183"/>
            <a:ext cx="77678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说出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下列每组数量之间的关系。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）速度、时间、路程。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）单价、数量、总价。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）工作效率、工作时间、工作总量。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3" y="1305725"/>
            <a:ext cx="795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辆汽车在公路上行驶，行驶时间和路程如下表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7308" y="1767390"/>
            <a:ext cx="8835839" cy="151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171" y="3145144"/>
            <a:ext cx="5524822" cy="120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7308" y="4345709"/>
            <a:ext cx="9074844" cy="241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4112" y="1163638"/>
            <a:ext cx="5388109" cy="131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285" y="2502685"/>
            <a:ext cx="9699762" cy="84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34377" y="2555350"/>
            <a:ext cx="60465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1519" y="2364984"/>
            <a:ext cx="81464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51512" y="2782550"/>
            <a:ext cx="39466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0353" y="2555350"/>
            <a:ext cx="60465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74048" y="2351260"/>
            <a:ext cx="81464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84041" y="2768826"/>
            <a:ext cx="39466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26330" y="2555350"/>
            <a:ext cx="60465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4922" y="5543481"/>
            <a:ext cx="1211644" cy="131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2796861" y="3576918"/>
            <a:ext cx="6661778" cy="2923052"/>
          </a:xfrm>
          <a:prstGeom prst="roundRect">
            <a:avLst>
              <a:gd name="adj" fmla="val 49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TW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TW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和时间是两种相关联的量,路程随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TW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时间的变化而变化。时间扩大，路程也扩大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TW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时间缩小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TW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路程也缩小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TW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TW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和时间比的比值总是一定的。因为路程和时间对应数值比的比值都是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80。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860804" y="4635385"/>
            <a:ext cx="2196725" cy="20132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l="3105" t="5835" r="2108" b="5672"/>
          <a:stretch>
            <a:fillRect/>
          </a:stretch>
        </p:blipFill>
        <p:spPr>
          <a:xfrm>
            <a:off x="1456393" y="1385047"/>
            <a:ext cx="8538882" cy="5002306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7710" y="1849919"/>
            <a:ext cx="7835565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我们可以用下面的式子表示这几个量之间的关系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69383" y="2256097"/>
            <a:ext cx="2939794" cy="1280479"/>
            <a:chOff x="4255994" y="2349222"/>
            <a:chExt cx="2939794" cy="128047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TextBox 4"/>
                <p:cNvSpPr txBox="1"/>
                <p:nvPr/>
              </p:nvSpPr>
              <p:spPr>
                <a:xfrm>
                  <a:off x="4255994" y="2349222"/>
                  <a:ext cx="891591" cy="128047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chemeClr val="bg1"/>
                                </a:solidFill>
                                <a:latin typeface="Cambria Math" panose="02040503050406030204"/>
                                <a:ea typeface="微软雅黑" panose="020B0503020204020204" pitchFamily="34" charset="-122"/>
                              </a:rPr>
                            </m:ctrlPr>
                          </m:fPr>
                          <m:num>
                            <m:r>
                              <a:rPr lang="zh-CN" altLang="en-US" sz="2400" i="1">
                                <a:solidFill>
                                  <a:schemeClr val="bg1"/>
                                </a:solidFill>
                                <a:latin typeface="Cambria Math" panose="02040503050406030204"/>
                                <a:ea typeface="微软雅黑" panose="020B0503020204020204" pitchFamily="34" charset="-122"/>
                              </a:rPr>
                              <m:t>路程</m:t>
                            </m:r>
                          </m:num>
                          <m:den>
                            <m:r>
                              <a:rPr lang="zh-CN" altLang="en-US" sz="2400" i="1">
                                <a:solidFill>
                                  <a:schemeClr val="bg1"/>
                                </a:solidFill>
                                <a:latin typeface="Cambria Math" panose="02040503050406030204"/>
                                <a:ea typeface="微软雅黑" panose="020B0503020204020204" pitchFamily="34" charset="-122"/>
                              </a:rPr>
                              <m:t>时间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mc:Choice>
          <mc:Fallback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5994" y="2349222"/>
                  <a:ext cx="891591" cy="128047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/>
            <p:cNvSpPr txBox="1"/>
            <p:nvPr/>
          </p:nvSpPr>
          <p:spPr>
            <a:xfrm>
              <a:off x="4936836" y="2744885"/>
              <a:ext cx="2258952" cy="581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速度（一定）</a:t>
              </a:r>
              <a:endPara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67710" y="3481223"/>
            <a:ext cx="78355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路程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和时间是两种相关联的量，时间变化，路程也随着变化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路程和相对应时间的比的比值总是一定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也就是速度一定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就说，行驶的路程和时间成正比例关系，行驶的路程和时间是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例的量。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4111" y="1751593"/>
            <a:ext cx="70936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购买一种铅笔的数量和总价如下表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4112" y="2906564"/>
            <a:ext cx="9090865" cy="124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89768" y="4773705"/>
            <a:ext cx="2104000" cy="1627094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700915" y="4430805"/>
            <a:ext cx="3682721" cy="11564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接下来应该怎么填？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0114" y="3393558"/>
            <a:ext cx="69121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97937" y="3402940"/>
            <a:ext cx="39466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01510" y="3368607"/>
            <a:ext cx="69121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47211" y="4516899"/>
            <a:ext cx="3323922" cy="2246972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154113" y="1230873"/>
                <a:ext cx="9778346" cy="537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(1)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填写上表，说说总价是随着哪个量的变化而变化的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总价随数量的变化而变化；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endPara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(2)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写出几组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相对应的总价和数量的比，并比较比值的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大小。</a:t>
                </a:r>
                <a:endPara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0</m:t>
                        </m:r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0</m:t>
                        </m:r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8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.</m:t>
                        </m:r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=0.4</a:t>
                </a:r>
                <a:endPara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(3)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这个比值表示的实际意义是什么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?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你能用式子表示它与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总价、</a:t>
                </a:r>
                <a:endPara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数量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之间的关系吗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?</a:t>
                </a:r>
                <a:endPara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总价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÷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数量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单价</a:t>
                </a:r>
                <a:endPara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(4)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铅笔的总价和数量成正比例吗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?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为什么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?</a:t>
                </a:r>
                <a:endPara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113" y="1230873"/>
                <a:ext cx="9778346" cy="5372946"/>
              </a:xfrm>
              <a:prstGeom prst="rect">
                <a:avLst/>
              </a:prstGeom>
              <a:blipFill rotWithShape="1">
                <a:blip r:embed="rId2"/>
                <a:stretch>
                  <a:fillRect l="-3" t="-5" r="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36" y="1216025"/>
            <a:ext cx="9334879" cy="5483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8313" y="3400684"/>
            <a:ext cx="1915943" cy="29366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3538" y="3964501"/>
            <a:ext cx="74735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如果用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两种相关联的量，用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表示它们的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关系可以用下面的式子表示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182081" y="4868996"/>
                <a:ext cx="496995" cy="11989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chemeClr val="bg1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chemeClr val="bg1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  <m:t>𝑦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schemeClr val="bg1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081" y="4868996"/>
                <a:ext cx="496995" cy="1198918"/>
              </a:xfrm>
              <a:prstGeom prst="rect">
                <a:avLst/>
              </a:prstGeom>
              <a:blipFill rotWithShape="1">
                <a:blip r:embed="rId3"/>
                <a:stretch>
                  <a:fillRect l="-72" t="-38" r="-610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425731" y="5150220"/>
            <a:ext cx="85792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k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60107" y="176737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根据上面的例子，我们发现有以下的共同点：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都有两种相关联的量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都是一种量随着另一种量变化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两种量里对应数值的比的比值一定。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5853" y="1216025"/>
            <a:ext cx="9672638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列火车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行驶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270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行驶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540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小时行驶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2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5687" y="296938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填表：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88756" y="3842802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一列火车行驶的时间和路程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02101" y="4511737"/>
          <a:ext cx="9336390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  <a:gridCol w="933639"/>
              </a:tblGrid>
              <a:tr h="517464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时间</a:t>
                      </a:r>
                      <a:r>
                        <a:rPr lang="en-US" altLang="zh-CN" sz="2400" dirty="0" smtClean="0"/>
                        <a:t>/</a:t>
                      </a:r>
                      <a:r>
                        <a:rPr lang="zh-CN" altLang="en-US" sz="2400" dirty="0" smtClean="0"/>
                        <a:t>小时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094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路程</a:t>
                      </a:r>
                      <a:r>
                        <a:rPr lang="en-US" altLang="zh-CN" sz="2400" dirty="0" smtClean="0"/>
                        <a:t>/</a:t>
                      </a:r>
                      <a:r>
                        <a:rPr lang="zh-CN" altLang="en-US" sz="2400" dirty="0" smtClean="0"/>
                        <a:t>千米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386047" y="2651265"/>
            <a:ext cx="1546412" cy="162997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8c35f3b-5a12-44e7-83d3-7a6c8da1cb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2665</Words>
  <Application>WPS 演示</Application>
  <PresentationFormat>自定义</PresentationFormat>
  <Paragraphs>347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Cambria Math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683</cp:revision>
  <dcterms:created xsi:type="dcterms:W3CDTF">2016-05-27T03:58:00Z</dcterms:created>
  <dcterms:modified xsi:type="dcterms:W3CDTF">2023-02-11T07:46:32Z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2C7A6C10E5CD4671AB28BFEF0C46936E</vt:lpwstr>
  </property>
</Properties>
</file>