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9" r:id="rId5"/>
    <p:sldId id="260" r:id="rId6"/>
    <p:sldId id="265" r:id="rId7"/>
    <p:sldId id="281" r:id="rId8"/>
    <p:sldId id="280" r:id="rId9"/>
    <p:sldId id="282" r:id="rId10"/>
    <p:sldId id="272" r:id="rId11"/>
  </p:sldIdLst>
  <p:sldSz cx="9144000" cy="5143500" type="screen16x9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0882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正比例和反比例 大树有多高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slide" Target="slide3.xml"/><Relationship Id="rId5" Type="http://schemas.openxmlformats.org/officeDocument/2006/relationships/slide" Target="slide9.xml"/><Relationship Id="rId4" Type="http://schemas.openxmlformats.org/officeDocument/2006/relationships/slide" Target="slide7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4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六年级  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0" y="1419622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大树有</a:t>
            </a:r>
            <a:r>
              <a:rPr lang="zh-CN" altLang="en-US" sz="5400" b="1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多高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1033111" y="619506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正比例和</a:t>
            </a:r>
            <a:r>
              <a:rPr lang="zh-CN" altLang="en-US" sz="2800" b="1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反比例</a:t>
            </a:r>
            <a:endParaRPr lang="zh-CN" altLang="en-US" sz="2800" b="1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004048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2196176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kumimoji="1"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圆角矩形 29">
            <a:hlinkClick r:id="rId3" action="ppaction://hlinksldjump"/>
          </p:cNvPr>
          <p:cNvSpPr/>
          <p:nvPr/>
        </p:nvSpPr>
        <p:spPr>
          <a:xfrm>
            <a:off x="2218497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拓展延伸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课外活动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6" action="ppaction://hlinksldjump"/>
          </p:cNvPr>
          <p:cNvSpPr/>
          <p:nvPr/>
        </p:nvSpPr>
        <p:spPr>
          <a:xfrm>
            <a:off x="5112284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活动探究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3075808"/>
            <a:ext cx="1089284" cy="12168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5" name="组合 3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41" name="文本框 1"/>
          <p:cNvSpPr txBox="1"/>
          <p:nvPr/>
        </p:nvSpPr>
        <p:spPr>
          <a:xfrm>
            <a:off x="5940156" y="137955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九折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文本框 20"/>
          <p:cNvSpPr txBox="1"/>
          <p:nvPr/>
        </p:nvSpPr>
        <p:spPr>
          <a:xfrm>
            <a:off x="7722353" y="1379552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八五折</a:t>
            </a:r>
            <a:endParaRPr kumimoji="1" lang="zh-CN" altLang="en-US" sz="20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2" name="云形标注 1"/>
          <p:cNvSpPr/>
          <p:nvPr/>
        </p:nvSpPr>
        <p:spPr>
          <a:xfrm>
            <a:off x="375513" y="1001089"/>
            <a:ext cx="3313065" cy="1714229"/>
          </a:xfrm>
          <a:prstGeom prst="cloudCallout">
            <a:avLst>
              <a:gd name="adj1" fmla="val -16850"/>
              <a:gd name="adj2" fmla="val 7126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17018" y="384594"/>
            <a:ext cx="3343901" cy="408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1146106"/>
            <a:ext cx="2448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要想知道一棵大树的高度，可以怎样做？与同学交流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44212" y="2931790"/>
            <a:ext cx="917179" cy="109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活动探究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4046" y="2296003"/>
            <a:ext cx="3890829" cy="1787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827584" y="1059584"/>
            <a:ext cx="763284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个小组，同时在阳光下分别测量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米、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米长竹竿的影子长度。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944542" y="2835210"/>
            <a:ext cx="1104237" cy="143646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442878" y="1207311"/>
            <a:ext cx="1089284" cy="12168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" name="组合 1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539554" y="372603"/>
            <a:ext cx="80821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阳光下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，各小组拿出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米、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米长的竹竿，直立在地面上，同时测量并汇报竹竿的影长。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577168" y="789265"/>
            <a:ext cx="2471611" cy="1080120"/>
          </a:xfrm>
          <a:prstGeom prst="wedgeRoundRectCallout">
            <a:avLst>
              <a:gd name="adj1" fmla="val -60933"/>
              <a:gd name="adj2" fmla="val 31045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比一比各小组测出的影长，你能发现有什么规律？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5255374" y="2571751"/>
            <a:ext cx="2553579" cy="1800200"/>
          </a:xfrm>
          <a:prstGeom prst="wedgeRoundRectCallout">
            <a:avLst>
              <a:gd name="adj1" fmla="val 65056"/>
              <a:gd name="adj2" fmla="val -16144"/>
              <a:gd name="adj3" fmla="val 1666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同一时间，竹竿长度越长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影子越长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并且竹竿长与影长的比值都是一样的！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94848" y="1275606"/>
          <a:ext cx="4809200" cy="3931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2300"/>
                <a:gridCol w="1202300"/>
                <a:gridCol w="1202300"/>
                <a:gridCol w="1202300"/>
              </a:tblGrid>
              <a:tr h="11887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竹竿长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8229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影长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75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19202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竹竿长与影长的比值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92591" y="3328058"/>
            <a:ext cx="42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007035" y="3291830"/>
            <a:ext cx="42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190020" y="3291830"/>
            <a:ext cx="4250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/>
              <a:t>4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3090" y="2922580"/>
            <a:ext cx="1089284" cy="121687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圆角矩形标注 15"/>
          <p:cNvSpPr/>
          <p:nvPr/>
        </p:nvSpPr>
        <p:spPr>
          <a:xfrm>
            <a:off x="467544" y="1393755"/>
            <a:ext cx="2232248" cy="1440160"/>
          </a:xfrm>
          <a:prstGeom prst="wedgeRoundRectCallout">
            <a:avLst>
              <a:gd name="adj1" fmla="val -24758"/>
              <a:gd name="adj2" fmla="val 5742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一时间测量的实际高度与影子长度的比值相等。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2267748" y="3397934"/>
            <a:ext cx="3830307" cy="564493"/>
          </a:xfrm>
          <a:prstGeom prst="wedgeRoundRectCallout">
            <a:avLst>
              <a:gd name="adj1" fmla="val 61523"/>
              <a:gd name="adj2" fmla="val -1636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90:20=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大树高度：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210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411512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在阳光下，同时测量出一根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90cm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直立竹竿和一棵大树的影长，统计如下：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983366" y="1365617"/>
          <a:ext cx="6053133" cy="175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5"/>
                <a:gridCol w="2379237"/>
                <a:gridCol w="2017711"/>
              </a:tblGrid>
              <a:tr h="82296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影长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r>
                        <a:rPr lang="en-US" altLang="zh-CN" sz="24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实际高度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竹竿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90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大树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210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740356" y="2332290"/>
            <a:ext cx="76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945</a:t>
            </a:r>
            <a:endParaRPr lang="zh-CN" altLang="en-US" sz="2400" b="1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599643" y="2914170"/>
            <a:ext cx="1104237" cy="143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467548" y="411512"/>
            <a:ext cx="78955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同一棵大树，在不同时间测量它的影长，结果相同吗？通过上面的活动，你还能想到什么？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03852" y="3166162"/>
            <a:ext cx="2425065" cy="1549400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467544" y="1491631"/>
            <a:ext cx="2304256" cy="1800200"/>
          </a:xfrm>
          <a:prstGeom prst="wedgeRoundRectCallout">
            <a:avLst>
              <a:gd name="adj1" fmla="val 75190"/>
              <a:gd name="adj2" fmla="val 31338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同样高度的物体在不同时间、不同地点测出的影子是会变化的。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3071667" y="1275606"/>
            <a:ext cx="2557249" cy="1440160"/>
          </a:xfrm>
          <a:prstGeom prst="wedgeRoundRectCallout">
            <a:avLst>
              <a:gd name="adj1" fmla="val 2024"/>
              <a:gd name="adj2" fmla="val 8590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比较物体的高度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和影长时，要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在同一时间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同一地点进行。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951739" y="1678831"/>
            <a:ext cx="2304256" cy="1487330"/>
          </a:xfrm>
          <a:prstGeom prst="wedgeRoundRectCallout">
            <a:avLst>
              <a:gd name="adj1" fmla="val -67008"/>
              <a:gd name="adj2" fmla="val 62754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在同一时间、同一地点，物体的高度和影长成正比。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79916" y="3194535"/>
            <a:ext cx="1104237" cy="1436464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79974" y="1327180"/>
            <a:ext cx="3917422" cy="2552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616826" y="932323"/>
            <a:ext cx="51125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尝试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测量一下教学楼的高度。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2648062" y="1635648"/>
            <a:ext cx="1995946" cy="882427"/>
          </a:xfrm>
          <a:prstGeom prst="wedgeRoundRectCallout">
            <a:avLst>
              <a:gd name="adj1" fmla="val -64072"/>
              <a:gd name="adj2" fmla="val -6039"/>
              <a:gd name="adj3" fmla="val 16667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怎样测量教学楼的高度？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58942" y="3023405"/>
            <a:ext cx="2995530" cy="1480332"/>
          </a:xfrm>
          <a:prstGeom prst="wedgeRoundRectCallout">
            <a:avLst>
              <a:gd name="adj1" fmla="val 62716"/>
              <a:gd name="adj2" fmla="val -5735"/>
              <a:gd name="adj3" fmla="val 16667"/>
            </a:avLst>
          </a:prstGeom>
          <a:noFill/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找一个直立的竹竿，通过测量竹竿的长度和影长，间接计算出教学楼的高度！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115616" y="1468424"/>
            <a:ext cx="1089284" cy="12168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3090" y="2922580"/>
            <a:ext cx="1089284" cy="121687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标注 2"/>
          <p:cNvSpPr/>
          <p:nvPr/>
        </p:nvSpPr>
        <p:spPr>
          <a:xfrm>
            <a:off x="467544" y="1393755"/>
            <a:ext cx="2232248" cy="1440160"/>
          </a:xfrm>
          <a:prstGeom prst="wedgeRoundRectCallout">
            <a:avLst>
              <a:gd name="adj1" fmla="val -24758"/>
              <a:gd name="adj2" fmla="val 57422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一时间测量的实际高度与影子长度的比值相等。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1979716" y="3397934"/>
            <a:ext cx="4118339" cy="564493"/>
          </a:xfrm>
          <a:prstGeom prst="wedgeRoundRectCallout">
            <a:avLst>
              <a:gd name="adj1" fmla="val 61523"/>
              <a:gd name="adj2" fmla="val -16360"/>
              <a:gd name="adj3" fmla="val 16667"/>
            </a:avLst>
          </a:prstGeom>
          <a:pattFill prst="pct5">
            <a:fgClr>
              <a:schemeClr val="bg1"/>
            </a:fgClr>
            <a:bgClr>
              <a:schemeClr val="bg1"/>
            </a:bgClr>
          </a:patt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12:34=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教学楼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高度：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411512"/>
            <a:ext cx="87129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在阳光下，同时测量出一根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0cm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直立竹竿和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教学楼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的影长，统计如下：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983366" y="1365617"/>
          <a:ext cx="6053133" cy="1759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5"/>
                <a:gridCol w="2379237"/>
                <a:gridCol w="2017711"/>
              </a:tblGrid>
              <a:tr h="822960"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影长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r>
                        <a:rPr lang="en-US" altLang="zh-CN" sz="2400" b="1" baseline="0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实际高度</a:t>
                      </a:r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/cm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l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 </a:t>
                      </a:r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竹竿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46805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教学楼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34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7740356" y="2332290"/>
            <a:ext cx="7679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/>
              <a:t>204</a:t>
            </a:r>
            <a:endParaRPr lang="zh-CN" altLang="en-US" sz="2400" b="1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599643" y="2914170"/>
            <a:ext cx="1104237" cy="14364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2267744" y="1673247"/>
            <a:ext cx="446449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业余时间和同学们一起试试测量一下自己家房子的高度？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课外活动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KSO_WPP_MARK_KEY" val="c0ec6d56-03cb-45a8-9700-cba7a860e97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685</Words>
  <Application>WPS 演示</Application>
  <PresentationFormat>全屏显示(16:9)</PresentationFormat>
  <Paragraphs>136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2" baseType="lpstr">
      <vt:lpstr>Arial</vt:lpstr>
      <vt:lpstr>宋体</vt:lpstr>
      <vt:lpstr>Wingdings</vt:lpstr>
      <vt:lpstr>黑体</vt:lpstr>
      <vt:lpstr>微软雅黑</vt:lpstr>
      <vt:lpstr>华文楷体</vt:lpstr>
      <vt:lpstr>幼圆</vt:lpstr>
      <vt:lpstr>楷体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58</cp:revision>
  <dcterms:created xsi:type="dcterms:W3CDTF">2018-09-11T05:46:00Z</dcterms:created>
  <dcterms:modified xsi:type="dcterms:W3CDTF">2023-02-11T07:48:30Z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376C3154BF4847BFB361C4C758FB0AB0</vt:lpwstr>
  </property>
  <property fmtid="{D5CDD505-2E9C-101B-9397-08002B2CF9AE}" pid="3" name="KSOProductBuildVer">
    <vt:lpwstr>2052-11.1.0.13703</vt:lpwstr>
  </property>
</Properties>
</file>