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74" r:id="rId3"/>
    <p:sldId id="395" r:id="rId5"/>
    <p:sldId id="397" r:id="rId6"/>
    <p:sldId id="399" r:id="rId7"/>
    <p:sldId id="400" r:id="rId8"/>
    <p:sldId id="401" r:id="rId9"/>
    <p:sldId id="402" r:id="rId10"/>
    <p:sldId id="403" r:id="rId11"/>
    <p:sldId id="404" r:id="rId12"/>
    <p:sldId id="405" r:id="rId13"/>
    <p:sldId id="387" r:id="rId14"/>
    <p:sldId id="406" r:id="rId15"/>
    <p:sldId id="407" r:id="rId16"/>
    <p:sldId id="408" r:id="rId17"/>
    <p:sldId id="398" r:id="rId18"/>
  </p:sldIdLst>
  <p:sldSz cx="12601575" cy="7092950"/>
  <p:notesSz cx="6858000" cy="9144000"/>
  <p:custDataLst>
    <p:tags r:id="rId22"/>
  </p:custDataLst>
  <p:defaultTextStyle>
    <a:defPPr>
      <a:defRPr lang="zh-CN"/>
    </a:defPPr>
    <a:lvl1pPr algn="l" defTabSz="1125855" rtl="0" fontAlgn="base">
      <a:spcBef>
        <a:spcPct val="0"/>
      </a:spcBef>
      <a:spcAft>
        <a:spcPct val="0"/>
      </a:spcAft>
      <a:buFont typeface="Arial" panose="020B0604020202020204" pitchFamily="34" charset="0"/>
      <a:defRPr sz="2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561975" indent="-104775" algn="l" defTabSz="1125855" rtl="0" fontAlgn="base">
      <a:spcBef>
        <a:spcPct val="0"/>
      </a:spcBef>
      <a:spcAft>
        <a:spcPct val="0"/>
      </a:spcAft>
      <a:buFont typeface="Arial" panose="020B0604020202020204" pitchFamily="34" charset="0"/>
      <a:defRPr sz="2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125855" indent="-211455" algn="l" defTabSz="1125855" rtl="0" fontAlgn="base">
      <a:spcBef>
        <a:spcPct val="0"/>
      </a:spcBef>
      <a:spcAft>
        <a:spcPct val="0"/>
      </a:spcAft>
      <a:buFont typeface="Arial" panose="020B0604020202020204" pitchFamily="34" charset="0"/>
      <a:defRPr sz="2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687830" indent="-316230" algn="l" defTabSz="1125855" rtl="0" fontAlgn="base">
      <a:spcBef>
        <a:spcPct val="0"/>
      </a:spcBef>
      <a:spcAft>
        <a:spcPct val="0"/>
      </a:spcAft>
      <a:buFont typeface="Arial" panose="020B0604020202020204" pitchFamily="34" charset="0"/>
      <a:defRPr sz="2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251075" indent="-422275" algn="l" defTabSz="1125855" rtl="0" fontAlgn="base">
      <a:spcBef>
        <a:spcPct val="0"/>
      </a:spcBef>
      <a:spcAft>
        <a:spcPct val="0"/>
      </a:spcAft>
      <a:buFont typeface="Arial" panose="020B0604020202020204" pitchFamily="34" charset="0"/>
      <a:defRPr sz="2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9" userDrawn="1">
          <p15:clr>
            <a:srgbClr val="A4A3A4"/>
          </p15:clr>
        </p15:guide>
        <p15:guide id="2" pos="39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65A1"/>
    <a:srgbClr val="002149"/>
    <a:srgbClr val="FFFFFF"/>
    <a:srgbClr val="C2EFFC"/>
    <a:srgbClr val="1D7697"/>
    <a:srgbClr val="1AB5C7"/>
    <a:srgbClr val="2B8C84"/>
    <a:srgbClr val="DEF8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3302" autoAdjust="0"/>
  </p:normalViewPr>
  <p:slideViewPr>
    <p:cSldViewPr>
      <p:cViewPr varScale="1">
        <p:scale>
          <a:sx n="112" d="100"/>
          <a:sy n="112" d="100"/>
        </p:scale>
        <p:origin x="-330" y="-78"/>
      </p:cViewPr>
      <p:guideLst>
        <p:guide orient="horz" pos="2229"/>
        <p:guide pos="392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defRPr sz="1200" noProof="1">
                <a:latin typeface="+mn-lt"/>
                <a:ea typeface="+mn-ea"/>
              </a:defRPr>
            </a:lvl1pPr>
          </a:lstStyle>
          <a:p>
            <a:pPr>
              <a:defRPr/>
            </a:pPr>
            <a:fld id="{A8F4F3E0-76D6-41BF-B7A5-625A4627DF6F}" type="datetimeFigureOut">
              <a:rPr lang="zh-CN" altLang="en-US"/>
            </a:fld>
            <a:endParaRPr lang="zh-CN" altLang="en-US"/>
          </a:p>
        </p:txBody>
      </p:sp>
      <p:sp>
        <p:nvSpPr>
          <p:cNvPr id="7172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4175" y="685800"/>
            <a:ext cx="6089650" cy="34290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>
              <a:defRPr/>
            </a:pPr>
            <a:fld id="{039B1285-C931-47E0-8C4F-76DB8CFC6E9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8195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zh-CN" altLang="zh-CN" smtClean="0">
                <a:sym typeface="宋体" panose="02010600030101010101" pitchFamily="2" charset="-122"/>
              </a:rPr>
              <a:t>1、可编辑可编辑，请根据具体情况，改内容。（字体中文方正汉真广标简体</a:t>
            </a:r>
            <a:r>
              <a:rPr lang="en-US" altLang="zh-CN" smtClean="0">
                <a:sym typeface="宋体" panose="02010600030101010101" pitchFamily="2" charset="-122"/>
              </a:rPr>
              <a:t>48</a:t>
            </a:r>
            <a:r>
              <a:rPr lang="zh-CN" altLang="en-US" smtClean="0">
                <a:sym typeface="宋体" panose="02010600030101010101" pitchFamily="2" charset="-122"/>
              </a:rPr>
              <a:t>号</a:t>
            </a:r>
            <a:r>
              <a:rPr lang="zh-CN" altLang="zh-CN" smtClean="0">
                <a:sym typeface="宋体" panose="02010600030101010101" pitchFamily="2" charset="-122"/>
              </a:rPr>
              <a:t>）        </a:t>
            </a:r>
            <a:endParaRPr lang="zh-CN" altLang="zh-CN" smtClean="0">
              <a:sym typeface="宋体" panose="02010600030101010101" pitchFamily="2" charset="-122"/>
            </a:endParaRPr>
          </a:p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3</a:t>
            </a:r>
            <a:r>
              <a:rPr lang="zh-CN" altLang="en-US" smtClean="0">
                <a:sym typeface="宋体" panose="02010600030101010101" pitchFamily="2" charset="-122"/>
              </a:rPr>
              <a:t>、主讲人：可编辑，请根据具体情况，改名字。（字体中文</a:t>
            </a:r>
            <a:r>
              <a:rPr lang="zh-CN" altLang="zh-CN" smtClean="0">
                <a:sym typeface="宋体" panose="02010600030101010101" pitchFamily="2" charset="-122"/>
              </a:rPr>
              <a:t>方正汉真广标简体</a:t>
            </a:r>
            <a:r>
              <a:rPr lang="en-US" altLang="zh-CN" smtClean="0"/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号）</a:t>
            </a:r>
            <a:r>
              <a:rPr lang="zh-CN" altLang="en-US" smtClean="0"/>
              <a:t>  </a:t>
            </a:r>
            <a:endParaRPr lang="zh-CN" altLang="en-US" smtClean="0"/>
          </a:p>
        </p:txBody>
      </p:sp>
      <p:sp>
        <p:nvSpPr>
          <p:cNvPr id="819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A818085F-5CD8-4A76-B390-E39058560489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0243" name="文本占位符 2"/>
          <p:cNvSpPr>
            <a:spLocks noGrp="1" noChangeArrowheads="1"/>
          </p:cNvSpPr>
          <p:nvPr>
            <p:ph type="body" idx="4294967295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1</a:t>
            </a:r>
            <a:r>
              <a:rPr lang="zh-CN" altLang="en-US" smtClean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zh-CN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/>
          </a:p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2</a:t>
            </a:r>
            <a:r>
              <a:rPr lang="zh-CN" altLang="en-US" smtClean="0">
                <a:sym typeface="宋体" panose="02010600030101010101" pitchFamily="2" charset="-122"/>
              </a:rPr>
              <a:t>、标题，请根据具体情况，改内容。</a:t>
            </a:r>
            <a:r>
              <a:rPr lang="zh-CN" altLang="zh-CN" smtClean="0">
                <a:sym typeface="宋体" panose="02010600030101010101" pitchFamily="2" charset="-122"/>
              </a:rPr>
              <a:t>（中文迷你简汉真广标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zh-CN" smtClean="0">
                <a:sym typeface="宋体" panose="02010600030101010101" pitchFamily="2" charset="-122"/>
              </a:rPr>
              <a:t>号）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1267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1</a:t>
            </a:r>
            <a:r>
              <a:rPr lang="zh-CN" altLang="en-US" smtClean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109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147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45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zh-CN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/>
          </a:p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2</a:t>
            </a:r>
            <a:r>
              <a:rPr lang="zh-CN" altLang="en-US" smtClean="0">
                <a:sym typeface="宋体" panose="02010600030101010101" pitchFamily="2" charset="-122"/>
              </a:rPr>
              <a:t>、标题，请根据具体情况，改内容。</a:t>
            </a:r>
            <a:r>
              <a:rPr lang="zh-CN" altLang="zh-CN" smtClean="0">
                <a:sym typeface="宋体" panose="02010600030101010101" pitchFamily="2" charset="-122"/>
              </a:rPr>
              <a:t>（中文迷你简汉真广标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zh-CN" smtClean="0">
                <a:sym typeface="宋体" panose="02010600030101010101" pitchFamily="2" charset="-122"/>
              </a:rPr>
              <a:t>号）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1267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1</a:t>
            </a:r>
            <a:r>
              <a:rPr lang="zh-CN" altLang="en-US" smtClean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109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147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45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zh-CN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/>
          </a:p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2</a:t>
            </a:r>
            <a:r>
              <a:rPr lang="zh-CN" altLang="en-US" smtClean="0">
                <a:sym typeface="宋体" panose="02010600030101010101" pitchFamily="2" charset="-122"/>
              </a:rPr>
              <a:t>、标题，请根据具体情况，改内容。</a:t>
            </a:r>
            <a:r>
              <a:rPr lang="zh-CN" altLang="zh-CN" smtClean="0">
                <a:sym typeface="宋体" panose="02010600030101010101" pitchFamily="2" charset="-122"/>
              </a:rPr>
              <a:t>（中文迷你简汉真广标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zh-CN" smtClean="0">
                <a:sym typeface="宋体" panose="02010600030101010101" pitchFamily="2" charset="-122"/>
              </a:rPr>
              <a:t>号）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1267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1</a:t>
            </a:r>
            <a:r>
              <a:rPr lang="zh-CN" altLang="en-US" smtClean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109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147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45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zh-CN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/>
          </a:p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2</a:t>
            </a:r>
            <a:r>
              <a:rPr lang="zh-CN" altLang="en-US" smtClean="0">
                <a:sym typeface="宋体" panose="02010600030101010101" pitchFamily="2" charset="-122"/>
              </a:rPr>
              <a:t>、标题，请根据具体情况，改内容。</a:t>
            </a:r>
            <a:r>
              <a:rPr lang="zh-CN" altLang="zh-CN" smtClean="0">
                <a:sym typeface="宋体" panose="02010600030101010101" pitchFamily="2" charset="-122"/>
              </a:rPr>
              <a:t>（中文迷你简汉真广标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zh-CN" smtClean="0">
                <a:sym typeface="宋体" panose="02010600030101010101" pitchFamily="2" charset="-122"/>
              </a:rPr>
              <a:t>号）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1267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1</a:t>
            </a:r>
            <a:r>
              <a:rPr lang="zh-CN" altLang="en-US" smtClean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109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147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45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zh-CN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/>
          </a:p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2</a:t>
            </a:r>
            <a:r>
              <a:rPr lang="zh-CN" altLang="en-US" smtClean="0">
                <a:sym typeface="宋体" panose="02010600030101010101" pitchFamily="2" charset="-122"/>
              </a:rPr>
              <a:t>、标题，请根据具体情况，改内容。</a:t>
            </a:r>
            <a:r>
              <a:rPr lang="zh-CN" altLang="zh-CN" smtClean="0">
                <a:sym typeface="宋体" panose="02010600030101010101" pitchFamily="2" charset="-122"/>
              </a:rPr>
              <a:t>（中文迷你简汉真广标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zh-CN" smtClean="0">
                <a:sym typeface="宋体" panose="02010600030101010101" pitchFamily="2" charset="-122"/>
              </a:rPr>
              <a:t>号）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2291" name="文本占位符 2"/>
          <p:cNvSpPr>
            <a:spLocks noGrp="1" noChangeArrowheads="1"/>
          </p:cNvSpPr>
          <p:nvPr>
            <p:ph type="body" idx="4294967295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1</a:t>
            </a:r>
            <a:r>
              <a:rPr lang="zh-CN" altLang="en-US" smtClean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109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147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45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zh-CN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/>
          </a:p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2</a:t>
            </a:r>
            <a:r>
              <a:rPr lang="zh-CN" altLang="en-US" smtClean="0">
                <a:sym typeface="宋体" panose="02010600030101010101" pitchFamily="2" charset="-122"/>
              </a:rPr>
              <a:t>、标题，请根据具体情况，改内容。</a:t>
            </a:r>
            <a:r>
              <a:rPr lang="zh-CN" altLang="zh-CN" smtClean="0">
                <a:sym typeface="宋体" panose="02010600030101010101" pitchFamily="2" charset="-122"/>
              </a:rPr>
              <a:t>（中文迷你简汉真广标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zh-CN" smtClean="0">
                <a:sym typeface="宋体" panose="02010600030101010101" pitchFamily="2" charset="-122"/>
              </a:rPr>
              <a:t>号）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9219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1</a:t>
            </a:r>
            <a:r>
              <a:rPr lang="zh-CN" altLang="en-US" smtClean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109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147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45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zh-CN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/>
          </a:p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2</a:t>
            </a:r>
            <a:r>
              <a:rPr lang="zh-CN" altLang="en-US" smtClean="0">
                <a:sym typeface="宋体" panose="02010600030101010101" pitchFamily="2" charset="-122"/>
              </a:rPr>
              <a:t>、标题，请根据具体情况，改内容。</a:t>
            </a:r>
            <a:r>
              <a:rPr lang="zh-CN" altLang="zh-CN" smtClean="0">
                <a:sym typeface="宋体" panose="02010600030101010101" pitchFamily="2" charset="-122"/>
              </a:rPr>
              <a:t>（中文迷你简汉真广标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zh-CN" smtClean="0">
                <a:sym typeface="宋体" panose="02010600030101010101" pitchFamily="2" charset="-122"/>
              </a:rPr>
              <a:t>号）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0243" name="文本占位符 2"/>
          <p:cNvSpPr>
            <a:spLocks noGrp="1" noChangeArrowheads="1"/>
          </p:cNvSpPr>
          <p:nvPr>
            <p:ph type="body" idx="4294967295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1</a:t>
            </a:r>
            <a:r>
              <a:rPr lang="zh-CN" altLang="en-US" smtClean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zh-CN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/>
          </a:p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2</a:t>
            </a:r>
            <a:r>
              <a:rPr lang="zh-CN" altLang="en-US" smtClean="0">
                <a:sym typeface="宋体" panose="02010600030101010101" pitchFamily="2" charset="-122"/>
              </a:rPr>
              <a:t>、标题，请根据具体情况，改内容。</a:t>
            </a:r>
            <a:r>
              <a:rPr lang="zh-CN" altLang="zh-CN" smtClean="0">
                <a:sym typeface="宋体" panose="02010600030101010101" pitchFamily="2" charset="-122"/>
              </a:rPr>
              <a:t>（中文迷你简汉真广标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zh-CN" smtClean="0">
                <a:sym typeface="宋体" panose="02010600030101010101" pitchFamily="2" charset="-122"/>
              </a:rPr>
              <a:t>号）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0243" name="文本占位符 2"/>
          <p:cNvSpPr>
            <a:spLocks noGrp="1" noChangeArrowheads="1"/>
          </p:cNvSpPr>
          <p:nvPr>
            <p:ph type="body" idx="4294967295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1</a:t>
            </a:r>
            <a:r>
              <a:rPr lang="zh-CN" altLang="en-US" smtClean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zh-CN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/>
          </a:p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2</a:t>
            </a:r>
            <a:r>
              <a:rPr lang="zh-CN" altLang="en-US" smtClean="0">
                <a:sym typeface="宋体" panose="02010600030101010101" pitchFamily="2" charset="-122"/>
              </a:rPr>
              <a:t>、标题，请根据具体情况，改内容。</a:t>
            </a:r>
            <a:r>
              <a:rPr lang="zh-CN" altLang="zh-CN" smtClean="0">
                <a:sym typeface="宋体" panose="02010600030101010101" pitchFamily="2" charset="-122"/>
              </a:rPr>
              <a:t>（中文迷你简汉真广标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zh-CN" smtClean="0">
                <a:sym typeface="宋体" panose="02010600030101010101" pitchFamily="2" charset="-122"/>
              </a:rPr>
              <a:t>号）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0243" name="文本占位符 2"/>
          <p:cNvSpPr>
            <a:spLocks noGrp="1" noChangeArrowheads="1"/>
          </p:cNvSpPr>
          <p:nvPr>
            <p:ph type="body" idx="4294967295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1</a:t>
            </a:r>
            <a:r>
              <a:rPr lang="zh-CN" altLang="en-US" smtClean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zh-CN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/>
          </a:p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2</a:t>
            </a:r>
            <a:r>
              <a:rPr lang="zh-CN" altLang="en-US" smtClean="0">
                <a:sym typeface="宋体" panose="02010600030101010101" pitchFamily="2" charset="-122"/>
              </a:rPr>
              <a:t>、标题，请根据具体情况，改内容。</a:t>
            </a:r>
            <a:r>
              <a:rPr lang="zh-CN" altLang="zh-CN" smtClean="0">
                <a:sym typeface="宋体" panose="02010600030101010101" pitchFamily="2" charset="-122"/>
              </a:rPr>
              <a:t>（中文迷你简汉真广标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zh-CN" smtClean="0">
                <a:sym typeface="宋体" panose="02010600030101010101" pitchFamily="2" charset="-122"/>
              </a:rPr>
              <a:t>号）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0243" name="文本占位符 2"/>
          <p:cNvSpPr>
            <a:spLocks noGrp="1" noChangeArrowheads="1"/>
          </p:cNvSpPr>
          <p:nvPr>
            <p:ph type="body" idx="4294967295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1</a:t>
            </a:r>
            <a:r>
              <a:rPr lang="zh-CN" altLang="en-US" smtClean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zh-CN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/>
          </a:p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2</a:t>
            </a:r>
            <a:r>
              <a:rPr lang="zh-CN" altLang="en-US" smtClean="0">
                <a:sym typeface="宋体" panose="02010600030101010101" pitchFamily="2" charset="-122"/>
              </a:rPr>
              <a:t>、标题，请根据具体情况，改内容。</a:t>
            </a:r>
            <a:r>
              <a:rPr lang="zh-CN" altLang="zh-CN" smtClean="0">
                <a:sym typeface="宋体" panose="02010600030101010101" pitchFamily="2" charset="-122"/>
              </a:rPr>
              <a:t>（中文迷你简汉真广标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zh-CN" smtClean="0">
                <a:sym typeface="宋体" panose="02010600030101010101" pitchFamily="2" charset="-122"/>
              </a:rPr>
              <a:t>号）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0243" name="文本占位符 2"/>
          <p:cNvSpPr>
            <a:spLocks noGrp="1" noChangeArrowheads="1"/>
          </p:cNvSpPr>
          <p:nvPr>
            <p:ph type="body" idx="4294967295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1</a:t>
            </a:r>
            <a:r>
              <a:rPr lang="zh-CN" altLang="en-US" smtClean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zh-CN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/>
          </a:p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2</a:t>
            </a:r>
            <a:r>
              <a:rPr lang="zh-CN" altLang="en-US" smtClean="0">
                <a:sym typeface="宋体" panose="02010600030101010101" pitchFamily="2" charset="-122"/>
              </a:rPr>
              <a:t>、标题，请根据具体情况，改内容。</a:t>
            </a:r>
            <a:r>
              <a:rPr lang="zh-CN" altLang="zh-CN" smtClean="0">
                <a:sym typeface="宋体" panose="02010600030101010101" pitchFamily="2" charset="-122"/>
              </a:rPr>
              <a:t>（中文迷你简汉真广标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zh-CN" smtClean="0">
                <a:sym typeface="宋体" panose="02010600030101010101" pitchFamily="2" charset="-122"/>
              </a:rPr>
              <a:t>号）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0243" name="文本占位符 2"/>
          <p:cNvSpPr>
            <a:spLocks noGrp="1" noChangeArrowheads="1"/>
          </p:cNvSpPr>
          <p:nvPr>
            <p:ph type="body" idx="4294967295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1</a:t>
            </a:r>
            <a:r>
              <a:rPr lang="zh-CN" altLang="en-US" smtClean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zh-CN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/>
          </a:p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2</a:t>
            </a:r>
            <a:r>
              <a:rPr lang="zh-CN" altLang="en-US" smtClean="0">
                <a:sym typeface="宋体" panose="02010600030101010101" pitchFamily="2" charset="-122"/>
              </a:rPr>
              <a:t>、标题，请根据具体情况，改内容。</a:t>
            </a:r>
            <a:r>
              <a:rPr lang="zh-CN" altLang="zh-CN" smtClean="0">
                <a:sym typeface="宋体" panose="02010600030101010101" pitchFamily="2" charset="-122"/>
              </a:rPr>
              <a:t>（中文迷你简汉真广标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zh-CN" smtClean="0">
                <a:sym typeface="宋体" panose="02010600030101010101" pitchFamily="2" charset="-122"/>
              </a:rPr>
              <a:t>号）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0243" name="文本占位符 2"/>
          <p:cNvSpPr>
            <a:spLocks noGrp="1" noChangeArrowheads="1"/>
          </p:cNvSpPr>
          <p:nvPr>
            <p:ph type="body" idx="4294967295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1</a:t>
            </a:r>
            <a:r>
              <a:rPr lang="zh-CN" altLang="en-US" smtClean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zh-CN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/>
          </a:p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2</a:t>
            </a:r>
            <a:r>
              <a:rPr lang="zh-CN" altLang="en-US" smtClean="0">
                <a:sym typeface="宋体" panose="02010600030101010101" pitchFamily="2" charset="-122"/>
              </a:rPr>
              <a:t>、标题，请根据具体情况，改内容。</a:t>
            </a:r>
            <a:r>
              <a:rPr lang="zh-CN" altLang="zh-CN" smtClean="0">
                <a:sym typeface="宋体" panose="02010600030101010101" pitchFamily="2" charset="-122"/>
              </a:rPr>
              <a:t>（中文迷你简汉真广标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zh-CN" smtClean="0">
                <a:sym typeface="宋体" panose="02010600030101010101" pitchFamily="2" charset="-122"/>
              </a:rPr>
              <a:t>号） </a:t>
            </a:r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45118" y="2203412"/>
            <a:ext cx="10711339" cy="1520387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90236" y="4019338"/>
            <a:ext cx="8821103" cy="181264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626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252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87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250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8136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3762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9389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5015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E97888-0F5F-4D3D-9F67-BEF1BD8355A8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816DB4-4B56-4804-BC37-4054CFFE66B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A53CD7-A6E7-401D-912A-FDCCCAB4313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95853C-A643-4C9E-8DA5-C4BD1F5ACE5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2590638" y="293898"/>
            <a:ext cx="3907363" cy="6258872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68547" y="293898"/>
            <a:ext cx="11512064" cy="6258872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F7D13-1B02-40DF-B34C-BAB05E5DA67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647798-3C49-490C-9772-E58B9A7FB43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291720-6CED-4C4E-8D96-19A9624417F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6E23FE-0211-4539-9015-639B804D3EF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95437" y="4557877"/>
            <a:ext cx="10711339" cy="1408739"/>
          </a:xfrm>
        </p:spPr>
        <p:txBody>
          <a:bodyPr anchor="t"/>
          <a:lstStyle>
            <a:lvl1pPr algn="l">
              <a:defRPr sz="49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95437" y="3006295"/>
            <a:ext cx="10711339" cy="1551582"/>
          </a:xfrm>
        </p:spPr>
        <p:txBody>
          <a:bodyPr anchor="b"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1pPr>
            <a:lvl2pPr marL="56261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12522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68783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25044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81368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37629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93890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50151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15C42F-D102-42FF-9794-F1AC03A5AA7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36FE05-5F56-4D10-B296-6859093862C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68547" y="1712488"/>
            <a:ext cx="7709714" cy="4840282"/>
          </a:xfrm>
        </p:spPr>
        <p:txBody>
          <a:bodyPr/>
          <a:lstStyle>
            <a:lvl1pPr>
              <a:defRPr sz="3400"/>
            </a:lvl1pPr>
            <a:lvl2pPr>
              <a:defRPr sz="30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788286" y="1712488"/>
            <a:ext cx="7709714" cy="4840282"/>
          </a:xfrm>
        </p:spPr>
        <p:txBody>
          <a:bodyPr/>
          <a:lstStyle>
            <a:lvl1pPr>
              <a:defRPr sz="3400"/>
            </a:lvl1pPr>
            <a:lvl2pPr>
              <a:defRPr sz="30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FE7EE3-9CF7-4352-86F6-DF9580A54366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A8875C-1E4B-44AF-92A3-C7D330139C8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079" y="284047"/>
            <a:ext cx="11341418" cy="1182158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079" y="1587705"/>
            <a:ext cx="5567884" cy="661680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62610" indent="0">
              <a:buNone/>
              <a:defRPr sz="2500" b="1"/>
            </a:lvl2pPr>
            <a:lvl3pPr marL="1125220" indent="0">
              <a:buNone/>
              <a:defRPr sz="2200" b="1"/>
            </a:lvl3pPr>
            <a:lvl4pPr marL="1687830" indent="0">
              <a:buNone/>
              <a:defRPr sz="2000" b="1"/>
            </a:lvl4pPr>
            <a:lvl5pPr marL="2250440" indent="0">
              <a:buNone/>
              <a:defRPr sz="2000" b="1"/>
            </a:lvl5pPr>
            <a:lvl6pPr marL="2813685" indent="0">
              <a:buNone/>
              <a:defRPr sz="2000" b="1"/>
            </a:lvl6pPr>
            <a:lvl7pPr marL="3376295" indent="0">
              <a:buNone/>
              <a:defRPr sz="2000" b="1"/>
            </a:lvl7pPr>
            <a:lvl8pPr marL="3938905" indent="0">
              <a:buNone/>
              <a:defRPr sz="2000" b="1"/>
            </a:lvl8pPr>
            <a:lvl9pPr marL="4501515" indent="0">
              <a:buNone/>
              <a:defRPr sz="20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079" y="2249385"/>
            <a:ext cx="5567884" cy="4086656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401426" y="1587705"/>
            <a:ext cx="5570071" cy="661680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62610" indent="0">
              <a:buNone/>
              <a:defRPr sz="2500" b="1"/>
            </a:lvl2pPr>
            <a:lvl3pPr marL="1125220" indent="0">
              <a:buNone/>
              <a:defRPr sz="2200" b="1"/>
            </a:lvl3pPr>
            <a:lvl4pPr marL="1687830" indent="0">
              <a:buNone/>
              <a:defRPr sz="2000" b="1"/>
            </a:lvl4pPr>
            <a:lvl5pPr marL="2250440" indent="0">
              <a:buNone/>
              <a:defRPr sz="2000" b="1"/>
            </a:lvl5pPr>
            <a:lvl6pPr marL="2813685" indent="0">
              <a:buNone/>
              <a:defRPr sz="2000" b="1"/>
            </a:lvl6pPr>
            <a:lvl7pPr marL="3376295" indent="0">
              <a:buNone/>
              <a:defRPr sz="2000" b="1"/>
            </a:lvl7pPr>
            <a:lvl8pPr marL="3938905" indent="0">
              <a:buNone/>
              <a:defRPr sz="2000" b="1"/>
            </a:lvl8pPr>
            <a:lvl9pPr marL="4501515" indent="0">
              <a:buNone/>
              <a:defRPr sz="20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401426" y="2249385"/>
            <a:ext cx="5570071" cy="4086656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C120EF-35D8-4065-BD83-49691839AB23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E878FA-2664-4351-A393-210259B0D34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1CD420-7E09-443B-95F1-9A4ADCCD3809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9F185D-F39B-4378-98ED-ED409B17263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FEEE5-3B60-42E0-99C9-83ABBB953C8E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450C57-B4EB-41F0-84B6-B6372B11EBA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080" y="282404"/>
            <a:ext cx="4145831" cy="1201861"/>
          </a:xfrm>
        </p:spPr>
        <p:txBody>
          <a:bodyPr anchor="b"/>
          <a:lstStyle>
            <a:lvl1pPr algn="l">
              <a:defRPr sz="25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26866" y="282405"/>
            <a:ext cx="7044630" cy="6053636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30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080" y="1484266"/>
            <a:ext cx="4145831" cy="4851775"/>
          </a:xfrm>
        </p:spPr>
        <p:txBody>
          <a:bodyPr/>
          <a:lstStyle>
            <a:lvl1pPr marL="0" indent="0">
              <a:buNone/>
              <a:defRPr sz="1700"/>
            </a:lvl1pPr>
            <a:lvl2pPr marL="562610" indent="0">
              <a:buNone/>
              <a:defRPr sz="1500"/>
            </a:lvl2pPr>
            <a:lvl3pPr marL="1125220" indent="0">
              <a:buNone/>
              <a:defRPr sz="1200"/>
            </a:lvl3pPr>
            <a:lvl4pPr marL="1687830" indent="0">
              <a:buNone/>
              <a:defRPr sz="1100"/>
            </a:lvl4pPr>
            <a:lvl5pPr marL="2250440" indent="0">
              <a:buNone/>
              <a:defRPr sz="1100"/>
            </a:lvl5pPr>
            <a:lvl6pPr marL="2813685" indent="0">
              <a:buNone/>
              <a:defRPr sz="1100"/>
            </a:lvl6pPr>
            <a:lvl7pPr marL="3376295" indent="0">
              <a:buNone/>
              <a:defRPr sz="1100"/>
            </a:lvl7pPr>
            <a:lvl8pPr marL="3938905" indent="0">
              <a:buNone/>
              <a:defRPr sz="1100"/>
            </a:lvl8pPr>
            <a:lvl9pPr marL="4501515" indent="0">
              <a:buNone/>
              <a:defRPr sz="11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01826E-5A55-4F8D-9A61-27281D39DF88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96146C-4CD2-4BE8-B26E-BED3E2FBF40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9997" y="4965065"/>
            <a:ext cx="7560945" cy="586154"/>
          </a:xfrm>
        </p:spPr>
        <p:txBody>
          <a:bodyPr anchor="b"/>
          <a:lstStyle>
            <a:lvl1pPr algn="l">
              <a:defRPr sz="25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469997" y="633768"/>
            <a:ext cx="7560945" cy="4255770"/>
          </a:xfrm>
        </p:spPr>
        <p:txBody>
          <a:bodyPr/>
          <a:lstStyle>
            <a:lvl1pPr marL="0" indent="0">
              <a:buNone/>
              <a:defRPr sz="3900"/>
            </a:lvl1pPr>
            <a:lvl2pPr marL="562610" indent="0">
              <a:buNone/>
              <a:defRPr sz="3400"/>
            </a:lvl2pPr>
            <a:lvl3pPr marL="1125220" indent="0">
              <a:buNone/>
              <a:defRPr sz="3000"/>
            </a:lvl3pPr>
            <a:lvl4pPr marL="1687830" indent="0">
              <a:buNone/>
              <a:defRPr sz="2500"/>
            </a:lvl4pPr>
            <a:lvl5pPr marL="2250440" indent="0">
              <a:buNone/>
              <a:defRPr sz="2500"/>
            </a:lvl5pPr>
            <a:lvl6pPr marL="2813685" indent="0">
              <a:buNone/>
              <a:defRPr sz="2500"/>
            </a:lvl6pPr>
            <a:lvl7pPr marL="3376295" indent="0">
              <a:buNone/>
              <a:defRPr sz="2500"/>
            </a:lvl7pPr>
            <a:lvl8pPr marL="3938905" indent="0">
              <a:buNone/>
              <a:defRPr sz="2500"/>
            </a:lvl8pPr>
            <a:lvl9pPr marL="4501515" indent="0">
              <a:buNone/>
              <a:defRPr sz="2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469997" y="5551219"/>
            <a:ext cx="7560945" cy="832436"/>
          </a:xfrm>
        </p:spPr>
        <p:txBody>
          <a:bodyPr/>
          <a:lstStyle>
            <a:lvl1pPr marL="0" indent="0">
              <a:buNone/>
              <a:defRPr sz="1700"/>
            </a:lvl1pPr>
            <a:lvl2pPr marL="562610" indent="0">
              <a:buNone/>
              <a:defRPr sz="1500"/>
            </a:lvl2pPr>
            <a:lvl3pPr marL="1125220" indent="0">
              <a:buNone/>
              <a:defRPr sz="1200"/>
            </a:lvl3pPr>
            <a:lvl4pPr marL="1687830" indent="0">
              <a:buNone/>
              <a:defRPr sz="1100"/>
            </a:lvl4pPr>
            <a:lvl5pPr marL="2250440" indent="0">
              <a:buNone/>
              <a:defRPr sz="1100"/>
            </a:lvl5pPr>
            <a:lvl6pPr marL="2813685" indent="0">
              <a:buNone/>
              <a:defRPr sz="1100"/>
            </a:lvl6pPr>
            <a:lvl7pPr marL="3376295" indent="0">
              <a:buNone/>
              <a:defRPr sz="1100"/>
            </a:lvl7pPr>
            <a:lvl8pPr marL="3938905" indent="0">
              <a:buNone/>
              <a:defRPr sz="1100"/>
            </a:lvl8pPr>
            <a:lvl9pPr marL="4501515" indent="0">
              <a:buNone/>
              <a:defRPr sz="11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C38EB4-A646-41F5-8BA3-0898F0F55814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F46796-D721-4C39-844B-9880ECCF28B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36C89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30238" y="284163"/>
            <a:ext cx="11341100" cy="1182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12535" tIns="56268" rIns="112535" bIns="56268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630238" y="1655763"/>
            <a:ext cx="11341100" cy="4679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12535" tIns="56268" rIns="112535" bIns="56268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30238" y="6573838"/>
            <a:ext cx="2940050" cy="377825"/>
          </a:xfrm>
          <a:prstGeom prst="rect">
            <a:avLst/>
          </a:prstGeom>
        </p:spPr>
        <p:txBody>
          <a:bodyPr vert="horz" lIns="112535" tIns="56268" rIns="112535" bIns="56268" rtlCol="0" anchor="ctr"/>
          <a:lstStyle>
            <a:lvl1pPr algn="l" fontAlgn="auto">
              <a:defRPr sz="1500" noProof="1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2D63938-3499-4BAB-A196-E9F1D534B3D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305300" y="6573838"/>
            <a:ext cx="3990975" cy="377825"/>
          </a:xfrm>
          <a:prstGeom prst="rect">
            <a:avLst/>
          </a:prstGeom>
        </p:spPr>
        <p:txBody>
          <a:bodyPr vert="horz" lIns="112535" tIns="56268" rIns="112535" bIns="56268" rtlCol="0" anchor="ctr"/>
          <a:lstStyle>
            <a:lvl1pPr algn="ctr" fontAlgn="auto">
              <a:defRPr sz="15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31288" y="6573838"/>
            <a:ext cx="2940050" cy="377825"/>
          </a:xfrm>
          <a:prstGeom prst="rect">
            <a:avLst/>
          </a:prstGeom>
        </p:spPr>
        <p:txBody>
          <a:bodyPr vert="horz" wrap="square" lIns="112535" tIns="56268" rIns="112535" bIns="56268" numCol="1" anchor="ctr" anchorCtr="0" compatLnSpc="1"/>
          <a:lstStyle>
            <a:lvl1pPr algn="r">
              <a:defRPr sz="15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F2E3F24-7126-4718-A9A0-403D02DEB328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125855" rtl="0" eaLnBrk="0" fontAlgn="base" hangingPunct="0">
        <a:spcBef>
          <a:spcPct val="0"/>
        </a:spcBef>
        <a:spcAft>
          <a:spcPct val="0"/>
        </a:spcAft>
        <a:defRPr sz="5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125855" rtl="0" eaLnBrk="0" fontAlgn="base" hangingPunct="0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1125855" rtl="0" eaLnBrk="0" fontAlgn="base" hangingPunct="0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1125855" rtl="0" eaLnBrk="0" fontAlgn="base" hangingPunct="0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1125855" rtl="0" eaLnBrk="0" fontAlgn="base" hangingPunct="0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1125855" rtl="0" fontAlgn="base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1125855" rtl="0" fontAlgn="base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1125855" rtl="0" fontAlgn="base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1125855" rtl="0" fontAlgn="base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422275" indent="-422275" algn="l" defTabSz="112585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9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52425" algn="l" defTabSz="112585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400" kern="1200">
          <a:solidFill>
            <a:schemeClr val="tx1"/>
          </a:solidFill>
          <a:latin typeface="+mn-lt"/>
          <a:ea typeface="+mn-ea"/>
          <a:cs typeface="+mn-cs"/>
        </a:defRPr>
      </a:lvl2pPr>
      <a:lvl3pPr marL="1406525" indent="-281305" algn="l" defTabSz="112585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1968500" indent="-281305" algn="l" defTabSz="112585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32380" indent="-281305" algn="l" defTabSz="112585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09499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22021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78282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6261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2522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8783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5044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1368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7629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93890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50151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1.png"/><Relationship Id="rId2" Type="http://schemas.openxmlformats.org/officeDocument/2006/relationships/image" Target="../media/image4.png"/><Relationship Id="rId1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25.wmf"/><Relationship Id="rId7" Type="http://schemas.openxmlformats.org/officeDocument/2006/relationships/oleObject" Target="../embeddings/oleObject5.bin"/><Relationship Id="rId6" Type="http://schemas.openxmlformats.org/officeDocument/2006/relationships/image" Target="../media/image24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23.wmf"/><Relationship Id="rId3" Type="http://schemas.openxmlformats.org/officeDocument/2006/relationships/oleObject" Target="../embeddings/oleObject3.bin"/><Relationship Id="rId2" Type="http://schemas.openxmlformats.org/officeDocument/2006/relationships/image" Target="../media/image4.png"/><Relationship Id="rId11" Type="http://schemas.openxmlformats.org/officeDocument/2006/relationships/notesSlide" Target="../notesSlides/notesSlide11.xml"/><Relationship Id="rId10" Type="http://schemas.openxmlformats.org/officeDocument/2006/relationships/vmlDrawing" Target="../drawings/vmlDrawing2.vml"/><Relationship Id="rId1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vmlDrawing" Target="../drawings/vmlDrawing1.v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7.wmf"/><Relationship Id="rId3" Type="http://schemas.openxmlformats.org/officeDocument/2006/relationships/oleObject" Target="../embeddings/oleObject1.bin"/><Relationship Id="rId2" Type="http://schemas.openxmlformats.org/officeDocument/2006/relationships/image" Target="../media/image4.png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6.xml"/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13.png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19.png"/><Relationship Id="rId7" Type="http://schemas.openxmlformats.org/officeDocument/2006/relationships/image" Target="../media/image18.png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0" Type="http://schemas.openxmlformats.org/officeDocument/2006/relationships/notesSlide" Target="../notesSlides/notesSlide7.xml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0.jpeg"/><Relationship Id="rId2" Type="http://schemas.openxmlformats.org/officeDocument/2006/relationships/image" Target="../media/image4.png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1.png"/><Relationship Id="rId2" Type="http://schemas.openxmlformats.org/officeDocument/2006/relationships/image" Target="../media/image4.png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1" descr="E:\0324 步步高\步步高 0723\同步小学数学\同步小学数学六年级\300ppi\资源 1.png资源 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43038" y="903288"/>
            <a:ext cx="3794125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文本框 2"/>
          <p:cNvSpPr txBox="1">
            <a:spLocks noChangeArrowheads="1"/>
          </p:cNvSpPr>
          <p:nvPr/>
        </p:nvSpPr>
        <p:spPr bwMode="auto">
          <a:xfrm>
            <a:off x="3679825" y="1922463"/>
            <a:ext cx="1620838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rgbClr val="FFFFFF"/>
                </a:solidFill>
                <a:latin typeface="方正兰亭粗黑简体" charset="-122"/>
                <a:ea typeface="方正兰亭粗黑简体" charset="-122"/>
              </a:rPr>
              <a:t>六年级（下册）</a:t>
            </a:r>
            <a:endParaRPr lang="zh-CN" altLang="en-US" sz="1600" b="1">
              <a:solidFill>
                <a:srgbClr val="FFFFFF"/>
              </a:solidFill>
              <a:latin typeface="方正兰亭粗黑简体" charset="-122"/>
              <a:ea typeface="方正兰亭粗黑简体" charset="-122"/>
            </a:endParaRPr>
          </a:p>
        </p:txBody>
      </p:sp>
      <p:sp>
        <p:nvSpPr>
          <p:cNvPr id="2052" name="文本框 5"/>
          <p:cNvSpPr txBox="1">
            <a:spLocks noChangeArrowheads="1"/>
          </p:cNvSpPr>
          <p:nvPr/>
        </p:nvSpPr>
        <p:spPr bwMode="auto">
          <a:xfrm>
            <a:off x="1455738" y="2403467"/>
            <a:ext cx="8059737" cy="11079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6600" b="1" dirty="0" smtClean="0">
                <a:solidFill>
                  <a:srgbClr val="0565A1"/>
                </a:solidFill>
                <a:latin typeface="思源黑体 CN Bold" pitchFamily="34" charset="-122"/>
                <a:ea typeface="思源黑体 CN Bold" pitchFamily="34" charset="-122"/>
              </a:rPr>
              <a:t>负数的认识</a:t>
            </a:r>
            <a:endParaRPr lang="zh-CN" altLang="en-US" sz="6600" b="1" dirty="0">
              <a:solidFill>
                <a:srgbClr val="0565A1"/>
              </a:solidFill>
              <a:latin typeface="思源黑体 CN Bold" pitchFamily="34" charset="-122"/>
              <a:ea typeface="思源黑体 CN Bold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1" descr="E:\0324 步步高\步步高 0723\同步小学数学\同步小学数学六年级\300ppi\资源 2.png资源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90588" y="528638"/>
            <a:ext cx="2951162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文本框 3"/>
          <p:cNvSpPr txBox="1">
            <a:spLocks noChangeArrowheads="1"/>
          </p:cNvSpPr>
          <p:nvPr/>
        </p:nvSpPr>
        <p:spPr bwMode="auto">
          <a:xfrm>
            <a:off x="600075" y="508000"/>
            <a:ext cx="3530600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知识讲解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28725" y="1117583"/>
            <a:ext cx="9215466" cy="612518"/>
          </a:xfrm>
          <a:prstGeom prst="rect">
            <a:avLst/>
          </a:prstGeom>
          <a:noFill/>
        </p:spPr>
        <p:txBody>
          <a:bodyPr wrap="square" lIns="94531" tIns="47265" rIns="94531" bIns="47265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 smtClean="0">
                <a:solidFill>
                  <a:schemeClr val="accent5">
                    <a:lumMod val="50000"/>
                  </a:schemeClr>
                </a:solidFill>
                <a:latin typeface="宋体" panose="02010600030101010101" pitchFamily="2" charset="-122"/>
              </a:rPr>
              <a:t>、</a:t>
            </a:r>
            <a:r>
              <a:rPr lang="zh-CN" altLang="en-US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用正数和负数表示与标准值的偏差</a:t>
            </a:r>
            <a:endParaRPr lang="en-US" altLang="zh-CN" sz="2800" dirty="0" smtClean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2"/>
          <p:cNvGrpSpPr/>
          <p:nvPr/>
        </p:nvGrpSpPr>
        <p:grpSpPr>
          <a:xfrm>
            <a:off x="2085945" y="1689087"/>
            <a:ext cx="4978141" cy="2179664"/>
            <a:chOff x="2085945" y="1760525"/>
            <a:chExt cx="4978141" cy="2179664"/>
          </a:xfrm>
        </p:grpSpPr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2085945" y="1760525"/>
              <a:ext cx="4822290" cy="180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2" name="矩形 11"/>
            <p:cNvSpPr/>
            <p:nvPr/>
          </p:nvSpPr>
          <p:spPr>
            <a:xfrm>
              <a:off x="2102791" y="3540079"/>
              <a:ext cx="4961295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dirty="0" smtClean="0">
                  <a:solidFill>
                    <a:schemeClr val="accent5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24.5kg  23kg      25kg     24kg     22.5kg</a:t>
              </a:r>
              <a:endParaRPr lang="zh-CN" altLang="en-US" sz="2000" dirty="0"/>
            </a:p>
          </p:txBody>
        </p:sp>
      </p:grpSp>
      <p:sp>
        <p:nvSpPr>
          <p:cNvPr id="14" name="矩形 13"/>
          <p:cNvSpPr/>
          <p:nvPr/>
        </p:nvSpPr>
        <p:spPr>
          <a:xfrm>
            <a:off x="1228725" y="3903665"/>
            <a:ext cx="9644094" cy="10402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zh-CN" altLang="en-US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）把他们的平均体重记为</a:t>
            </a:r>
            <a:r>
              <a:rPr lang="en-US" altLang="zh-TW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0kg</a:t>
            </a:r>
            <a:r>
              <a:rPr lang="zh-CN" altLang="en-US" sz="2800" dirty="0" smtClean="0">
                <a:solidFill>
                  <a:schemeClr val="accent5">
                    <a:lumMod val="50000"/>
                  </a:schemeClr>
                </a:solidFill>
                <a:latin typeface="宋体" panose="02010600030101010101" pitchFamily="2" charset="-122"/>
              </a:rPr>
              <a:t>，</a:t>
            </a:r>
            <a:r>
              <a:rPr lang="zh-CN" altLang="en-US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超过的记为正数</a:t>
            </a:r>
            <a:r>
              <a:rPr lang="zh-CN" altLang="en-US" sz="2800" dirty="0" smtClean="0">
                <a:solidFill>
                  <a:schemeClr val="accent5">
                    <a:lumMod val="50000"/>
                  </a:schemeClr>
                </a:solidFill>
                <a:latin typeface="宋体" panose="02010600030101010101" pitchFamily="2" charset="-122"/>
              </a:rPr>
              <a:t>，</a:t>
            </a:r>
            <a:r>
              <a:rPr lang="zh-CN" altLang="en-US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不足的记为负数</a:t>
            </a:r>
            <a:r>
              <a:rPr lang="zh-CN" altLang="en-US" sz="2800" dirty="0" smtClean="0">
                <a:solidFill>
                  <a:schemeClr val="accent5">
                    <a:lumMod val="50000"/>
                  </a:schemeClr>
                </a:solidFill>
                <a:latin typeface="宋体" panose="02010600030101010101" pitchFamily="2" charset="-122"/>
              </a:rPr>
              <a:t>，</a:t>
            </a:r>
            <a:r>
              <a:rPr lang="zh-CN" altLang="en-US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然后完成</a:t>
            </a:r>
            <a:r>
              <a:rPr lang="zh-TW" altLang="en-US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下表</a:t>
            </a:r>
            <a:r>
              <a:rPr lang="zh-TW" altLang="en-US" sz="2800" dirty="0" smtClean="0">
                <a:solidFill>
                  <a:schemeClr val="accent5">
                    <a:lumMod val="50000"/>
                  </a:schemeClr>
                </a:solidFill>
                <a:latin typeface="宋体" panose="02010600030101010101" pitchFamily="2" charset="-122"/>
              </a:rPr>
              <a:t>。</a:t>
            </a:r>
            <a:endParaRPr lang="zh-TW" altLang="en-US" sz="2800" dirty="0" smtClean="0">
              <a:solidFill>
                <a:schemeClr val="accent5">
                  <a:lumMod val="50000"/>
                </a:schemeClr>
              </a:solidFill>
              <a:latin typeface="宋体" panose="02010600030101010101" pitchFamily="2" charset="-122"/>
            </a:endParaRPr>
          </a:p>
        </p:txBody>
      </p:sp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3185667" y="4903797"/>
          <a:ext cx="543600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6000"/>
                <a:gridCol w="828000"/>
                <a:gridCol w="828000"/>
                <a:gridCol w="828000"/>
                <a:gridCol w="828000"/>
                <a:gridCol w="828000"/>
              </a:tblGrid>
              <a:tr h="370840">
                <a:tc>
                  <a:txBody>
                    <a:bodyPr/>
                    <a:lstStyle/>
                    <a:p>
                      <a:pPr algn="l" defTabSz="1125855" rtl="0" fontAlgn="base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/>
                      </a:pPr>
                      <a:r>
                        <a:rPr lang="zh-CN" altLang="en-US" sz="24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体重</a:t>
                      </a:r>
                      <a:r>
                        <a:rPr lang="en-US" altLang="zh-CN" sz="24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/kg</a:t>
                      </a:r>
                      <a:endParaRPr lang="zh-CN" altLang="en-US" sz="2400" b="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defTabSz="1125855" rtl="0" fontAlgn="base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/>
                      </a:pPr>
                      <a:r>
                        <a:rPr lang="en-US" altLang="zh-CN" sz="24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24.5</a:t>
                      </a:r>
                      <a:endParaRPr lang="zh-CN" altLang="en-US" sz="2400" b="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defTabSz="1125855" rtl="0" fontAlgn="base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/>
                      </a:pPr>
                      <a:r>
                        <a:rPr lang="en-US" altLang="zh-CN" sz="24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23</a:t>
                      </a:r>
                      <a:endParaRPr lang="zh-CN" altLang="en-US" sz="2400" b="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defTabSz="1125855" rtl="0" fontAlgn="base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/>
                      </a:pPr>
                      <a:r>
                        <a:rPr lang="en-US" altLang="zh-CN" sz="24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25</a:t>
                      </a:r>
                      <a:endParaRPr lang="zh-CN" altLang="en-US" sz="2400" b="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defTabSz="1125855" rtl="0" fontAlgn="base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/>
                      </a:pPr>
                      <a:r>
                        <a:rPr lang="en-US" altLang="zh-CN" sz="24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24</a:t>
                      </a:r>
                      <a:endParaRPr lang="zh-CN" altLang="en-US" sz="2400" b="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defTabSz="1125855" rtl="0" fontAlgn="base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/>
                      </a:pPr>
                      <a:r>
                        <a:rPr lang="en-US" altLang="zh-CN" sz="24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22.5</a:t>
                      </a:r>
                      <a:endParaRPr lang="zh-CN" altLang="en-US" sz="2400" b="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 defTabSz="1125855" rtl="0" fontAlgn="base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/>
                      </a:pPr>
                      <a:r>
                        <a:rPr lang="zh-CN" altLang="en-US" sz="24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记作</a:t>
                      </a:r>
                      <a:r>
                        <a:rPr lang="en-US" altLang="zh-CN" sz="24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/kg</a:t>
                      </a:r>
                      <a:endParaRPr lang="zh-CN" altLang="en-US" sz="2400" b="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defTabSz="1125855" rtl="0" fontAlgn="base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/>
                      </a:pPr>
                      <a:endParaRPr lang="zh-CN" altLang="en-US" sz="2400" b="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defTabSz="1125855" rtl="0" fontAlgn="base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/>
                      </a:pPr>
                      <a:endParaRPr lang="zh-CN" altLang="en-US" sz="2400" b="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defTabSz="1125855" rtl="0" fontAlgn="base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/>
                      </a:pPr>
                      <a:endParaRPr lang="zh-CN" altLang="en-US" sz="2400" b="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defTabSz="1125855" rtl="0" fontAlgn="base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/>
                      </a:pPr>
                      <a:endParaRPr lang="zh-CN" altLang="en-US" sz="2400" b="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defTabSz="1125855" rtl="0" fontAlgn="base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/>
                      </a:pPr>
                      <a:endParaRPr lang="zh-CN" altLang="en-US" sz="2400" b="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" descr="E:\0324 步步高\步步高 0723\同步小学数学\同步小学数学六年级\300ppi\资源 2.png资源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826000" y="263525"/>
            <a:ext cx="2949575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文本框 3"/>
          <p:cNvSpPr txBox="1">
            <a:spLocks noChangeArrowheads="1"/>
          </p:cNvSpPr>
          <p:nvPr/>
        </p:nvSpPr>
        <p:spPr bwMode="auto">
          <a:xfrm>
            <a:off x="4535488" y="254000"/>
            <a:ext cx="35306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例题讲解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014375" y="1260459"/>
            <a:ext cx="10215634" cy="4214842"/>
            <a:chOff x="1014375" y="1260459"/>
            <a:chExt cx="10215634" cy="4214842"/>
          </a:xfrm>
        </p:grpSpPr>
        <p:sp>
          <p:nvSpPr>
            <p:cNvPr id="4" name="TextBox 3"/>
            <p:cNvSpPr txBox="1"/>
            <p:nvPr/>
          </p:nvSpPr>
          <p:spPr>
            <a:xfrm>
              <a:off x="1514477" y="1260459"/>
              <a:ext cx="9215466" cy="564043"/>
            </a:xfrm>
            <a:prstGeom prst="rect">
              <a:avLst/>
            </a:prstGeom>
            <a:noFill/>
          </p:spPr>
          <p:txBody>
            <a:bodyPr wrap="square" lIns="94531" tIns="47265" rIns="94531" bIns="47265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en-US" altLang="zh-CN" sz="2800" dirty="0" smtClean="0">
                  <a:solidFill>
                    <a:schemeClr val="accent5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en-US" altLang="zh-CN" sz="2800" dirty="0" smtClean="0">
                  <a:solidFill>
                    <a:schemeClr val="accent5">
                      <a:lumMod val="50000"/>
                    </a:schemeClr>
                  </a:solidFill>
                  <a:latin typeface="宋体" panose="02010600030101010101" pitchFamily="2" charset="-122"/>
                </a:rPr>
                <a:t>.</a:t>
              </a:r>
              <a:r>
                <a:rPr lang="zh-CN" altLang="en-US" sz="2800" dirty="0" smtClean="0">
                  <a:solidFill>
                    <a:schemeClr val="accent5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把下列各数填入相应的圈中</a:t>
              </a:r>
              <a:r>
                <a:rPr lang="zh-CN" altLang="en-US" sz="2800" dirty="0" smtClean="0">
                  <a:solidFill>
                    <a:schemeClr val="accent5">
                      <a:lumMod val="50000"/>
                    </a:schemeClr>
                  </a:solidFill>
                  <a:latin typeface="宋体" panose="02010600030101010101" pitchFamily="2" charset="-122"/>
                </a:rPr>
                <a:t>。</a:t>
              </a:r>
              <a:endParaRPr lang="en-US" altLang="zh-CN" sz="2800" dirty="0" smtClean="0">
                <a:solidFill>
                  <a:schemeClr val="accent5">
                    <a:lumMod val="50000"/>
                  </a:schemeClr>
                </a:solidFill>
                <a:latin typeface="宋体" panose="02010600030101010101" pitchFamily="2" charset="-122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1014375" y="1889126"/>
              <a:ext cx="10215634" cy="871531"/>
              <a:chOff x="1514441" y="1817688"/>
              <a:chExt cx="10215634" cy="871531"/>
            </a:xfrm>
          </p:grpSpPr>
          <p:graphicFrame>
            <p:nvGraphicFramePr>
              <p:cNvPr id="6" name="对象 5"/>
              <p:cNvGraphicFramePr>
                <a:graphicFrameLocks noChangeAspect="1"/>
              </p:cNvGraphicFramePr>
              <p:nvPr/>
            </p:nvGraphicFramePr>
            <p:xfrm>
              <a:off x="2613307" y="1825606"/>
              <a:ext cx="266700" cy="8636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5125" name="Equation" r:id="rId3" imgW="266700" imgH="862965" progId="">
                      <p:embed/>
                    </p:oleObj>
                  </mc:Choice>
                  <mc:Fallback>
                    <p:oleObj name="Equation" r:id="rId3" imgW="266700" imgH="862965" progId="">
                      <p:embed/>
                      <p:pic>
                        <p:nvPicPr>
                          <p:cNvPr id="0" name="Picture 2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613307" y="1825606"/>
                            <a:ext cx="266700" cy="863600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7" name="对象 6"/>
              <p:cNvGraphicFramePr>
                <a:graphicFrameLocks noChangeAspect="1"/>
              </p:cNvGraphicFramePr>
              <p:nvPr/>
            </p:nvGraphicFramePr>
            <p:xfrm>
              <a:off x="3192463" y="1825619"/>
              <a:ext cx="482600" cy="8636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5126" name="Equation" r:id="rId5" imgW="482600" imgH="862965" progId="">
                      <p:embed/>
                    </p:oleObj>
                  </mc:Choice>
                  <mc:Fallback>
                    <p:oleObj name="Equation" r:id="rId5" imgW="482600" imgH="862965" progId="">
                      <p:embed/>
                      <p:pic>
                        <p:nvPicPr>
                          <p:cNvPr id="0" name="Object 2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192463" y="1825619"/>
                            <a:ext cx="482600" cy="863600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8" name="TextBox 7"/>
              <p:cNvSpPr txBox="1"/>
              <p:nvPr/>
            </p:nvSpPr>
            <p:spPr>
              <a:xfrm>
                <a:off x="1514441" y="1974839"/>
                <a:ext cx="10215634" cy="612518"/>
              </a:xfrm>
              <a:prstGeom prst="rect">
                <a:avLst/>
              </a:prstGeom>
              <a:noFill/>
            </p:spPr>
            <p:txBody>
              <a:bodyPr wrap="square" lIns="94531" tIns="47265" rIns="94531" bIns="47265">
                <a:spAutoFit/>
              </a:bodyPr>
              <a:lstStyle/>
              <a:p>
                <a:pPr>
                  <a:lnSpc>
                    <a:spcPct val="120000"/>
                  </a:lnSpc>
                  <a:defRPr/>
                </a:pPr>
                <a:r>
                  <a:rPr lang="en-US" altLang="zh-CN" sz="2800" dirty="0" smtClean="0">
                    <a:solidFill>
                      <a:schemeClr val="accent5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-4.5		  0   -3.2   +6.7	      -0.25   10.8   -0.07</a:t>
                </a:r>
                <a:endParaRPr lang="zh-CN" altLang="en-US" sz="2800" dirty="0" smtClean="0">
                  <a:solidFill>
                    <a:schemeClr val="accent5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aphicFrame>
            <p:nvGraphicFramePr>
              <p:cNvPr id="9" name="对象 8"/>
              <p:cNvGraphicFramePr>
                <a:graphicFrameLocks noChangeAspect="1"/>
              </p:cNvGraphicFramePr>
              <p:nvPr/>
            </p:nvGraphicFramePr>
            <p:xfrm>
              <a:off x="6731662" y="1817688"/>
              <a:ext cx="635000" cy="8636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5127" name="Equation" r:id="rId7" imgW="635000" imgH="862965" progId="">
                      <p:embed/>
                    </p:oleObj>
                  </mc:Choice>
                  <mc:Fallback>
                    <p:oleObj name="Equation" r:id="rId7" imgW="635000" imgH="862965" progId="">
                      <p:embed/>
                      <p:pic>
                        <p:nvPicPr>
                          <p:cNvPr id="0" name="Picture 4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8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6731662" y="1817688"/>
                            <a:ext cx="635000" cy="863600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13" name="组合 12"/>
            <p:cNvGrpSpPr/>
            <p:nvPr/>
          </p:nvGrpSpPr>
          <p:grpSpPr>
            <a:xfrm>
              <a:off x="2228821" y="3005465"/>
              <a:ext cx="3214710" cy="2469836"/>
              <a:chOff x="2228821" y="3005465"/>
              <a:chExt cx="3214710" cy="2469836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2228821" y="3046409"/>
                <a:ext cx="3214710" cy="2428892"/>
              </a:xfrm>
              <a:prstGeom prst="ellipse">
                <a:avLst/>
              </a:prstGeom>
              <a:noFill/>
              <a:ln w="28575">
                <a:solidFill>
                  <a:schemeClr val="accent5">
                    <a:lumMod val="50000"/>
                  </a:schemeClr>
                </a:solidFill>
              </a:ln>
            </p:spPr>
            <p:txBody>
              <a:bodyPr wrap="square" rtlCol="0" anchor="t">
                <a:prstTxWarp prst="textPlain">
                  <a:avLst/>
                </a:prstTxWarp>
                <a:spAutoFit/>
              </a:bodyPr>
              <a:lstStyle/>
              <a:p>
                <a:pPr>
                  <a:lnSpc>
                    <a:spcPct val="120000"/>
                  </a:lnSpc>
                  <a:defRPr/>
                </a:pPr>
                <a:endParaRPr lang="zh-CN" altLang="en-US" sz="2800">
                  <a:solidFill>
                    <a:schemeClr val="accent5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3384771" y="3005465"/>
                <a:ext cx="902811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800" dirty="0" smtClean="0">
                    <a:solidFill>
                      <a:schemeClr val="accent5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正数</a:t>
                </a:r>
                <a:endParaRPr lang="zh-CN" altLang="en-US" sz="2800" dirty="0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6086473" y="3005465"/>
              <a:ext cx="3214710" cy="2469836"/>
              <a:chOff x="2228821" y="3005465"/>
              <a:chExt cx="3214710" cy="2469836"/>
            </a:xfrm>
          </p:grpSpPr>
          <p:sp>
            <p:nvSpPr>
              <p:cNvPr id="15" name="椭圆 14"/>
              <p:cNvSpPr/>
              <p:nvPr/>
            </p:nvSpPr>
            <p:spPr>
              <a:xfrm>
                <a:off x="2228821" y="3046409"/>
                <a:ext cx="3214710" cy="2428892"/>
              </a:xfrm>
              <a:prstGeom prst="ellipse">
                <a:avLst/>
              </a:prstGeom>
              <a:noFill/>
              <a:ln w="28575">
                <a:solidFill>
                  <a:schemeClr val="accent5">
                    <a:lumMod val="50000"/>
                  </a:schemeClr>
                </a:solidFill>
              </a:ln>
            </p:spPr>
            <p:txBody>
              <a:bodyPr wrap="square" rtlCol="0" anchor="t">
                <a:prstTxWarp prst="textPlain">
                  <a:avLst/>
                </a:prstTxWarp>
                <a:spAutoFit/>
              </a:bodyPr>
              <a:lstStyle/>
              <a:p>
                <a:pPr>
                  <a:lnSpc>
                    <a:spcPct val="120000"/>
                  </a:lnSpc>
                  <a:defRPr/>
                </a:pPr>
                <a:endParaRPr lang="zh-CN" altLang="en-US" sz="2800">
                  <a:solidFill>
                    <a:schemeClr val="accent5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3384771" y="3005465"/>
                <a:ext cx="902811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800" dirty="0" smtClean="0">
                    <a:solidFill>
                      <a:schemeClr val="accent5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负数</a:t>
                </a:r>
                <a:endParaRPr lang="zh-CN" altLang="en-US" sz="2800" dirty="0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" descr="E:\0324 步步高\步步高 0723\同步小学数学\同步小学数学六年级\300ppi\资源 2.png资源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826000" y="263525"/>
            <a:ext cx="2949575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文本框 3"/>
          <p:cNvSpPr txBox="1">
            <a:spLocks noChangeArrowheads="1"/>
          </p:cNvSpPr>
          <p:nvPr/>
        </p:nvSpPr>
        <p:spPr bwMode="auto">
          <a:xfrm>
            <a:off x="4535488" y="254000"/>
            <a:ext cx="35306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例题讲解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14477" y="1260459"/>
            <a:ext cx="9215466" cy="564043"/>
          </a:xfrm>
          <a:prstGeom prst="rect">
            <a:avLst/>
          </a:prstGeom>
          <a:noFill/>
        </p:spPr>
        <p:txBody>
          <a:bodyPr wrap="square" lIns="94531" tIns="47265" rIns="94531" bIns="47265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800" dirty="0" smtClean="0">
                <a:solidFill>
                  <a:schemeClr val="accent5">
                    <a:lumMod val="50000"/>
                  </a:schemeClr>
                </a:solidFill>
                <a:latin typeface="宋体" panose="02010600030101010101" pitchFamily="2" charset="-122"/>
              </a:rPr>
              <a:t>.</a:t>
            </a:r>
            <a:r>
              <a:rPr lang="zh-TW" altLang="en-US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填一填</a:t>
            </a:r>
            <a:r>
              <a:rPr lang="zh-TW" altLang="en-US" sz="2800" dirty="0" smtClean="0">
                <a:solidFill>
                  <a:schemeClr val="accent5">
                    <a:lumMod val="50000"/>
                  </a:schemeClr>
                </a:solidFill>
                <a:latin typeface="宋体" panose="02010600030101010101" pitchFamily="2" charset="-122"/>
              </a:rPr>
              <a:t>。</a:t>
            </a:r>
            <a:endParaRPr lang="zh-TW" altLang="en-US" sz="2800" dirty="0" smtClean="0">
              <a:solidFill>
                <a:schemeClr val="accent5">
                  <a:lumMod val="50000"/>
                </a:schemeClr>
              </a:solidFill>
              <a:latin typeface="宋体" panose="02010600030101010101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514441" y="1831963"/>
            <a:ext cx="9215466" cy="2336067"/>
          </a:xfrm>
          <a:prstGeom prst="rect">
            <a:avLst/>
          </a:prstGeom>
          <a:noFill/>
        </p:spPr>
        <p:txBody>
          <a:bodyPr wrap="square" lIns="94531" tIns="47265" rIns="94531" bIns="47265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TW" altLang="en-US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如果小明向南走</a:t>
            </a:r>
            <a:r>
              <a:rPr lang="en-US" altLang="zh-TW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20m</a:t>
            </a:r>
            <a:r>
              <a:rPr lang="zh-TW" altLang="en-US" sz="2800" dirty="0" smtClean="0">
                <a:solidFill>
                  <a:schemeClr val="accent5">
                    <a:lumMod val="50000"/>
                  </a:schemeClr>
                </a:solidFill>
                <a:latin typeface="宋体" panose="02010600030101010101" pitchFamily="2" charset="-122"/>
              </a:rPr>
              <a:t>，</a:t>
            </a:r>
            <a:r>
              <a:rPr lang="zh-TW" altLang="en-US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记作</a:t>
            </a:r>
            <a:r>
              <a:rPr lang="en-US" altLang="zh-TW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+20m</a:t>
            </a:r>
            <a:r>
              <a:rPr lang="zh-TW" altLang="en-US" sz="2800" dirty="0" smtClean="0">
                <a:solidFill>
                  <a:schemeClr val="accent5">
                    <a:lumMod val="50000"/>
                  </a:schemeClr>
                </a:solidFill>
                <a:latin typeface="宋体" panose="02010600030101010101" pitchFamily="2" charset="-122"/>
              </a:rPr>
              <a:t>，</a:t>
            </a:r>
            <a:r>
              <a:rPr lang="zh-TW" altLang="en-US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那么他向北走</a:t>
            </a:r>
            <a:r>
              <a:rPr lang="en-US" altLang="zh-TW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50m</a:t>
            </a:r>
            <a:r>
              <a:rPr lang="zh-TW" altLang="en-US" sz="2800" dirty="0" smtClean="0">
                <a:solidFill>
                  <a:schemeClr val="accent5">
                    <a:lumMod val="50000"/>
                  </a:schemeClr>
                </a:solidFill>
                <a:latin typeface="宋体" panose="02010600030101010101" pitchFamily="2" charset="-122"/>
              </a:rPr>
              <a:t>，</a:t>
            </a:r>
            <a:r>
              <a:rPr lang="zh-TW" altLang="en-US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记作</a:t>
            </a:r>
            <a:r>
              <a:rPr lang="zh-CN" altLang="en-US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   ）</a:t>
            </a:r>
            <a:r>
              <a:rPr lang="en-US" altLang="zh-TW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r>
              <a:rPr lang="zh-TW" altLang="en-US" sz="2800" dirty="0" smtClean="0">
                <a:solidFill>
                  <a:schemeClr val="accent5">
                    <a:lumMod val="50000"/>
                  </a:schemeClr>
                </a:solidFill>
                <a:latin typeface="宋体" panose="02010600030101010101" pitchFamily="2" charset="-122"/>
              </a:rPr>
              <a:t>。</a:t>
            </a:r>
            <a:endParaRPr lang="en-US" altLang="zh-TW" sz="2800" dirty="0" smtClean="0">
              <a:solidFill>
                <a:schemeClr val="accent5">
                  <a:lumMod val="50000"/>
                </a:schemeClr>
              </a:solidFill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）如果王阿姨向银行卡中存入</a:t>
            </a:r>
            <a:r>
              <a:rPr lang="en-US" altLang="zh-TW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r>
              <a:rPr lang="zh-TW" altLang="en-US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zh-TW" altLang="en-US" sz="2800" dirty="0" smtClean="0">
                <a:solidFill>
                  <a:schemeClr val="accent5">
                    <a:lumMod val="50000"/>
                  </a:schemeClr>
                </a:solidFill>
                <a:latin typeface="宋体" panose="02010600030101010101" pitchFamily="2" charset="-122"/>
              </a:rPr>
              <a:t>，</a:t>
            </a:r>
            <a:r>
              <a:rPr lang="zh-TW" altLang="en-US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记作</a:t>
            </a:r>
            <a:r>
              <a:rPr lang="en-US" altLang="zh-TW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+1000</a:t>
            </a:r>
            <a:r>
              <a:rPr lang="zh-CN" altLang="en-US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zh-CN" altLang="en-US" sz="2800" dirty="0" smtClean="0">
                <a:solidFill>
                  <a:schemeClr val="accent5">
                    <a:lumMod val="50000"/>
                  </a:schemeClr>
                </a:solidFill>
                <a:latin typeface="宋体" panose="02010600030101010101" pitchFamily="2" charset="-122"/>
              </a:rPr>
              <a:t>，</a:t>
            </a:r>
            <a:r>
              <a:rPr lang="zh-CN" altLang="en-US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那么她刷卡消费</a:t>
            </a:r>
            <a:r>
              <a:rPr lang="en-US" altLang="zh-TW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500</a:t>
            </a:r>
            <a:r>
              <a:rPr lang="zh-TW" altLang="en-US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zh-TW" altLang="en-US" sz="2800" dirty="0" smtClean="0">
                <a:solidFill>
                  <a:schemeClr val="accent5">
                    <a:lumMod val="50000"/>
                  </a:schemeClr>
                </a:solidFill>
                <a:latin typeface="宋体" panose="02010600030101010101" pitchFamily="2" charset="-122"/>
              </a:rPr>
              <a:t>，</a:t>
            </a:r>
            <a:r>
              <a:rPr lang="zh-TW" altLang="en-US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记作（   ）元</a:t>
            </a:r>
            <a:r>
              <a:rPr lang="zh-TW" altLang="en-US" sz="2800" dirty="0" smtClean="0">
                <a:solidFill>
                  <a:schemeClr val="accent5">
                    <a:lumMod val="50000"/>
                  </a:schemeClr>
                </a:solidFill>
                <a:latin typeface="宋体" panose="02010600030101010101" pitchFamily="2" charset="-122"/>
              </a:rPr>
              <a:t>。</a:t>
            </a:r>
            <a:endParaRPr lang="zh-TW" altLang="en-US" sz="2800" dirty="0" smtClean="0">
              <a:solidFill>
                <a:schemeClr val="accent5">
                  <a:lumMod val="50000"/>
                </a:schemeClr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" descr="E:\0324 步步高\步步高 0723\同步小学数学\同步小学数学六年级\300ppi\资源 2.png资源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826000" y="263525"/>
            <a:ext cx="2949575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文本框 3"/>
          <p:cNvSpPr txBox="1">
            <a:spLocks noChangeArrowheads="1"/>
          </p:cNvSpPr>
          <p:nvPr/>
        </p:nvSpPr>
        <p:spPr bwMode="auto">
          <a:xfrm>
            <a:off x="4535488" y="254000"/>
            <a:ext cx="35306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例题讲解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14477" y="1260459"/>
            <a:ext cx="9215466" cy="564043"/>
          </a:xfrm>
          <a:prstGeom prst="rect">
            <a:avLst/>
          </a:prstGeom>
          <a:noFill/>
        </p:spPr>
        <p:txBody>
          <a:bodyPr wrap="square" lIns="94531" tIns="47265" rIns="94531" bIns="47265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800" dirty="0" smtClean="0">
                <a:solidFill>
                  <a:schemeClr val="accent5">
                    <a:lumMod val="50000"/>
                  </a:schemeClr>
                </a:solidFill>
                <a:latin typeface="宋体" panose="02010600030101010101" pitchFamily="2" charset="-122"/>
              </a:rPr>
              <a:t>.</a:t>
            </a:r>
            <a:r>
              <a:rPr lang="zh-TW" altLang="en-US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填一填</a:t>
            </a:r>
            <a:r>
              <a:rPr lang="zh-TW" altLang="en-US" sz="2800" dirty="0" smtClean="0">
                <a:solidFill>
                  <a:schemeClr val="accent5">
                    <a:lumMod val="50000"/>
                  </a:schemeClr>
                </a:solidFill>
                <a:latin typeface="宋体" panose="02010600030101010101" pitchFamily="2" charset="-122"/>
              </a:rPr>
              <a:t>。</a:t>
            </a:r>
            <a:endParaRPr lang="zh-TW" altLang="en-US" sz="2800" dirty="0" smtClean="0">
              <a:solidFill>
                <a:schemeClr val="accent5">
                  <a:lumMod val="50000"/>
                </a:schemeClr>
              </a:solidFill>
              <a:latin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14441" y="1831963"/>
            <a:ext cx="9215466" cy="2896220"/>
          </a:xfrm>
          <a:prstGeom prst="rect">
            <a:avLst/>
          </a:prstGeom>
          <a:noFill/>
        </p:spPr>
        <p:txBody>
          <a:bodyPr wrap="square" lIns="94531" tIns="47265" rIns="94531" bIns="47265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TW" altLang="en-US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如果升降机下降</a:t>
            </a:r>
            <a:r>
              <a:rPr lang="en-US" altLang="zh-TW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5m</a:t>
            </a:r>
            <a:r>
              <a:rPr lang="zh-TW" altLang="en-US" sz="2800" dirty="0" smtClean="0">
                <a:solidFill>
                  <a:schemeClr val="accent5">
                    <a:lumMod val="50000"/>
                  </a:schemeClr>
                </a:solidFill>
                <a:latin typeface="宋体" panose="02010600030101010101" pitchFamily="2" charset="-122"/>
              </a:rPr>
              <a:t>，</a:t>
            </a:r>
            <a:r>
              <a:rPr lang="zh-TW" altLang="en-US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记作</a:t>
            </a:r>
            <a:r>
              <a:rPr lang="en-US" altLang="zh-TW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-5m</a:t>
            </a:r>
            <a:r>
              <a:rPr lang="zh-TW" altLang="en-US" sz="2800" dirty="0" smtClean="0">
                <a:solidFill>
                  <a:schemeClr val="accent5">
                    <a:lumMod val="50000"/>
                  </a:schemeClr>
                </a:solidFill>
                <a:latin typeface="宋体" panose="02010600030101010101" pitchFamily="2" charset="-122"/>
              </a:rPr>
              <a:t>，</a:t>
            </a:r>
            <a:r>
              <a:rPr lang="zh-TW" altLang="en-US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那么它上升</a:t>
            </a:r>
            <a:r>
              <a:rPr lang="en-US" altLang="zh-TW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3m</a:t>
            </a:r>
            <a:r>
              <a:rPr lang="zh-TW" altLang="en-US" sz="2800" dirty="0" smtClean="0">
                <a:solidFill>
                  <a:schemeClr val="accent5">
                    <a:lumMod val="50000"/>
                  </a:schemeClr>
                </a:solidFill>
                <a:latin typeface="宋体" panose="02010600030101010101" pitchFamily="2" charset="-122"/>
              </a:rPr>
              <a:t>，</a:t>
            </a:r>
            <a:r>
              <a:rPr lang="zh-TW" altLang="en-US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记作</a:t>
            </a:r>
            <a:r>
              <a:rPr lang="zh-CN" altLang="en-US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   ）</a:t>
            </a:r>
            <a:r>
              <a:rPr lang="en-US" altLang="zh-TW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r>
              <a:rPr lang="zh-CN" altLang="en-US" sz="2800" dirty="0" smtClean="0">
                <a:solidFill>
                  <a:schemeClr val="accent5">
                    <a:lumMod val="50000"/>
                  </a:schemeClr>
                </a:solidFill>
                <a:latin typeface="宋体" panose="02010600030101010101" pitchFamily="2" charset="-122"/>
              </a:rPr>
              <a:t>。</a:t>
            </a:r>
            <a:endParaRPr lang="en-US" altLang="zh-CN" sz="2800" dirty="0" smtClean="0">
              <a:solidFill>
                <a:schemeClr val="accent5">
                  <a:lumMod val="50000"/>
                </a:schemeClr>
              </a:solidFill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）一个物体可以上下平移</a:t>
            </a:r>
            <a:r>
              <a:rPr lang="zh-CN" altLang="en-US" sz="2800" dirty="0" smtClean="0">
                <a:solidFill>
                  <a:schemeClr val="accent5">
                    <a:lumMod val="50000"/>
                  </a:schemeClr>
                </a:solidFill>
                <a:latin typeface="宋体" panose="02010600030101010101" pitchFamily="2" charset="-122"/>
              </a:rPr>
              <a:t>，</a:t>
            </a:r>
            <a:r>
              <a:rPr lang="zh-CN" altLang="en-US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如果向下平移</a:t>
            </a:r>
            <a:r>
              <a:rPr lang="en-US" altLang="zh-TW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12cm</a:t>
            </a:r>
            <a:r>
              <a:rPr lang="zh-TW" altLang="en-US" sz="2800" dirty="0" smtClean="0">
                <a:solidFill>
                  <a:schemeClr val="accent5">
                    <a:lumMod val="50000"/>
                  </a:schemeClr>
                </a:solidFill>
                <a:latin typeface="宋体" panose="02010600030101010101" pitchFamily="2" charset="-122"/>
              </a:rPr>
              <a:t>，</a:t>
            </a:r>
            <a:r>
              <a:rPr lang="zh-TW" altLang="en-US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记作</a:t>
            </a:r>
            <a:r>
              <a:rPr lang="en-US" altLang="zh-TW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+12cm</a:t>
            </a:r>
            <a:r>
              <a:rPr lang="zh-CN" altLang="en-US" sz="2800" dirty="0" smtClean="0">
                <a:solidFill>
                  <a:schemeClr val="accent5">
                    <a:lumMod val="50000"/>
                  </a:schemeClr>
                </a:solidFill>
                <a:latin typeface="宋体" panose="02010600030101010101" pitchFamily="2" charset="-122"/>
              </a:rPr>
              <a:t>，</a:t>
            </a:r>
            <a:r>
              <a:rPr lang="zh-TW" altLang="en-US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那么</a:t>
            </a:r>
            <a:r>
              <a:rPr lang="en-US" altLang="zh-TW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-4</a:t>
            </a:r>
            <a:r>
              <a:rPr lang="en-US" altLang="zh-CN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cm</a:t>
            </a:r>
            <a:r>
              <a:rPr lang="zh-TW" altLang="en-US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表示（</a:t>
            </a:r>
            <a:r>
              <a:rPr lang="en-US" altLang="zh-TW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TW" altLang="en-US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TW" altLang="en-US" sz="2800" dirty="0" smtClean="0">
                <a:solidFill>
                  <a:schemeClr val="accent5">
                    <a:lumMod val="50000"/>
                  </a:schemeClr>
                </a:solidFill>
                <a:latin typeface="宋体" panose="02010600030101010101" pitchFamily="2" charset="-122"/>
              </a:rPr>
              <a:t>。</a:t>
            </a:r>
            <a:endParaRPr lang="zh-TW" altLang="en-US" sz="2800" dirty="0" smtClean="0">
              <a:solidFill>
                <a:schemeClr val="accent5">
                  <a:lumMod val="50000"/>
                </a:schemeClr>
              </a:solidFill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）如果小红前进</a:t>
            </a:r>
            <a:r>
              <a:rPr lang="en-US" altLang="zh-TW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4m</a:t>
            </a:r>
            <a:r>
              <a:rPr lang="zh-TW" altLang="en-US" sz="2800" dirty="0" smtClean="0">
                <a:solidFill>
                  <a:schemeClr val="accent5">
                    <a:lumMod val="50000"/>
                  </a:schemeClr>
                </a:solidFill>
                <a:latin typeface="宋体" panose="02010600030101010101" pitchFamily="2" charset="-122"/>
              </a:rPr>
              <a:t>，</a:t>
            </a:r>
            <a:r>
              <a:rPr lang="zh-TW" altLang="en-US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记作</a:t>
            </a:r>
            <a:r>
              <a:rPr lang="en-US" altLang="zh-TW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+4m</a:t>
            </a:r>
            <a:r>
              <a:rPr lang="zh-TW" altLang="en-US" sz="2800" dirty="0" smtClean="0">
                <a:solidFill>
                  <a:schemeClr val="accent5">
                    <a:lumMod val="50000"/>
                  </a:schemeClr>
                </a:solidFill>
                <a:latin typeface="宋体" panose="02010600030101010101" pitchFamily="2" charset="-122"/>
              </a:rPr>
              <a:t>，</a:t>
            </a:r>
            <a:r>
              <a:rPr lang="zh-TW" altLang="en-US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那么</a:t>
            </a:r>
            <a:r>
              <a:rPr lang="en-US" altLang="zh-TW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-6m</a:t>
            </a:r>
            <a:r>
              <a:rPr lang="zh-CN" altLang="en-US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表示（   ）</a:t>
            </a:r>
            <a:r>
              <a:rPr lang="zh-CN" altLang="en-US" sz="2800" dirty="0" smtClean="0">
                <a:solidFill>
                  <a:schemeClr val="accent5">
                    <a:lumMod val="50000"/>
                  </a:schemeClr>
                </a:solidFill>
                <a:latin typeface="宋体" panose="02010600030101010101" pitchFamily="2" charset="-122"/>
              </a:rPr>
              <a:t>。</a:t>
            </a:r>
            <a:endParaRPr lang="zh-TW" altLang="en-US" sz="2800" dirty="0" smtClean="0">
              <a:solidFill>
                <a:schemeClr val="accent5">
                  <a:lumMod val="50000"/>
                </a:schemeClr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" descr="E:\0324 步步高\步步高 0723\同步小学数学\同步小学数学六年级\300ppi\资源 2.png资源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826000" y="263525"/>
            <a:ext cx="2949575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文本框 3"/>
          <p:cNvSpPr txBox="1">
            <a:spLocks noChangeArrowheads="1"/>
          </p:cNvSpPr>
          <p:nvPr/>
        </p:nvSpPr>
        <p:spPr bwMode="auto">
          <a:xfrm>
            <a:off x="4535488" y="254000"/>
            <a:ext cx="35306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例题讲解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14477" y="1260459"/>
            <a:ext cx="9215466" cy="612518"/>
          </a:xfrm>
          <a:prstGeom prst="rect">
            <a:avLst/>
          </a:prstGeom>
          <a:noFill/>
        </p:spPr>
        <p:txBody>
          <a:bodyPr wrap="square" lIns="94531" tIns="47265" rIns="94531" bIns="47265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800" dirty="0" smtClean="0">
                <a:solidFill>
                  <a:schemeClr val="accent5">
                    <a:lumMod val="50000"/>
                  </a:schemeClr>
                </a:solidFill>
                <a:latin typeface="宋体" panose="02010600030101010101" pitchFamily="2" charset="-122"/>
              </a:rPr>
              <a:t>.</a:t>
            </a:r>
            <a:r>
              <a:rPr lang="zh-TW" altLang="en-US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说出点</a:t>
            </a:r>
            <a:r>
              <a:rPr lang="en-US" altLang="zh-TW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TW" altLang="en-US" sz="2800" dirty="0" smtClean="0">
                <a:solidFill>
                  <a:schemeClr val="accent5">
                    <a:lumMod val="50000"/>
                  </a:schemeClr>
                </a:solidFill>
                <a:latin typeface="宋体" panose="02010600030101010101" pitchFamily="2" charset="-122"/>
              </a:rPr>
              <a:t>、</a:t>
            </a:r>
            <a:r>
              <a:rPr lang="en-US" altLang="zh-TW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TW" altLang="en-US" sz="2800" dirty="0" smtClean="0">
                <a:solidFill>
                  <a:schemeClr val="accent5">
                    <a:lumMod val="50000"/>
                  </a:schemeClr>
                </a:solidFill>
                <a:latin typeface="宋体" panose="02010600030101010101" pitchFamily="2" charset="-122"/>
              </a:rPr>
              <a:t>、</a:t>
            </a:r>
            <a:r>
              <a:rPr lang="en-US" altLang="zh-TW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TW" altLang="en-US" sz="2800" dirty="0" smtClean="0">
                <a:solidFill>
                  <a:schemeClr val="accent5">
                    <a:lumMod val="50000"/>
                  </a:schemeClr>
                </a:solidFill>
                <a:latin typeface="宋体" panose="02010600030101010101" pitchFamily="2" charset="-122"/>
              </a:rPr>
              <a:t>、</a:t>
            </a:r>
            <a:r>
              <a:rPr lang="en-US" altLang="zh-TW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TW" altLang="en-US" sz="2800" dirty="0" smtClean="0">
                <a:solidFill>
                  <a:schemeClr val="accent5">
                    <a:lumMod val="50000"/>
                  </a:schemeClr>
                </a:solidFill>
                <a:latin typeface="宋体" panose="02010600030101010101" pitchFamily="2" charset="-122"/>
              </a:rPr>
              <a:t>、</a:t>
            </a:r>
            <a:r>
              <a:rPr lang="en-US" altLang="zh-TW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r>
              <a:rPr lang="zh-TW" altLang="en-US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表示的数</a:t>
            </a:r>
            <a:r>
              <a:rPr lang="zh-TW" altLang="en-US" sz="2800" dirty="0" smtClean="0">
                <a:solidFill>
                  <a:schemeClr val="accent5">
                    <a:lumMod val="50000"/>
                  </a:schemeClr>
                </a:solidFill>
                <a:latin typeface="宋体" panose="02010600030101010101" pitchFamily="2" charset="-122"/>
              </a:rPr>
              <a:t>。</a:t>
            </a:r>
            <a:endParaRPr lang="zh-TW" altLang="en-US" sz="2800" dirty="0" smtClean="0">
              <a:solidFill>
                <a:schemeClr val="accent5">
                  <a:lumMod val="50000"/>
                </a:schemeClr>
              </a:solidFill>
              <a:latin typeface="宋体" panose="02010600030101010101" pitchFamily="2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1371565" y="2189153"/>
            <a:ext cx="7668000" cy="926223"/>
            <a:chOff x="1728755" y="3334632"/>
            <a:chExt cx="7668000" cy="926223"/>
          </a:xfrm>
        </p:grpSpPr>
        <p:grpSp>
          <p:nvGrpSpPr>
            <p:cNvPr id="7" name="组合 6"/>
            <p:cNvGrpSpPr/>
            <p:nvPr/>
          </p:nvGrpSpPr>
          <p:grpSpPr>
            <a:xfrm>
              <a:off x="1728755" y="3334632"/>
              <a:ext cx="7668000" cy="926223"/>
              <a:chOff x="2157383" y="3143849"/>
              <a:chExt cx="7668000" cy="926223"/>
            </a:xfrm>
          </p:grpSpPr>
          <p:grpSp>
            <p:nvGrpSpPr>
              <p:cNvPr id="9" name="组合 35"/>
              <p:cNvGrpSpPr/>
              <p:nvPr/>
            </p:nvGrpSpPr>
            <p:grpSpPr>
              <a:xfrm>
                <a:off x="2157383" y="3509351"/>
                <a:ext cx="7668000" cy="180000"/>
                <a:chOff x="2157383" y="3335489"/>
                <a:chExt cx="7668000" cy="180000"/>
              </a:xfrm>
            </p:grpSpPr>
            <p:cxnSp>
              <p:nvCxnSpPr>
                <p:cNvPr id="24" name="直接箭头连接符 23"/>
                <p:cNvCxnSpPr/>
                <p:nvPr/>
              </p:nvCxnSpPr>
              <p:spPr>
                <a:xfrm>
                  <a:off x="2157383" y="3505531"/>
                  <a:ext cx="7668000" cy="1588"/>
                </a:xfrm>
                <a:prstGeom prst="straightConnector1">
                  <a:avLst/>
                </a:prstGeom>
                <a:ln w="28575">
                  <a:solidFill>
                    <a:schemeClr val="accent5">
                      <a:lumMod val="50000"/>
                    </a:schemeClr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直接连接符 24"/>
                <p:cNvCxnSpPr/>
                <p:nvPr/>
              </p:nvCxnSpPr>
              <p:spPr>
                <a:xfrm rot="5400000">
                  <a:off x="2666183" y="3425489"/>
                  <a:ext cx="180000" cy="0"/>
                </a:xfrm>
                <a:prstGeom prst="line">
                  <a:avLst/>
                </a:prstGeom>
                <a:ln w="28575"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直接连接符 25"/>
                <p:cNvCxnSpPr/>
                <p:nvPr/>
              </p:nvCxnSpPr>
              <p:spPr>
                <a:xfrm rot="5400000">
                  <a:off x="3309525" y="3425489"/>
                  <a:ext cx="180000" cy="0"/>
                </a:xfrm>
                <a:prstGeom prst="line">
                  <a:avLst/>
                </a:prstGeom>
                <a:ln w="28575"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直接连接符 26"/>
                <p:cNvCxnSpPr/>
                <p:nvPr/>
              </p:nvCxnSpPr>
              <p:spPr>
                <a:xfrm rot="5400000">
                  <a:off x="3952867" y="3425489"/>
                  <a:ext cx="180000" cy="0"/>
                </a:xfrm>
                <a:prstGeom prst="line">
                  <a:avLst/>
                </a:prstGeom>
                <a:ln w="28575"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直接连接符 27"/>
                <p:cNvCxnSpPr/>
                <p:nvPr/>
              </p:nvCxnSpPr>
              <p:spPr>
                <a:xfrm rot="5400000">
                  <a:off x="4596209" y="3425489"/>
                  <a:ext cx="180000" cy="0"/>
                </a:xfrm>
                <a:prstGeom prst="line">
                  <a:avLst/>
                </a:prstGeom>
                <a:ln w="28575"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直接连接符 28"/>
                <p:cNvCxnSpPr/>
                <p:nvPr/>
              </p:nvCxnSpPr>
              <p:spPr>
                <a:xfrm rot="5400000">
                  <a:off x="5239551" y="3425489"/>
                  <a:ext cx="180000" cy="0"/>
                </a:xfrm>
                <a:prstGeom prst="line">
                  <a:avLst/>
                </a:prstGeom>
                <a:ln w="28575"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直接连接符 29"/>
                <p:cNvCxnSpPr/>
                <p:nvPr/>
              </p:nvCxnSpPr>
              <p:spPr>
                <a:xfrm rot="5400000">
                  <a:off x="5882893" y="3425489"/>
                  <a:ext cx="180000" cy="0"/>
                </a:xfrm>
                <a:prstGeom prst="line">
                  <a:avLst/>
                </a:prstGeom>
                <a:ln w="28575"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直接连接符 30"/>
                <p:cNvCxnSpPr/>
                <p:nvPr/>
              </p:nvCxnSpPr>
              <p:spPr>
                <a:xfrm rot="5400000">
                  <a:off x="6526235" y="3425489"/>
                  <a:ext cx="180000" cy="0"/>
                </a:xfrm>
                <a:prstGeom prst="line">
                  <a:avLst/>
                </a:prstGeom>
                <a:ln w="28575"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直接连接符 31"/>
                <p:cNvCxnSpPr/>
                <p:nvPr/>
              </p:nvCxnSpPr>
              <p:spPr>
                <a:xfrm rot="5400000">
                  <a:off x="7169577" y="3425489"/>
                  <a:ext cx="180000" cy="0"/>
                </a:xfrm>
                <a:prstGeom prst="line">
                  <a:avLst/>
                </a:prstGeom>
                <a:ln w="28575"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直接连接符 32"/>
                <p:cNvCxnSpPr/>
                <p:nvPr/>
              </p:nvCxnSpPr>
              <p:spPr>
                <a:xfrm rot="5400000">
                  <a:off x="7812917" y="3425489"/>
                  <a:ext cx="180000" cy="0"/>
                </a:xfrm>
                <a:prstGeom prst="line">
                  <a:avLst/>
                </a:prstGeom>
                <a:ln w="28575"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直接连接符 33"/>
                <p:cNvCxnSpPr/>
                <p:nvPr/>
              </p:nvCxnSpPr>
              <p:spPr>
                <a:xfrm rot="5400000">
                  <a:off x="8425365" y="3425489"/>
                  <a:ext cx="180000" cy="0"/>
                </a:xfrm>
                <a:prstGeom prst="line">
                  <a:avLst/>
                </a:prstGeom>
                <a:ln w="28575"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直接连接符 34"/>
                <p:cNvCxnSpPr/>
                <p:nvPr/>
              </p:nvCxnSpPr>
              <p:spPr>
                <a:xfrm rot="5400000">
                  <a:off x="9068705" y="3425489"/>
                  <a:ext cx="180000" cy="0"/>
                </a:xfrm>
                <a:prstGeom prst="line">
                  <a:avLst/>
                </a:prstGeom>
                <a:ln w="28575"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3" name="矩形 22"/>
              <p:cNvSpPr/>
              <p:nvPr/>
            </p:nvSpPr>
            <p:spPr>
              <a:xfrm>
                <a:off x="7113901" y="3143849"/>
                <a:ext cx="344966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000" dirty="0" smtClean="0">
                    <a:solidFill>
                      <a:schemeClr val="accent5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B</a:t>
                </a:r>
                <a:endParaRPr lang="zh-CN" altLang="en-US" sz="2000" dirty="0"/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5157779" y="3161989"/>
                <a:ext cx="356188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000" dirty="0" smtClean="0">
                    <a:solidFill>
                      <a:schemeClr val="accent5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C</a:t>
                </a:r>
                <a:endParaRPr lang="zh-CN" altLang="en-US" sz="2000" dirty="0"/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3521101" y="3161989"/>
                <a:ext cx="380232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000" dirty="0" smtClean="0">
                    <a:solidFill>
                      <a:schemeClr val="accent5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D</a:t>
                </a:r>
                <a:endParaRPr lang="zh-CN" altLang="en-US" sz="2000" dirty="0"/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2573329" y="3175637"/>
                <a:ext cx="325730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000" dirty="0" smtClean="0">
                    <a:solidFill>
                      <a:schemeClr val="accent5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E</a:t>
                </a:r>
                <a:endParaRPr lang="zh-CN" altLang="en-US" sz="2000" dirty="0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2497245" y="3669962"/>
                <a:ext cx="6915676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000" dirty="0" smtClean="0">
                    <a:solidFill>
                      <a:schemeClr val="accent5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-5     -4     -3      -2     -1      0       1      2       3      4       5</a:t>
                </a:r>
                <a:endParaRPr lang="zh-CN" altLang="en-US" sz="2000" dirty="0"/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8670465" y="3143849"/>
                <a:ext cx="365806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000" dirty="0" smtClean="0">
                    <a:solidFill>
                      <a:schemeClr val="accent5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A</a:t>
                </a:r>
                <a:endParaRPr lang="zh-CN" altLang="en-US" sz="2000" dirty="0"/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2286611" y="3832227"/>
              <a:ext cx="1027428" cy="72000"/>
              <a:chOff x="2286611" y="3832227"/>
              <a:chExt cx="1027428" cy="72000"/>
            </a:xfrm>
          </p:grpSpPr>
          <p:sp>
            <p:nvSpPr>
              <p:cNvPr id="36" name="椭圆 35"/>
              <p:cNvSpPr/>
              <p:nvPr/>
            </p:nvSpPr>
            <p:spPr>
              <a:xfrm>
                <a:off x="3242039" y="3832227"/>
                <a:ext cx="72000" cy="72000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solidFill>
                  <a:schemeClr val="accent5">
                    <a:lumMod val="50000"/>
                  </a:schemeClr>
                </a:solidFill>
              </a:ln>
            </p:spPr>
            <p:txBody>
              <a:bodyPr wrap="square" rtlCol="0" anchor="t">
                <a:prstTxWarp prst="textPlain">
                  <a:avLst/>
                </a:prstTxWarp>
                <a:spAutoFit/>
              </a:bodyPr>
              <a:lstStyle/>
              <a:p>
                <a:pPr algn="ctr"/>
                <a:endParaRPr lang="zh-CN" altLang="en-US" sz="6000" b="1">
                  <a:solidFill>
                    <a:schemeClr val="accent6">
                      <a:lumMod val="75000"/>
                    </a:schemeClr>
                  </a:solidFill>
                  <a:effectLst/>
                </a:endParaRPr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2286611" y="3832227"/>
                <a:ext cx="72000" cy="72000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solidFill>
                  <a:schemeClr val="accent5">
                    <a:lumMod val="50000"/>
                  </a:schemeClr>
                </a:solidFill>
              </a:ln>
            </p:spPr>
            <p:txBody>
              <a:bodyPr wrap="square" rtlCol="0" anchor="t">
                <a:prstTxWarp prst="textPlain">
                  <a:avLst/>
                </a:prstTxWarp>
                <a:spAutoFit/>
              </a:bodyPr>
              <a:lstStyle/>
              <a:p>
                <a:pPr algn="ctr"/>
                <a:endParaRPr lang="zh-CN" altLang="en-US" sz="6000" b="1">
                  <a:solidFill>
                    <a:schemeClr val="accent6">
                      <a:lumMod val="75000"/>
                    </a:schemeClr>
                  </a:solidFill>
                  <a:effectLst/>
                </a:endParaRPr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4858379" y="3832227"/>
              <a:ext cx="3585548" cy="72000"/>
              <a:chOff x="2286611" y="3832227"/>
              <a:chExt cx="3585548" cy="72000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4225325" y="3832227"/>
                <a:ext cx="72000" cy="72000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solidFill>
                  <a:schemeClr val="accent5">
                    <a:lumMod val="50000"/>
                  </a:schemeClr>
                </a:solidFill>
              </a:ln>
            </p:spPr>
            <p:txBody>
              <a:bodyPr wrap="square" rtlCol="0" anchor="t">
                <a:prstTxWarp prst="textPlain">
                  <a:avLst/>
                </a:prstTxWarp>
                <a:spAutoFit/>
              </a:bodyPr>
              <a:lstStyle/>
              <a:p>
                <a:pPr algn="ctr"/>
                <a:endParaRPr lang="zh-CN" altLang="en-US" sz="6000" b="1">
                  <a:solidFill>
                    <a:schemeClr val="accent6">
                      <a:lumMod val="75000"/>
                    </a:schemeClr>
                  </a:solidFill>
                  <a:effectLst/>
                </a:endParaRPr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2286611" y="3832227"/>
                <a:ext cx="72000" cy="72000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solidFill>
                  <a:schemeClr val="accent5">
                    <a:lumMod val="50000"/>
                  </a:schemeClr>
                </a:solidFill>
              </a:ln>
            </p:spPr>
            <p:txBody>
              <a:bodyPr wrap="square" rtlCol="0" anchor="t">
                <a:prstTxWarp prst="textPlain">
                  <a:avLst/>
                </a:prstTxWarp>
                <a:spAutoFit/>
              </a:bodyPr>
              <a:lstStyle/>
              <a:p>
                <a:pPr algn="ctr"/>
                <a:endParaRPr lang="zh-CN" altLang="en-US" sz="6000" b="1">
                  <a:solidFill>
                    <a:schemeClr val="accent6">
                      <a:lumMod val="75000"/>
                    </a:schemeClr>
                  </a:solidFill>
                  <a:effectLst/>
                </a:endParaRPr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5800159" y="3832227"/>
                <a:ext cx="72000" cy="72000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solidFill>
                  <a:schemeClr val="accent5">
                    <a:lumMod val="50000"/>
                  </a:schemeClr>
                </a:solidFill>
              </a:ln>
            </p:spPr>
            <p:txBody>
              <a:bodyPr wrap="square" rtlCol="0" anchor="t">
                <a:prstTxWarp prst="textPlain">
                  <a:avLst/>
                </a:prstTxWarp>
                <a:spAutoFit/>
              </a:bodyPr>
              <a:lstStyle/>
              <a:p>
                <a:pPr algn="ctr"/>
                <a:endParaRPr lang="zh-CN" altLang="en-US" sz="6000" b="1">
                  <a:solidFill>
                    <a:schemeClr val="accent6">
                      <a:lumMod val="75000"/>
                    </a:schemeClr>
                  </a:solidFill>
                  <a:effectLst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872038" y="2832100"/>
            <a:ext cx="2492375" cy="10160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600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谢谢！</a:t>
            </a:r>
            <a:endParaRPr lang="zh-CN" altLang="en-US" sz="6000" dirty="0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1" descr="E:\0324 步步高\步步高 0723\同步小学数学\同步小学数学六年级\300ppi\资源 2.png资源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19613" y="531813"/>
            <a:ext cx="2949575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文本框 3"/>
          <p:cNvSpPr txBox="1">
            <a:spLocks noChangeArrowheads="1"/>
          </p:cNvSpPr>
          <p:nvPr/>
        </p:nvSpPr>
        <p:spPr bwMode="auto">
          <a:xfrm>
            <a:off x="4229100" y="511175"/>
            <a:ext cx="3530600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知识讲解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28725" y="1189038"/>
            <a:ext cx="9215466" cy="895672"/>
          </a:xfrm>
          <a:prstGeom prst="rect">
            <a:avLst/>
          </a:prstGeom>
          <a:noFill/>
        </p:spPr>
        <p:txBody>
          <a:bodyPr wrap="square" lIns="94531" tIns="47265" rIns="94531" bIns="47265">
            <a:spAutoFit/>
          </a:bodyPr>
          <a:lstStyle/>
          <a:p>
            <a:pPr>
              <a:defRPr/>
            </a:pPr>
            <a:r>
              <a:rPr lang="zh-CN" altLang="en-US" sz="26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下雪了</a:t>
            </a:r>
            <a:r>
              <a:rPr lang="zh-CN" altLang="en-US" sz="2600" dirty="0" smtClean="0">
                <a:solidFill>
                  <a:schemeClr val="accent5">
                    <a:lumMod val="50000"/>
                  </a:schemeClr>
                </a:solidFill>
                <a:latin typeface="宋体" panose="02010600030101010101" pitchFamily="2" charset="-122"/>
              </a:rPr>
              <a:t>，</a:t>
            </a:r>
            <a:r>
              <a:rPr lang="zh-CN" altLang="en-US" sz="26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地上积了厚厚的一层雪</a:t>
            </a:r>
            <a:r>
              <a:rPr lang="zh-CN" altLang="en-US" sz="2600" dirty="0" smtClean="0">
                <a:solidFill>
                  <a:schemeClr val="accent5">
                    <a:lumMod val="50000"/>
                  </a:schemeClr>
                </a:solidFill>
                <a:latin typeface="宋体" panose="02010600030101010101" pitchFamily="2" charset="-122"/>
              </a:rPr>
              <a:t>，</a:t>
            </a:r>
            <a:r>
              <a:rPr lang="zh-CN" altLang="en-US" sz="26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天气真冷啊</a:t>
            </a:r>
            <a:r>
              <a:rPr lang="zh-CN" altLang="en-US" sz="2600" dirty="0" smtClean="0">
                <a:solidFill>
                  <a:schemeClr val="accent5">
                    <a:lumMod val="50000"/>
                  </a:schemeClr>
                </a:solidFill>
                <a:latin typeface="宋体" panose="02010600030101010101" pitchFamily="2" charset="-122"/>
              </a:rPr>
              <a:t>！</a:t>
            </a:r>
            <a:r>
              <a:rPr lang="zh-CN" altLang="en-US" sz="26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小朋友们穿着棉衣</a:t>
            </a:r>
            <a:r>
              <a:rPr lang="zh-CN" altLang="en-US" sz="2600" dirty="0" smtClean="0">
                <a:solidFill>
                  <a:schemeClr val="accent5">
                    <a:lumMod val="50000"/>
                  </a:schemeClr>
                </a:solidFill>
                <a:latin typeface="宋体" panose="02010600030101010101" pitchFamily="2" charset="-122"/>
              </a:rPr>
              <a:t>，</a:t>
            </a:r>
            <a:r>
              <a:rPr lang="zh-CN" altLang="en-US" sz="26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戴着棉手套</a:t>
            </a:r>
            <a:r>
              <a:rPr lang="zh-CN" altLang="en-US" sz="2600" dirty="0" smtClean="0">
                <a:solidFill>
                  <a:schemeClr val="accent5">
                    <a:lumMod val="50000"/>
                  </a:schemeClr>
                </a:solidFill>
                <a:latin typeface="宋体" panose="02010600030101010101" pitchFamily="2" charset="-122"/>
              </a:rPr>
              <a:t>，</a:t>
            </a:r>
            <a:r>
              <a:rPr lang="zh-CN" altLang="en-US" sz="26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在操场上打雪仗</a:t>
            </a:r>
            <a:r>
              <a:rPr lang="zh-CN" altLang="en-US" sz="2600" dirty="0" smtClean="0">
                <a:solidFill>
                  <a:schemeClr val="accent5">
                    <a:lumMod val="50000"/>
                  </a:schemeClr>
                </a:solidFill>
                <a:latin typeface="宋体" panose="02010600030101010101" pitchFamily="2" charset="-122"/>
              </a:rPr>
              <a:t>，</a:t>
            </a:r>
            <a:r>
              <a:rPr lang="zh-CN" altLang="en-US" sz="26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堆雪人</a:t>
            </a:r>
            <a:r>
              <a:rPr lang="zh-CN" altLang="en-US" sz="2600" dirty="0" smtClean="0">
                <a:solidFill>
                  <a:schemeClr val="accent5">
                    <a:lumMod val="50000"/>
                  </a:schemeClr>
                </a:solidFill>
                <a:latin typeface="宋体" panose="02010600030101010101" pitchFamily="2" charset="-122"/>
              </a:rPr>
              <a:t>，</a:t>
            </a:r>
            <a:r>
              <a:rPr lang="zh-CN" altLang="en-US" sz="26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玩得可高兴啦</a:t>
            </a:r>
            <a:r>
              <a:rPr lang="zh-CN" altLang="en-US" sz="2600" dirty="0" smtClean="0">
                <a:solidFill>
                  <a:schemeClr val="accent5">
                    <a:lumMod val="50000"/>
                  </a:schemeClr>
                </a:solidFill>
                <a:latin typeface="宋体" panose="02010600030101010101" pitchFamily="2" charset="-122"/>
              </a:rPr>
              <a:t>！</a:t>
            </a:r>
            <a:endParaRPr lang="zh-CN" altLang="en-US" sz="2600" dirty="0" smtClean="0">
              <a:solidFill>
                <a:schemeClr val="accent5">
                  <a:lumMod val="50000"/>
                </a:schemeClr>
              </a:solidFill>
              <a:latin typeface="宋体" panose="02010600030101010101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157386" y="2117715"/>
            <a:ext cx="6954544" cy="3600000"/>
            <a:chOff x="2371700" y="2117715"/>
            <a:chExt cx="6954544" cy="3600000"/>
          </a:xfrm>
        </p:grpSpPr>
        <p:pic>
          <p:nvPicPr>
            <p:cNvPr id="7" name="内容占位符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71700" y="2117715"/>
              <a:ext cx="6954544" cy="3600000"/>
            </a:xfrm>
            <a:prstGeom prst="rect">
              <a:avLst/>
            </a:prstGeom>
          </p:spPr>
        </p:pic>
        <p:sp>
          <p:nvSpPr>
            <p:cNvPr id="9" name="圆角矩形标注 8"/>
            <p:cNvSpPr/>
            <p:nvPr/>
          </p:nvSpPr>
          <p:spPr>
            <a:xfrm>
              <a:off x="3575694" y="2818447"/>
              <a:ext cx="2412045" cy="919401"/>
            </a:xfrm>
            <a:prstGeom prst="wedgeRoundRectCallout">
              <a:avLst>
                <a:gd name="adj1" fmla="val 65171"/>
                <a:gd name="adj2" fmla="val -5783"/>
                <a:gd name="adj3" fmla="val 16667"/>
              </a:avLst>
            </a:prstGeom>
            <a:solidFill>
              <a:schemeClr val="bg1"/>
            </a:solidFill>
            <a:ln w="28575">
              <a:solidFill>
                <a:schemeClr val="accent5">
                  <a:lumMod val="50000"/>
                </a:schemeClr>
              </a:solidFill>
            </a:ln>
          </p:spPr>
          <p:txBody>
            <a:bodyPr wrap="square">
              <a:spAutoFit/>
            </a:bodyPr>
            <a:lstStyle/>
            <a:p>
              <a:r>
                <a:rPr lang="zh-CN" altLang="en-US" sz="2400" dirty="0" smtClean="0">
                  <a:solidFill>
                    <a:schemeClr val="accent5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现在温度计显示的还是</a:t>
              </a:r>
              <a:r>
                <a:rPr lang="en-US" altLang="zh-CN" sz="2400" dirty="0" smtClean="0">
                  <a:solidFill>
                    <a:schemeClr val="accent5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16</a:t>
              </a:r>
              <a:r>
                <a:rPr lang="zh-CN" altLang="en-US" sz="2400" dirty="0" smtClean="0">
                  <a:solidFill>
                    <a:schemeClr val="accent5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℃</a:t>
              </a:r>
              <a:r>
                <a:rPr lang="zh-CN" altLang="en-US" sz="2400" dirty="0" smtClean="0">
                  <a:solidFill>
                    <a:schemeClr val="accent5">
                      <a:lumMod val="50000"/>
                    </a:schemeClr>
                  </a:solidFill>
                  <a:latin typeface="宋体" panose="02010600030101010101" pitchFamily="2" charset="-122"/>
                </a:rPr>
                <a:t>。</a:t>
              </a:r>
              <a:endParaRPr lang="zh-CN" altLang="en-US" sz="2400" dirty="0" smtClean="0">
                <a:solidFill>
                  <a:schemeClr val="accent5">
                    <a:lumMod val="50000"/>
                  </a:schemeClr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0" name="圆角矩形标注 9"/>
            <p:cNvSpPr/>
            <p:nvPr/>
          </p:nvSpPr>
          <p:spPr>
            <a:xfrm>
              <a:off x="3729019" y="4019245"/>
              <a:ext cx="2143140" cy="919401"/>
            </a:xfrm>
            <a:prstGeom prst="wedgeRoundRectCallout">
              <a:avLst>
                <a:gd name="adj1" fmla="val 67718"/>
                <a:gd name="adj2" fmla="val -7267"/>
                <a:gd name="adj3" fmla="val 16667"/>
              </a:avLst>
            </a:prstGeom>
            <a:solidFill>
              <a:schemeClr val="bg1"/>
            </a:solidFill>
            <a:ln w="28575">
              <a:solidFill>
                <a:schemeClr val="accent5">
                  <a:lumMod val="50000"/>
                </a:schemeClr>
              </a:solidFill>
            </a:ln>
          </p:spPr>
          <p:txBody>
            <a:bodyPr wrap="square">
              <a:spAutoFit/>
            </a:bodyPr>
            <a:lstStyle/>
            <a:p>
              <a:r>
                <a:rPr lang="zh-CN" altLang="en-US" sz="2400" dirty="0" smtClean="0">
                  <a:solidFill>
                    <a:schemeClr val="accent5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不过现在是零下</a:t>
              </a:r>
              <a:r>
                <a:rPr lang="en-US" altLang="zh-CN" sz="2400" dirty="0" smtClean="0">
                  <a:solidFill>
                    <a:schemeClr val="accent5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16</a:t>
              </a:r>
              <a:r>
                <a:rPr lang="zh-CN" altLang="en-US" sz="2400" dirty="0" smtClean="0">
                  <a:solidFill>
                    <a:schemeClr val="accent5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℃了</a:t>
              </a:r>
              <a:r>
                <a:rPr lang="zh-CN" altLang="en-US" sz="2400" dirty="0" smtClean="0">
                  <a:solidFill>
                    <a:schemeClr val="accent5">
                      <a:lumMod val="50000"/>
                    </a:schemeClr>
                  </a:solidFill>
                  <a:latin typeface="宋体" panose="02010600030101010101" pitchFamily="2" charset="-122"/>
                </a:rPr>
                <a:t>。</a:t>
              </a:r>
              <a:endParaRPr lang="zh-CN" altLang="en-US" sz="2400" dirty="0" smtClean="0">
                <a:solidFill>
                  <a:schemeClr val="accent5">
                    <a:lumMod val="50000"/>
                  </a:schemeClr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1" name="圆角矩形标注 10"/>
            <p:cNvSpPr/>
            <p:nvPr/>
          </p:nvSpPr>
          <p:spPr>
            <a:xfrm>
              <a:off x="5157779" y="2277175"/>
              <a:ext cx="3929090" cy="510778"/>
            </a:xfrm>
            <a:prstGeom prst="wedgeRoundRectCallout">
              <a:avLst>
                <a:gd name="adj1" fmla="val 12374"/>
                <a:gd name="adj2" fmla="val 95751"/>
                <a:gd name="adj3" fmla="val 16667"/>
              </a:avLst>
            </a:prstGeom>
            <a:solidFill>
              <a:schemeClr val="bg1"/>
            </a:solidFill>
            <a:ln w="28575">
              <a:solidFill>
                <a:schemeClr val="accent5">
                  <a:lumMod val="50000"/>
                </a:schemeClr>
              </a:solidFill>
            </a:ln>
          </p:spPr>
          <p:txBody>
            <a:bodyPr wrap="square">
              <a:spAutoFit/>
            </a:bodyPr>
            <a:lstStyle/>
            <a:p>
              <a:r>
                <a:rPr lang="zh-TW" altLang="en-US" sz="2400" dirty="0" smtClean="0">
                  <a:solidFill>
                    <a:schemeClr val="accent5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零下</a:t>
              </a:r>
              <a:r>
                <a:rPr lang="en-US" altLang="zh-TW" sz="2400" dirty="0" smtClean="0">
                  <a:solidFill>
                    <a:schemeClr val="accent5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16</a:t>
              </a:r>
              <a:r>
                <a:rPr lang="zh-CN" altLang="en-US" sz="2400" dirty="0" smtClean="0">
                  <a:solidFill>
                    <a:schemeClr val="accent5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℃</a:t>
              </a:r>
              <a:r>
                <a:rPr lang="zh-TW" altLang="en-US" sz="2400" dirty="0" smtClean="0">
                  <a:solidFill>
                    <a:schemeClr val="accent5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用</a:t>
              </a:r>
              <a:r>
                <a:rPr lang="en-US" altLang="zh-TW" sz="2400" dirty="0" smtClean="0">
                  <a:solidFill>
                    <a:schemeClr val="accent5">
                      <a:lumMod val="50000"/>
                    </a:schemeClr>
                  </a:solidFill>
                  <a:latin typeface="宋体" panose="02010600030101010101" pitchFamily="2" charset="-122"/>
                </a:rPr>
                <a:t>“</a:t>
              </a:r>
              <a:r>
                <a:rPr lang="en-US" altLang="zh-TW" sz="2400" dirty="0" smtClean="0">
                  <a:solidFill>
                    <a:schemeClr val="accent5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-16</a:t>
              </a:r>
              <a:r>
                <a:rPr lang="zh-CN" altLang="en-US" sz="2400" dirty="0" smtClean="0">
                  <a:solidFill>
                    <a:schemeClr val="accent5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℃</a:t>
              </a:r>
              <a:r>
                <a:rPr lang="en-US" altLang="zh-TW" sz="2400" dirty="0" smtClean="0">
                  <a:solidFill>
                    <a:schemeClr val="accent5">
                      <a:lumMod val="50000"/>
                    </a:schemeClr>
                  </a:solidFill>
                  <a:latin typeface="宋体" panose="02010600030101010101" pitchFamily="2" charset="-122"/>
                </a:rPr>
                <a:t>”</a:t>
              </a:r>
              <a:r>
                <a:rPr lang="zh-TW" altLang="en-US" sz="2400" dirty="0" smtClean="0">
                  <a:solidFill>
                    <a:schemeClr val="accent5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表示</a:t>
              </a:r>
              <a:r>
                <a:rPr lang="zh-TW" altLang="en-US" sz="2400" dirty="0" smtClean="0">
                  <a:solidFill>
                    <a:schemeClr val="accent5">
                      <a:lumMod val="50000"/>
                    </a:schemeClr>
                  </a:solidFill>
                  <a:latin typeface="宋体" panose="02010600030101010101" pitchFamily="2" charset="-122"/>
                </a:rPr>
                <a:t>。</a:t>
              </a:r>
              <a:endParaRPr lang="zh-TW" altLang="en-US" sz="2400" dirty="0" smtClean="0">
                <a:solidFill>
                  <a:schemeClr val="accent5">
                    <a:lumMod val="50000"/>
                  </a:schemeClr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1" descr="E:\0324 步步高\步步高 0723\同步小学数学\同步小学数学六年级\300ppi\资源 2.png资源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90588" y="528638"/>
            <a:ext cx="2951162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文本框 3"/>
          <p:cNvSpPr txBox="1">
            <a:spLocks noChangeArrowheads="1"/>
          </p:cNvSpPr>
          <p:nvPr/>
        </p:nvSpPr>
        <p:spPr bwMode="auto">
          <a:xfrm>
            <a:off x="600075" y="508000"/>
            <a:ext cx="3530600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知识讲解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28725" y="1117583"/>
            <a:ext cx="9215466" cy="564043"/>
          </a:xfrm>
          <a:prstGeom prst="rect">
            <a:avLst/>
          </a:prstGeom>
          <a:noFill/>
        </p:spPr>
        <p:txBody>
          <a:bodyPr wrap="square" lIns="94531" tIns="47265" rIns="94531" bIns="47265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负数的概念</a:t>
            </a:r>
            <a:endParaRPr lang="en-US" altLang="zh-CN" sz="2800" dirty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228689" y="1696548"/>
            <a:ext cx="9501254" cy="3973438"/>
            <a:chOff x="1228689" y="1696548"/>
            <a:chExt cx="9501254" cy="3973438"/>
          </a:xfrm>
        </p:grpSpPr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3144838" y="3553134"/>
            <a:ext cx="241300" cy="863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8" name="Equation" r:id="rId3" imgW="241300" imgH="862965" progId="">
                    <p:embed/>
                  </p:oleObj>
                </mc:Choice>
                <mc:Fallback>
                  <p:oleObj name="Equation" r:id="rId3" imgW="241300" imgH="862965" progId="">
                    <p:embed/>
                    <p:pic>
                      <p:nvPicPr>
                        <p:cNvPr id="0" name="Picture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44838" y="3553134"/>
                          <a:ext cx="241300" cy="8636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9" name="组合 8"/>
            <p:cNvGrpSpPr/>
            <p:nvPr/>
          </p:nvGrpSpPr>
          <p:grpSpPr>
            <a:xfrm>
              <a:off x="1228689" y="1696548"/>
              <a:ext cx="9501254" cy="3973438"/>
              <a:chOff x="1228689" y="1696548"/>
              <a:chExt cx="9501254" cy="3973438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1228689" y="1696548"/>
                <a:ext cx="9501254" cy="3973438"/>
              </a:xfrm>
              <a:prstGeom prst="rect">
                <a:avLst/>
              </a:prstGeom>
              <a:noFill/>
            </p:spPr>
            <p:txBody>
              <a:bodyPr wrap="square" lIns="94531" tIns="47265" rIns="94531" bIns="47265">
                <a:spAutoFit/>
              </a:bodyPr>
              <a:lstStyle/>
              <a:p>
                <a:pPr>
                  <a:lnSpc>
                    <a:spcPct val="150000"/>
                  </a:lnSpc>
                  <a:defRPr/>
                </a:pPr>
                <a:r>
                  <a:rPr lang="en-US" altLang="zh-CN" sz="2800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r>
                  <a:rPr lang="en-US" altLang="zh-CN" sz="2800" dirty="0" smtClean="0">
                    <a:solidFill>
                      <a:srgbClr val="C00000"/>
                    </a:solidFill>
                    <a:latin typeface="宋体" panose="02010600030101010101" pitchFamily="2" charset="-122"/>
                  </a:rPr>
                  <a:t>.</a:t>
                </a:r>
                <a:r>
                  <a:rPr lang="zh-CN" altLang="en-US" sz="2800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正数</a:t>
                </a:r>
                <a:r>
                  <a:rPr lang="zh-CN" altLang="en-US" sz="2800" dirty="0" smtClean="0">
                    <a:solidFill>
                      <a:srgbClr val="C00000"/>
                    </a:solidFill>
                    <a:latin typeface="宋体" panose="02010600030101010101" pitchFamily="2" charset="-122"/>
                  </a:rPr>
                  <a:t>、</a:t>
                </a:r>
                <a:r>
                  <a:rPr lang="zh-CN" altLang="en-US" sz="2800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负数和</a:t>
                </a:r>
                <a:r>
                  <a:rPr lang="en-US" altLang="zh-TW" sz="2800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</a:t>
                </a:r>
                <a:endParaRPr lang="zh-TW" altLang="en-US" sz="2800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50000"/>
                  </a:lnSpc>
                  <a:defRPr/>
                </a:pPr>
                <a:r>
                  <a:rPr lang="zh-CN" altLang="en-US" sz="2800" dirty="0" smtClean="0">
                    <a:solidFill>
                      <a:schemeClr val="accent5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为了表示两种相反意义的量</a:t>
                </a:r>
                <a:r>
                  <a:rPr lang="zh-CN" altLang="en-US" sz="2800" dirty="0" smtClean="0">
                    <a:solidFill>
                      <a:schemeClr val="accent5">
                        <a:lumMod val="50000"/>
                      </a:schemeClr>
                    </a:solidFill>
                    <a:latin typeface="宋体" panose="02010600030101010101" pitchFamily="2" charset="-122"/>
                  </a:rPr>
                  <a:t>，</a:t>
                </a:r>
                <a:r>
                  <a:rPr lang="zh-CN" altLang="en-US" sz="2800" dirty="0" smtClean="0">
                    <a:solidFill>
                      <a:schemeClr val="accent5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如零上温度和零下温度</a:t>
                </a:r>
                <a:r>
                  <a:rPr lang="zh-CN" altLang="en-US" sz="2800" dirty="0" smtClean="0">
                    <a:solidFill>
                      <a:schemeClr val="accent5">
                        <a:lumMod val="50000"/>
                      </a:schemeClr>
                    </a:solidFill>
                    <a:latin typeface="宋体" panose="02010600030101010101" pitchFamily="2" charset="-122"/>
                  </a:rPr>
                  <a:t>、</a:t>
                </a:r>
                <a:r>
                  <a:rPr lang="zh-CN" altLang="en-US" sz="2800" dirty="0" smtClean="0">
                    <a:solidFill>
                      <a:schemeClr val="accent5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收入与支出等</a:t>
                </a:r>
                <a:r>
                  <a:rPr lang="zh-CN" altLang="en-US" sz="2800" dirty="0" smtClean="0">
                    <a:solidFill>
                      <a:schemeClr val="accent5">
                        <a:lumMod val="50000"/>
                      </a:schemeClr>
                    </a:solidFill>
                    <a:latin typeface="宋体" panose="02010600030101010101" pitchFamily="2" charset="-122"/>
                  </a:rPr>
                  <a:t>，</a:t>
                </a:r>
                <a:r>
                  <a:rPr lang="zh-CN" altLang="en-US" sz="2800" dirty="0" smtClean="0">
                    <a:solidFill>
                      <a:schemeClr val="accent5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需要用两种数</a:t>
                </a:r>
                <a:r>
                  <a:rPr lang="zh-CN" altLang="en-US" sz="2800" dirty="0" smtClean="0">
                    <a:solidFill>
                      <a:schemeClr val="accent5">
                        <a:lumMod val="50000"/>
                      </a:schemeClr>
                    </a:solidFill>
                    <a:latin typeface="宋体" panose="02010600030101010101" pitchFamily="2" charset="-122"/>
                  </a:rPr>
                  <a:t>。</a:t>
                </a:r>
                <a:r>
                  <a:rPr lang="zh-CN" altLang="en-US" sz="2800" dirty="0" smtClean="0">
                    <a:solidFill>
                      <a:schemeClr val="accent5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一种是我们以前学过的数</a:t>
                </a:r>
                <a:r>
                  <a:rPr lang="zh-CN" altLang="en-US" sz="2800" dirty="0" smtClean="0">
                    <a:solidFill>
                      <a:schemeClr val="accent5">
                        <a:lumMod val="50000"/>
                      </a:schemeClr>
                    </a:solidFill>
                    <a:latin typeface="宋体" panose="02010600030101010101" pitchFamily="2" charset="-122"/>
                  </a:rPr>
                  <a:t>，</a:t>
                </a:r>
                <a:r>
                  <a:rPr lang="zh-TW" altLang="en-US" sz="2800" dirty="0" smtClean="0">
                    <a:solidFill>
                      <a:schemeClr val="accent5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如</a:t>
                </a:r>
                <a:r>
                  <a:rPr lang="en-US" altLang="zh-TW" sz="2800" dirty="0" smtClean="0">
                    <a:solidFill>
                      <a:schemeClr val="accent5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</a:t>
                </a:r>
                <a:r>
                  <a:rPr lang="zh-TW" altLang="en-US" sz="2800" dirty="0" smtClean="0">
                    <a:solidFill>
                      <a:schemeClr val="accent5">
                        <a:lumMod val="50000"/>
                      </a:schemeClr>
                    </a:solidFill>
                    <a:latin typeface="宋体" panose="02010600030101010101" pitchFamily="2" charset="-122"/>
                  </a:rPr>
                  <a:t>、</a:t>
                </a:r>
                <a:r>
                  <a:rPr lang="en-US" altLang="zh-TW" sz="2800" dirty="0" smtClean="0">
                    <a:solidFill>
                      <a:schemeClr val="accent5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500</a:t>
                </a:r>
                <a:r>
                  <a:rPr lang="zh-TW" altLang="en-US" sz="2800" dirty="0" smtClean="0">
                    <a:solidFill>
                      <a:schemeClr val="accent5">
                        <a:lumMod val="50000"/>
                      </a:schemeClr>
                    </a:solidFill>
                    <a:latin typeface="宋体" panose="02010600030101010101" pitchFamily="2" charset="-122"/>
                  </a:rPr>
                  <a:t>、</a:t>
                </a:r>
                <a:r>
                  <a:rPr lang="en-US" altLang="zh-TW" sz="2800" dirty="0" smtClean="0">
                    <a:solidFill>
                      <a:schemeClr val="accent5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4.7</a:t>
                </a:r>
                <a:r>
                  <a:rPr lang="zh-TW" altLang="en-US" sz="2800" dirty="0" smtClean="0">
                    <a:solidFill>
                      <a:schemeClr val="accent5">
                        <a:lumMod val="50000"/>
                      </a:schemeClr>
                    </a:solidFill>
                    <a:latin typeface="宋体" panose="02010600030101010101" pitchFamily="2" charset="-122"/>
                  </a:rPr>
                  <a:t>、</a:t>
                </a:r>
                <a:r>
                  <a:rPr lang="zh-TW" altLang="en-US" sz="2800" dirty="0" smtClean="0">
                    <a:solidFill>
                      <a:schemeClr val="accent5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   </a:t>
                </a:r>
                <a:r>
                  <a:rPr lang="zh-CN" altLang="en-US" sz="2800" dirty="0" smtClean="0">
                    <a:solidFill>
                      <a:schemeClr val="accent5">
                        <a:lumMod val="50000"/>
                      </a:schemeClr>
                    </a:solidFill>
                    <a:latin typeface="宋体" panose="02010600030101010101" pitchFamily="2" charset="-122"/>
                  </a:rPr>
                  <a:t>，</a:t>
                </a:r>
                <a:r>
                  <a:rPr lang="zh-CN" altLang="en-US" sz="2800" dirty="0" smtClean="0">
                    <a:solidFill>
                      <a:schemeClr val="accent5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这些数是正数</a:t>
                </a:r>
                <a:r>
                  <a:rPr lang="zh-CN" altLang="en-US" sz="2800" dirty="0" smtClean="0">
                    <a:solidFill>
                      <a:schemeClr val="accent5">
                        <a:lumMod val="50000"/>
                      </a:schemeClr>
                    </a:solidFill>
                    <a:latin typeface="宋体" panose="02010600030101010101" pitchFamily="2" charset="-122"/>
                  </a:rPr>
                  <a:t>；</a:t>
                </a:r>
                <a:r>
                  <a:rPr lang="zh-CN" altLang="en-US" sz="2800" dirty="0" smtClean="0">
                    <a:solidFill>
                      <a:schemeClr val="accent5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另一种是在这些数的前面添上负号</a:t>
                </a:r>
                <a:r>
                  <a:rPr lang="zh-CN" altLang="en-US" sz="2800" dirty="0" smtClean="0">
                    <a:solidFill>
                      <a:schemeClr val="accent5">
                        <a:lumMod val="50000"/>
                      </a:schemeClr>
                    </a:solidFill>
                    <a:latin typeface="宋体" panose="02010600030101010101" pitchFamily="2" charset="-122"/>
                  </a:rPr>
                  <a:t>“</a:t>
                </a:r>
                <a:r>
                  <a:rPr lang="en-US" altLang="zh-CN" sz="2800" dirty="0" smtClean="0">
                    <a:solidFill>
                      <a:schemeClr val="accent5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-</a:t>
                </a:r>
                <a:r>
                  <a:rPr lang="zh-CN" altLang="en-US" sz="2800" dirty="0" smtClean="0">
                    <a:solidFill>
                      <a:schemeClr val="accent5">
                        <a:lumMod val="50000"/>
                      </a:schemeClr>
                    </a:solidFill>
                    <a:latin typeface="宋体" panose="02010600030101010101" pitchFamily="2" charset="-122"/>
                  </a:rPr>
                  <a:t>”</a:t>
                </a:r>
                <a:r>
                  <a:rPr lang="zh-CN" altLang="en-US" sz="2800" dirty="0" smtClean="0">
                    <a:solidFill>
                      <a:schemeClr val="accent5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的数</a:t>
                </a:r>
                <a:r>
                  <a:rPr lang="zh-CN" altLang="en-US" sz="2800" dirty="0" smtClean="0">
                    <a:solidFill>
                      <a:schemeClr val="accent5">
                        <a:lumMod val="50000"/>
                      </a:schemeClr>
                    </a:solidFill>
                    <a:latin typeface="宋体" panose="02010600030101010101" pitchFamily="2" charset="-122"/>
                  </a:rPr>
                  <a:t>，</a:t>
                </a:r>
                <a:r>
                  <a:rPr lang="zh-TW" altLang="en-US" sz="2800" dirty="0" smtClean="0">
                    <a:solidFill>
                      <a:schemeClr val="accent5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如</a:t>
                </a:r>
                <a:r>
                  <a:rPr lang="en-US" altLang="zh-TW" sz="2800" dirty="0" smtClean="0">
                    <a:solidFill>
                      <a:schemeClr val="accent5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-3</a:t>
                </a:r>
                <a:r>
                  <a:rPr lang="zh-TW" altLang="en-US" sz="2800" dirty="0" smtClean="0">
                    <a:solidFill>
                      <a:schemeClr val="accent5">
                        <a:lumMod val="50000"/>
                      </a:schemeClr>
                    </a:solidFill>
                    <a:latin typeface="宋体" panose="02010600030101010101" pitchFamily="2" charset="-122"/>
                  </a:rPr>
                  <a:t>、</a:t>
                </a:r>
                <a:r>
                  <a:rPr lang="en-US" altLang="zh-TW" sz="2800" dirty="0" smtClean="0">
                    <a:solidFill>
                      <a:schemeClr val="accent5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-500</a:t>
                </a:r>
                <a:r>
                  <a:rPr lang="zh-TW" altLang="en-US" sz="2800" dirty="0" smtClean="0">
                    <a:solidFill>
                      <a:schemeClr val="accent5">
                        <a:lumMod val="50000"/>
                      </a:schemeClr>
                    </a:solidFill>
                    <a:latin typeface="宋体" panose="02010600030101010101" pitchFamily="2" charset="-122"/>
                  </a:rPr>
                  <a:t>、</a:t>
                </a:r>
                <a:r>
                  <a:rPr lang="en-US" altLang="zh-TW" sz="2800" dirty="0" smtClean="0">
                    <a:solidFill>
                      <a:schemeClr val="accent5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-4.7</a:t>
                </a:r>
                <a:r>
                  <a:rPr lang="zh-TW" altLang="en-US" sz="2800" dirty="0" smtClean="0">
                    <a:solidFill>
                      <a:schemeClr val="accent5">
                        <a:lumMod val="50000"/>
                      </a:schemeClr>
                    </a:solidFill>
                    <a:latin typeface="宋体" panose="02010600030101010101" pitchFamily="2" charset="-122"/>
                  </a:rPr>
                  <a:t>、</a:t>
                </a:r>
                <a:r>
                  <a:rPr lang="zh-TW" altLang="en-US" sz="2800" dirty="0" smtClean="0">
                    <a:solidFill>
                      <a:schemeClr val="accent5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   </a:t>
                </a:r>
                <a:r>
                  <a:rPr lang="zh-CN" altLang="en-US" sz="2800" dirty="0" smtClean="0">
                    <a:solidFill>
                      <a:schemeClr val="accent5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等</a:t>
                </a:r>
                <a:r>
                  <a:rPr lang="zh-CN" altLang="en-US" sz="2800" dirty="0" smtClean="0">
                    <a:solidFill>
                      <a:schemeClr val="accent5">
                        <a:lumMod val="50000"/>
                      </a:schemeClr>
                    </a:solidFill>
                    <a:latin typeface="宋体" panose="02010600030101010101" pitchFamily="2" charset="-122"/>
                  </a:rPr>
                  <a:t>，</a:t>
                </a:r>
                <a:r>
                  <a:rPr lang="zh-CN" altLang="en-US" sz="2800" dirty="0" smtClean="0">
                    <a:solidFill>
                      <a:schemeClr val="accent5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这些数是</a:t>
                </a:r>
                <a:r>
                  <a:rPr lang="zh-TW" altLang="en-US" sz="2800" dirty="0" smtClean="0">
                    <a:solidFill>
                      <a:schemeClr val="accent5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负数</a:t>
                </a:r>
                <a:r>
                  <a:rPr lang="zh-TW" altLang="en-US" sz="2800" dirty="0" smtClean="0">
                    <a:solidFill>
                      <a:schemeClr val="accent5">
                        <a:lumMod val="50000"/>
                      </a:schemeClr>
                    </a:solidFill>
                    <a:latin typeface="宋体" panose="02010600030101010101" pitchFamily="2" charset="-122"/>
                  </a:rPr>
                  <a:t>。</a:t>
                </a:r>
                <a:endParaRPr lang="zh-TW" altLang="en-US" sz="2800" dirty="0" smtClean="0">
                  <a:solidFill>
                    <a:schemeClr val="accent5">
                      <a:lumMod val="50000"/>
                    </a:schemeClr>
                  </a:solidFill>
                  <a:latin typeface="宋体" panose="02010600030101010101" pitchFamily="2" charset="-122"/>
                </a:endParaRPr>
              </a:p>
            </p:txBody>
          </p:sp>
          <p:graphicFrame>
            <p:nvGraphicFramePr>
              <p:cNvPr id="8" name="对象 7"/>
              <p:cNvGraphicFramePr>
                <a:graphicFrameLocks noChangeAspect="1"/>
              </p:cNvGraphicFramePr>
              <p:nvPr/>
            </p:nvGraphicFramePr>
            <p:xfrm>
              <a:off x="7697788" y="4186855"/>
              <a:ext cx="482600" cy="8636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029" name="Equation" r:id="rId5" imgW="482600" imgH="862965" progId="">
                      <p:embed/>
                    </p:oleObj>
                  </mc:Choice>
                  <mc:Fallback>
                    <p:oleObj name="Equation" r:id="rId5" imgW="482600" imgH="862965" progId="">
                      <p:embed/>
                      <p:pic>
                        <p:nvPicPr>
                          <p:cNvPr id="0" name="Object 2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7697788" y="4186855"/>
                            <a:ext cx="482600" cy="863600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1" descr="E:\0324 步步高\步步高 0723\同步小学数学\同步小学数学六年级\300ppi\资源 2.png资源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90588" y="528638"/>
            <a:ext cx="2951162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文本框 3"/>
          <p:cNvSpPr txBox="1">
            <a:spLocks noChangeArrowheads="1"/>
          </p:cNvSpPr>
          <p:nvPr/>
        </p:nvSpPr>
        <p:spPr bwMode="auto">
          <a:xfrm>
            <a:off x="600075" y="508000"/>
            <a:ext cx="3530600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知识讲解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28725" y="1117583"/>
            <a:ext cx="9215466" cy="564043"/>
          </a:xfrm>
          <a:prstGeom prst="rect">
            <a:avLst/>
          </a:prstGeom>
          <a:noFill/>
        </p:spPr>
        <p:txBody>
          <a:bodyPr wrap="square" lIns="94531" tIns="47265" rIns="94531" bIns="47265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负数的概念</a:t>
            </a:r>
            <a:endParaRPr lang="en-US" altLang="zh-CN" sz="2800" dirty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28689" y="1696548"/>
            <a:ext cx="9501254" cy="1388115"/>
          </a:xfrm>
          <a:prstGeom prst="rect">
            <a:avLst/>
          </a:prstGeom>
          <a:noFill/>
        </p:spPr>
        <p:txBody>
          <a:bodyPr wrap="square" lIns="94531" tIns="47265" rIns="94531" bIns="47265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800" dirty="0" smtClean="0">
                <a:solidFill>
                  <a:schemeClr val="accent5">
                    <a:lumMod val="50000"/>
                  </a:schemeClr>
                </a:solidFill>
                <a:latin typeface="宋体" panose="02010600030101010101" pitchFamily="2" charset="-122"/>
              </a:rPr>
              <a:t>.</a:t>
            </a:r>
            <a:r>
              <a:rPr lang="zh-CN" altLang="en-US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正数与负数表示相反意义的量</a:t>
            </a:r>
            <a:endParaRPr lang="en-US" altLang="zh-CN" sz="2800" dirty="0" smtClean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生活中都有哪些地方用到了正数和负数呢</a:t>
            </a:r>
            <a:r>
              <a:rPr lang="zh-CN" altLang="en-US" sz="2800" dirty="0" smtClean="0">
                <a:solidFill>
                  <a:schemeClr val="accent5">
                    <a:lumMod val="50000"/>
                  </a:schemeClr>
                </a:solidFill>
                <a:latin typeface="宋体" panose="02010600030101010101" pitchFamily="2" charset="-122"/>
              </a:rPr>
              <a:t>？</a:t>
            </a:r>
            <a:endParaRPr lang="zh-CN" altLang="en-US" sz="2800" dirty="0" smtClean="0">
              <a:solidFill>
                <a:schemeClr val="accent5">
                  <a:lumMod val="50000"/>
                </a:schemeClr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1" descr="E:\0324 步步高\步步高 0723\同步小学数学\同步小学数学六年级\300ppi\资源 2.png资源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90588" y="528638"/>
            <a:ext cx="2951162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文本框 3"/>
          <p:cNvSpPr txBox="1">
            <a:spLocks noChangeArrowheads="1"/>
          </p:cNvSpPr>
          <p:nvPr/>
        </p:nvSpPr>
        <p:spPr bwMode="auto">
          <a:xfrm>
            <a:off x="600075" y="508000"/>
            <a:ext cx="3530600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知识讲解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28725" y="1117583"/>
            <a:ext cx="9215466" cy="612518"/>
          </a:xfrm>
          <a:prstGeom prst="rect">
            <a:avLst/>
          </a:prstGeom>
          <a:noFill/>
        </p:spPr>
        <p:txBody>
          <a:bodyPr wrap="square" lIns="94531" tIns="47265" rIns="94531" bIns="47265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solidFill>
                  <a:schemeClr val="accent5">
                    <a:lumMod val="50000"/>
                  </a:schemeClr>
                </a:solidFill>
                <a:latin typeface="宋体" panose="02010600030101010101" pitchFamily="2" charset="-122"/>
              </a:rPr>
              <a:t>、</a:t>
            </a:r>
            <a:r>
              <a:rPr lang="zh-CN" altLang="en-US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用正数和负数表示数值</a:t>
            </a:r>
            <a:endParaRPr lang="en-US" altLang="zh-CN" sz="2800" dirty="0" smtClean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1228725" y="1831963"/>
          <a:ext cx="8568000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000"/>
                <a:gridCol w="1116000"/>
                <a:gridCol w="1116000"/>
                <a:gridCol w="1116000"/>
                <a:gridCol w="1116000"/>
                <a:gridCol w="1116000"/>
                <a:gridCol w="1116000"/>
              </a:tblGrid>
              <a:tr h="370840">
                <a:tc>
                  <a:txBody>
                    <a:bodyPr/>
                    <a:lstStyle/>
                    <a:p>
                      <a:pPr algn="ctr" defTabSz="1125855" rtl="0" fontAlgn="base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/>
                      </a:pPr>
                      <a:r>
                        <a:rPr lang="zh-CN" altLang="en-US" sz="24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城市</a:t>
                      </a:r>
                      <a:endParaRPr lang="zh-CN" altLang="en-US" sz="2400" b="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125855" rtl="0" fontAlgn="base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/>
                      </a:pPr>
                      <a:r>
                        <a:rPr lang="zh-CN" altLang="en-US" sz="24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北京</a:t>
                      </a:r>
                      <a:endParaRPr lang="zh-CN" altLang="en-US" sz="2400" b="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125855" rtl="0" fontAlgn="base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/>
                      </a:pPr>
                      <a:r>
                        <a:rPr lang="zh-CN" altLang="en-US" sz="24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哈尔滨</a:t>
                      </a:r>
                      <a:endParaRPr lang="zh-CN" altLang="en-US" sz="2400" b="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125855" rtl="0" fontAlgn="base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/>
                      </a:pPr>
                      <a:r>
                        <a:rPr lang="zh-CN" altLang="en-US" sz="24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上海</a:t>
                      </a:r>
                      <a:endParaRPr lang="zh-CN" altLang="en-US" sz="2400" b="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125855" rtl="0" fontAlgn="base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/>
                      </a:pPr>
                      <a:r>
                        <a:rPr lang="zh-CN" altLang="en-US" sz="24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武汉</a:t>
                      </a:r>
                      <a:endParaRPr lang="zh-CN" altLang="en-US" sz="2400" b="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125855" rtl="0" fontAlgn="base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/>
                      </a:pPr>
                      <a:r>
                        <a:rPr lang="zh-CN" altLang="en-US" sz="24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长沙</a:t>
                      </a:r>
                      <a:endParaRPr lang="zh-CN" altLang="en-US" sz="2400" b="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125855" rtl="0" fontAlgn="base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/>
                      </a:pPr>
                      <a:r>
                        <a:rPr lang="zh-CN" altLang="en-US" sz="24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海口</a:t>
                      </a:r>
                      <a:endParaRPr lang="zh-CN" altLang="en-US" sz="2400" b="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 defTabSz="1125855" rtl="0" fontAlgn="base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/>
                      </a:pPr>
                      <a:r>
                        <a:rPr lang="zh-CN" altLang="en-US" sz="24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最高气温</a:t>
                      </a:r>
                      <a:r>
                        <a:rPr lang="en-US" altLang="zh-CN" sz="24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/</a:t>
                      </a:r>
                      <a:r>
                        <a:rPr lang="zh-CN" altLang="en-US" sz="24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℃</a:t>
                      </a:r>
                      <a:endParaRPr lang="zh-CN" altLang="en-US" sz="2400" b="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125855" rtl="0" fontAlgn="base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/>
                      </a:pPr>
                      <a:r>
                        <a:rPr lang="en-US" altLang="zh-CN" sz="24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-4</a:t>
                      </a:r>
                      <a:endParaRPr lang="zh-CN" altLang="en-US" sz="2400" b="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125855" rtl="0" fontAlgn="base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/>
                      </a:pPr>
                      <a:r>
                        <a:rPr lang="en-US" altLang="zh-CN" sz="24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-19</a:t>
                      </a:r>
                      <a:endParaRPr lang="zh-CN" altLang="en-US" sz="2400" b="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125855" rtl="0" fontAlgn="base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/>
                      </a:pPr>
                      <a:r>
                        <a:rPr lang="en-US" altLang="zh-CN" sz="24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125855" rtl="0" fontAlgn="base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/>
                      </a:pPr>
                      <a:r>
                        <a:rPr lang="en-US" altLang="zh-CN" sz="24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125855" rtl="0" fontAlgn="base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/>
                      </a:pPr>
                      <a:r>
                        <a:rPr lang="en-US" altLang="zh-CN" sz="24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125855" rtl="0" fontAlgn="base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/>
                      </a:pPr>
                      <a:r>
                        <a:rPr lang="en-US" altLang="zh-CN" sz="24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23</a:t>
                      </a:r>
                      <a:endParaRPr lang="zh-CN" altLang="en-US" sz="2400" b="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 defTabSz="1125855" rtl="0" fontAlgn="base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/>
                      </a:pPr>
                      <a:r>
                        <a:rPr lang="zh-CN" altLang="en-US" sz="24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最低气温</a:t>
                      </a:r>
                      <a:r>
                        <a:rPr lang="en-US" altLang="zh-CN" sz="24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/</a:t>
                      </a:r>
                      <a:r>
                        <a:rPr lang="zh-CN" altLang="en-US" sz="24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℃</a:t>
                      </a:r>
                      <a:endParaRPr lang="zh-CN" altLang="en-US" sz="2400" b="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125855" rtl="0" fontAlgn="base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/>
                      </a:pPr>
                      <a:r>
                        <a:rPr lang="en-US" altLang="zh-CN" sz="24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-12</a:t>
                      </a:r>
                      <a:endParaRPr lang="zh-CN" altLang="en-US" sz="2400" b="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125855" rtl="0" fontAlgn="base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/>
                      </a:pPr>
                      <a:r>
                        <a:rPr lang="en-US" altLang="zh-CN" sz="24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-27</a:t>
                      </a:r>
                      <a:endParaRPr lang="zh-CN" altLang="en-US" sz="2400" b="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125855" rtl="0" fontAlgn="base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/>
                      </a:pPr>
                      <a:r>
                        <a:rPr lang="en-US" altLang="zh-CN" sz="24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125855" rtl="0" fontAlgn="base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/>
                      </a:pPr>
                      <a:r>
                        <a:rPr lang="en-US" altLang="zh-CN" sz="24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-3</a:t>
                      </a:r>
                      <a:endParaRPr lang="zh-CN" altLang="en-US" sz="2400" b="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125855" rtl="0" fontAlgn="base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/>
                      </a:pPr>
                      <a:r>
                        <a:rPr lang="en-US" altLang="zh-CN" sz="24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0</a:t>
                      </a:r>
                      <a:endParaRPr lang="zh-CN" altLang="en-US" sz="2400" b="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125855" rtl="0" fontAlgn="base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/>
                      </a:pPr>
                      <a:r>
                        <a:rPr lang="en-US" altLang="zh-CN" sz="2400" b="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20</a:t>
                      </a:r>
                      <a:endParaRPr lang="zh-CN" altLang="en-US" sz="2400" b="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1" descr="E:\0324 步步高\步步高 0723\同步小学数学\同步小学数学六年级\300ppi\资源 2.png资源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90588" y="528638"/>
            <a:ext cx="2951162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文本框 3"/>
          <p:cNvSpPr txBox="1">
            <a:spLocks noChangeArrowheads="1"/>
          </p:cNvSpPr>
          <p:nvPr/>
        </p:nvSpPr>
        <p:spPr bwMode="auto">
          <a:xfrm>
            <a:off x="600075" y="508000"/>
            <a:ext cx="3530600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知识讲解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28725" y="1117583"/>
            <a:ext cx="9215466" cy="612518"/>
          </a:xfrm>
          <a:prstGeom prst="rect">
            <a:avLst/>
          </a:prstGeom>
          <a:noFill/>
        </p:spPr>
        <p:txBody>
          <a:bodyPr wrap="square" lIns="94531" tIns="47265" rIns="94531" bIns="47265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solidFill>
                  <a:schemeClr val="accent5">
                    <a:lumMod val="50000"/>
                  </a:schemeClr>
                </a:solidFill>
                <a:latin typeface="宋体" panose="02010600030101010101" pitchFamily="2" charset="-122"/>
              </a:rPr>
              <a:t>、</a:t>
            </a:r>
            <a:r>
              <a:rPr lang="zh-CN" altLang="en-US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用正数和负数表示相反的方向</a:t>
            </a:r>
            <a:endParaRPr lang="en-US" altLang="zh-CN" sz="2800" dirty="0" smtClean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1168742" y="1617649"/>
            <a:ext cx="9775515" cy="3257630"/>
            <a:chOff x="1168742" y="1546211"/>
            <a:chExt cx="9775515" cy="3257630"/>
          </a:xfrm>
        </p:grpSpPr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3" cstate="email"/>
            <a:stretch>
              <a:fillRect/>
            </a:stretch>
          </p:blipFill>
          <p:spPr bwMode="auto">
            <a:xfrm>
              <a:off x="5374335" y="1546211"/>
              <a:ext cx="1945946" cy="28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20" name="组合 19"/>
            <p:cNvGrpSpPr/>
            <p:nvPr/>
          </p:nvGrpSpPr>
          <p:grpSpPr>
            <a:xfrm>
              <a:off x="1168742" y="2684117"/>
              <a:ext cx="3357586" cy="1791052"/>
              <a:chOff x="1168742" y="2326927"/>
              <a:chExt cx="3357586" cy="1791052"/>
            </a:xfrm>
          </p:grpSpPr>
          <p:pic>
            <p:nvPicPr>
              <p:cNvPr id="10" name="Picture 2"/>
              <p:cNvPicPr>
                <a:picLocks noChangeAspect="1" noChangeArrowheads="1"/>
              </p:cNvPicPr>
              <p:nvPr/>
            </p:nvPicPr>
            <p:blipFill>
              <a:blip r:embed="rId4" cstate="email"/>
              <a:stretch>
                <a:fillRect/>
              </a:stretch>
            </p:blipFill>
            <p:spPr bwMode="auto">
              <a:xfrm>
                <a:off x="3047306" y="2326927"/>
                <a:ext cx="1479022" cy="17910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14" name="圆角矩形标注 13"/>
              <p:cNvSpPr/>
              <p:nvPr/>
            </p:nvSpPr>
            <p:spPr>
              <a:xfrm>
                <a:off x="1168742" y="2355369"/>
                <a:ext cx="1917335" cy="442674"/>
              </a:xfrm>
              <a:prstGeom prst="wedgeRoundRectCallout">
                <a:avLst>
                  <a:gd name="adj1" fmla="val 41874"/>
                  <a:gd name="adj2" fmla="val 96472"/>
                  <a:gd name="adj3" fmla="val 16667"/>
                </a:avLst>
              </a:prstGeom>
              <a:solidFill>
                <a:schemeClr val="bg1"/>
              </a:solidFill>
              <a:ln w="28575">
                <a:solidFill>
                  <a:schemeClr val="accent5">
                    <a:lumMod val="50000"/>
                  </a:schemeClr>
                </a:solidFill>
              </a:ln>
            </p:spPr>
            <p:txBody>
              <a:bodyPr wrap="square">
                <a:spAutoFit/>
              </a:bodyPr>
              <a:lstStyle/>
              <a:p>
                <a:r>
                  <a:rPr lang="zh-TW" altLang="en-US" sz="2000" dirty="0" smtClean="0">
                    <a:solidFill>
                      <a:schemeClr val="accent5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我向西走</a:t>
                </a:r>
                <a:r>
                  <a:rPr lang="en-US" altLang="zh-TW" sz="2000" dirty="0" smtClean="0">
                    <a:solidFill>
                      <a:schemeClr val="accent5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4m</a:t>
                </a:r>
                <a:r>
                  <a:rPr lang="zh-TW" altLang="en-US" sz="2000" dirty="0" smtClean="0">
                    <a:solidFill>
                      <a:schemeClr val="accent5">
                        <a:lumMod val="50000"/>
                      </a:schemeClr>
                    </a:solidFill>
                    <a:latin typeface="宋体" panose="02010600030101010101" pitchFamily="2" charset="-122"/>
                  </a:rPr>
                  <a:t>。</a:t>
                </a:r>
                <a:endParaRPr lang="zh-TW" altLang="en-US" sz="2000" dirty="0" smtClean="0">
                  <a:solidFill>
                    <a:schemeClr val="accent5">
                      <a:lumMod val="50000"/>
                    </a:schemeClr>
                  </a:solidFill>
                  <a:latin typeface="宋体" panose="02010600030101010101" pitchFamily="2" charset="-122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3086077" y="2148209"/>
              <a:ext cx="2612712" cy="2326960"/>
              <a:chOff x="3086077" y="1689087"/>
              <a:chExt cx="2612712" cy="2326960"/>
            </a:xfrm>
          </p:grpSpPr>
          <p:pic>
            <p:nvPicPr>
              <p:cNvPr id="9" name="Picture 2"/>
              <p:cNvPicPr>
                <a:picLocks noChangeAspect="1" noChangeArrowheads="1"/>
              </p:cNvPicPr>
              <p:nvPr/>
            </p:nvPicPr>
            <p:blipFill>
              <a:blip r:embed="rId5" cstate="email"/>
              <a:stretch>
                <a:fillRect/>
              </a:stretch>
            </p:blipFill>
            <p:spPr bwMode="auto">
              <a:xfrm>
                <a:off x="4541977" y="2216047"/>
                <a:ext cx="1156812" cy="1800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16" name="圆角矩形标注 15"/>
              <p:cNvSpPr/>
              <p:nvPr/>
            </p:nvSpPr>
            <p:spPr>
              <a:xfrm>
                <a:off x="3086077" y="1689087"/>
                <a:ext cx="1917335" cy="442674"/>
              </a:xfrm>
              <a:prstGeom prst="wedgeRoundRectCallout">
                <a:avLst>
                  <a:gd name="adj1" fmla="val 41874"/>
                  <a:gd name="adj2" fmla="val 96472"/>
                  <a:gd name="adj3" fmla="val 16667"/>
                </a:avLst>
              </a:prstGeom>
              <a:solidFill>
                <a:schemeClr val="bg1"/>
              </a:solidFill>
              <a:ln w="28575">
                <a:solidFill>
                  <a:schemeClr val="accent5">
                    <a:lumMod val="50000"/>
                  </a:schemeClr>
                </a:solidFill>
              </a:ln>
            </p:spPr>
            <p:txBody>
              <a:bodyPr wrap="square">
                <a:spAutoFit/>
              </a:bodyPr>
              <a:lstStyle/>
              <a:p>
                <a:r>
                  <a:rPr lang="zh-TW" altLang="en-US" sz="2000" dirty="0" smtClean="0">
                    <a:solidFill>
                      <a:schemeClr val="accent5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我向西走</a:t>
                </a:r>
                <a:r>
                  <a:rPr lang="en-US" altLang="zh-TW" sz="2000" dirty="0" smtClean="0">
                    <a:solidFill>
                      <a:schemeClr val="accent5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2m</a:t>
                </a:r>
                <a:r>
                  <a:rPr lang="zh-TW" altLang="en-US" sz="2000" dirty="0" smtClean="0">
                    <a:solidFill>
                      <a:schemeClr val="accent5">
                        <a:lumMod val="50000"/>
                      </a:schemeClr>
                    </a:solidFill>
                    <a:latin typeface="宋体" panose="02010600030101010101" pitchFamily="2" charset="-122"/>
                  </a:rPr>
                  <a:t>。</a:t>
                </a:r>
                <a:endParaRPr lang="zh-TW" altLang="en-US" sz="2000" dirty="0" smtClean="0">
                  <a:solidFill>
                    <a:schemeClr val="accent5">
                      <a:lumMod val="50000"/>
                    </a:schemeClr>
                  </a:solidFill>
                  <a:latin typeface="宋体" panose="02010600030101010101" pitchFamily="2" charset="-122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7281060" y="1889351"/>
              <a:ext cx="1825668" cy="2442942"/>
              <a:chOff x="7776887" y="1474773"/>
              <a:chExt cx="1825668" cy="2442942"/>
            </a:xfrm>
          </p:grpSpPr>
          <p:pic>
            <p:nvPicPr>
              <p:cNvPr id="12" name="Picture 2"/>
              <p:cNvPicPr>
                <a:picLocks noChangeAspect="1" noChangeArrowheads="1"/>
              </p:cNvPicPr>
              <p:nvPr/>
            </p:nvPicPr>
            <p:blipFill>
              <a:blip r:embed="rId6" cstate="email"/>
              <a:stretch>
                <a:fillRect/>
              </a:stretch>
            </p:blipFill>
            <p:spPr bwMode="auto">
              <a:xfrm>
                <a:off x="7776887" y="2117715"/>
                <a:ext cx="1060079" cy="1800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17" name="圆角矩形标注 16"/>
              <p:cNvSpPr/>
              <p:nvPr/>
            </p:nvSpPr>
            <p:spPr>
              <a:xfrm>
                <a:off x="7796746" y="1474773"/>
                <a:ext cx="1805809" cy="442674"/>
              </a:xfrm>
              <a:prstGeom prst="wedgeRoundRectCallout">
                <a:avLst>
                  <a:gd name="adj1" fmla="val -41408"/>
                  <a:gd name="adj2" fmla="val 99335"/>
                  <a:gd name="adj3" fmla="val 16667"/>
                </a:avLst>
              </a:prstGeom>
              <a:solidFill>
                <a:schemeClr val="bg1"/>
              </a:solidFill>
              <a:ln w="28575">
                <a:solidFill>
                  <a:schemeClr val="accent5">
                    <a:lumMod val="50000"/>
                  </a:schemeClr>
                </a:solidFill>
              </a:ln>
            </p:spPr>
            <p:txBody>
              <a:bodyPr wrap="square">
                <a:spAutoFit/>
              </a:bodyPr>
              <a:lstStyle/>
              <a:p>
                <a:r>
                  <a:rPr lang="zh-TW" altLang="en-US" sz="2000" dirty="0" smtClean="0">
                    <a:solidFill>
                      <a:schemeClr val="accent5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我向</a:t>
                </a:r>
                <a:r>
                  <a:rPr lang="zh-CN" altLang="en-US" sz="2000" dirty="0" smtClean="0">
                    <a:solidFill>
                      <a:schemeClr val="accent5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东</a:t>
                </a:r>
                <a:r>
                  <a:rPr lang="zh-TW" altLang="en-US" sz="2000" dirty="0" smtClean="0">
                    <a:solidFill>
                      <a:schemeClr val="accent5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走</a:t>
                </a:r>
                <a:r>
                  <a:rPr lang="en-US" altLang="zh-TW" sz="2000" dirty="0" smtClean="0">
                    <a:solidFill>
                      <a:schemeClr val="accent5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2m</a:t>
                </a:r>
                <a:r>
                  <a:rPr lang="zh-TW" altLang="en-US" sz="2000" dirty="0" smtClean="0">
                    <a:solidFill>
                      <a:schemeClr val="accent5">
                        <a:lumMod val="50000"/>
                      </a:schemeClr>
                    </a:solidFill>
                    <a:latin typeface="宋体" panose="02010600030101010101" pitchFamily="2" charset="-122"/>
                  </a:rPr>
                  <a:t>。</a:t>
                </a:r>
                <a:endParaRPr lang="zh-TW" altLang="en-US" sz="2000" dirty="0" smtClean="0">
                  <a:solidFill>
                    <a:schemeClr val="accent5">
                      <a:lumMod val="50000"/>
                    </a:schemeClr>
                  </a:solidFill>
                  <a:latin typeface="宋体" panose="02010600030101010101" pitchFamily="2" charset="-122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8492308" y="2246541"/>
              <a:ext cx="2451949" cy="2157190"/>
              <a:chOff x="8988135" y="1903401"/>
              <a:chExt cx="2451949" cy="2157190"/>
            </a:xfrm>
          </p:grpSpPr>
          <p:pic>
            <p:nvPicPr>
              <p:cNvPr id="11" name="Picture 2"/>
              <p:cNvPicPr>
                <a:picLocks noChangeAspect="1" noChangeArrowheads="1"/>
              </p:cNvPicPr>
              <p:nvPr/>
            </p:nvPicPr>
            <p:blipFill>
              <a:blip r:embed="rId7" cstate="email"/>
              <a:stretch>
                <a:fillRect/>
              </a:stretch>
            </p:blipFill>
            <p:spPr bwMode="auto">
              <a:xfrm flipH="1">
                <a:off x="8988135" y="2260591"/>
                <a:ext cx="940678" cy="1800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18" name="圆角矩形标注 17"/>
              <p:cNvSpPr/>
              <p:nvPr/>
            </p:nvSpPr>
            <p:spPr>
              <a:xfrm>
                <a:off x="9658373" y="1903401"/>
                <a:ext cx="1781711" cy="442674"/>
              </a:xfrm>
              <a:prstGeom prst="wedgeRoundRectCallout">
                <a:avLst>
                  <a:gd name="adj1" fmla="val -41408"/>
                  <a:gd name="adj2" fmla="val 99335"/>
                  <a:gd name="adj3" fmla="val 16667"/>
                </a:avLst>
              </a:prstGeom>
              <a:solidFill>
                <a:schemeClr val="bg1"/>
              </a:solidFill>
              <a:ln w="28575">
                <a:solidFill>
                  <a:schemeClr val="accent5">
                    <a:lumMod val="50000"/>
                  </a:schemeClr>
                </a:solidFill>
              </a:ln>
            </p:spPr>
            <p:txBody>
              <a:bodyPr wrap="square">
                <a:spAutoFit/>
              </a:bodyPr>
              <a:lstStyle/>
              <a:p>
                <a:r>
                  <a:rPr lang="zh-TW" altLang="en-US" sz="2000" dirty="0" smtClean="0">
                    <a:solidFill>
                      <a:schemeClr val="accent5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我向</a:t>
                </a:r>
                <a:r>
                  <a:rPr lang="zh-CN" altLang="en-US" sz="2000" dirty="0" smtClean="0">
                    <a:solidFill>
                      <a:schemeClr val="accent5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东</a:t>
                </a:r>
                <a:r>
                  <a:rPr lang="zh-TW" altLang="en-US" sz="2000" dirty="0" smtClean="0">
                    <a:solidFill>
                      <a:schemeClr val="accent5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走</a:t>
                </a:r>
                <a:r>
                  <a:rPr lang="en-US" altLang="zh-TW" sz="2000" dirty="0" smtClean="0">
                    <a:solidFill>
                      <a:schemeClr val="accent5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4m</a:t>
                </a:r>
                <a:r>
                  <a:rPr lang="zh-TW" altLang="en-US" sz="2000" dirty="0" smtClean="0">
                    <a:solidFill>
                      <a:schemeClr val="accent5">
                        <a:lumMod val="50000"/>
                      </a:schemeClr>
                    </a:solidFill>
                    <a:latin typeface="宋体" panose="02010600030101010101" pitchFamily="2" charset="-122"/>
                  </a:rPr>
                  <a:t>。</a:t>
                </a:r>
                <a:endParaRPr lang="zh-TW" altLang="en-US" sz="2000" dirty="0" smtClean="0">
                  <a:solidFill>
                    <a:schemeClr val="accent5">
                      <a:lumMod val="50000"/>
                    </a:schemeClr>
                  </a:solidFill>
                  <a:latin typeface="宋体" panose="02010600030101010101" pitchFamily="2" charset="-122"/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3371829" y="4403731"/>
              <a:ext cx="2241967" cy="400110"/>
              <a:chOff x="3371829" y="4403731"/>
              <a:chExt cx="2241967" cy="400110"/>
            </a:xfrm>
          </p:grpSpPr>
          <p:sp>
            <p:nvSpPr>
              <p:cNvPr id="23" name="矩形 22"/>
              <p:cNvSpPr/>
              <p:nvPr/>
            </p:nvSpPr>
            <p:spPr>
              <a:xfrm>
                <a:off x="3371829" y="4403731"/>
                <a:ext cx="69762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000" dirty="0" smtClean="0">
                    <a:solidFill>
                      <a:schemeClr val="accent5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小红</a:t>
                </a:r>
                <a:endParaRPr lang="zh-CN" altLang="en-US" sz="2000" dirty="0"/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4916169" y="4403731"/>
                <a:ext cx="69762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000" dirty="0" smtClean="0">
                    <a:solidFill>
                      <a:schemeClr val="accent5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小明</a:t>
                </a:r>
                <a:endParaRPr lang="zh-CN" altLang="en-US" sz="2000" dirty="0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7630720" y="4403731"/>
              <a:ext cx="1725055" cy="400110"/>
              <a:chOff x="3371829" y="4403731"/>
              <a:chExt cx="1725055" cy="400110"/>
            </a:xfrm>
          </p:grpSpPr>
          <p:sp>
            <p:nvSpPr>
              <p:cNvPr id="27" name="矩形 26"/>
              <p:cNvSpPr/>
              <p:nvPr/>
            </p:nvSpPr>
            <p:spPr>
              <a:xfrm>
                <a:off x="3371829" y="4403731"/>
                <a:ext cx="69762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000" dirty="0" smtClean="0">
                    <a:solidFill>
                      <a:schemeClr val="accent5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小丽</a:t>
                </a:r>
                <a:endParaRPr lang="zh-CN" altLang="en-US" sz="2000" dirty="0"/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4399257" y="4403731"/>
                <a:ext cx="69762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000" dirty="0" smtClean="0">
                    <a:solidFill>
                      <a:schemeClr val="accent5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小东</a:t>
                </a:r>
                <a:endParaRPr lang="zh-CN" altLang="en-US" sz="2000" dirty="0"/>
              </a:p>
            </p:txBody>
          </p:sp>
        </p:grpSp>
      </p:grpSp>
      <p:sp>
        <p:nvSpPr>
          <p:cNvPr id="31" name="TextBox 30"/>
          <p:cNvSpPr txBox="1"/>
          <p:nvPr/>
        </p:nvSpPr>
        <p:spPr>
          <a:xfrm>
            <a:off x="1228689" y="4761392"/>
            <a:ext cx="8858312" cy="1055716"/>
          </a:xfrm>
          <a:prstGeom prst="rect">
            <a:avLst/>
          </a:prstGeom>
          <a:noFill/>
        </p:spPr>
        <p:txBody>
          <a:bodyPr wrap="square" lIns="94531" tIns="47265" rIns="94531" bIns="47265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6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图中的四个同学以大树为起点</a:t>
            </a:r>
            <a:r>
              <a:rPr lang="zh-CN" altLang="en-US" sz="2600" dirty="0" smtClean="0">
                <a:solidFill>
                  <a:schemeClr val="accent5">
                    <a:lumMod val="50000"/>
                  </a:schemeClr>
                </a:solidFill>
                <a:latin typeface="宋体" panose="02010600030101010101" pitchFamily="2" charset="-122"/>
              </a:rPr>
              <a:t>，</a:t>
            </a:r>
            <a:r>
              <a:rPr lang="zh-CN" altLang="en-US" sz="26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分别向东</a:t>
            </a:r>
            <a:r>
              <a:rPr lang="zh-CN" altLang="en-US" sz="2600" dirty="0" smtClean="0">
                <a:solidFill>
                  <a:schemeClr val="accent5">
                    <a:lumMod val="50000"/>
                  </a:schemeClr>
                </a:solidFill>
                <a:latin typeface="宋体" panose="02010600030101010101" pitchFamily="2" charset="-122"/>
              </a:rPr>
              <a:t>、</a:t>
            </a:r>
            <a:r>
              <a:rPr lang="zh-CN" altLang="en-US" sz="26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西两个相反的方向走</a:t>
            </a:r>
            <a:r>
              <a:rPr lang="zh-CN" altLang="en-US" sz="2600" dirty="0" smtClean="0">
                <a:solidFill>
                  <a:schemeClr val="accent5">
                    <a:lumMod val="50000"/>
                  </a:schemeClr>
                </a:solidFill>
                <a:latin typeface="宋体" panose="02010600030101010101" pitchFamily="2" charset="-122"/>
              </a:rPr>
              <a:t>。</a:t>
            </a:r>
            <a:r>
              <a:rPr lang="zh-CN" altLang="en-US" sz="26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如何在一条直线上表示他们行走的距离和方向呢</a:t>
            </a:r>
            <a:r>
              <a:rPr lang="zh-CN" altLang="en-US" sz="2600" dirty="0" smtClean="0">
                <a:solidFill>
                  <a:schemeClr val="accent5">
                    <a:lumMod val="50000"/>
                  </a:schemeClr>
                </a:solidFill>
                <a:latin typeface="宋体" panose="02010600030101010101" pitchFamily="2" charset="-122"/>
              </a:rPr>
              <a:t>？</a:t>
            </a:r>
            <a:endParaRPr lang="zh-CN" altLang="en-US" sz="2600" dirty="0" smtClean="0">
              <a:solidFill>
                <a:schemeClr val="accent5">
                  <a:lumMod val="50000"/>
                </a:schemeClr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1" descr="E:\0324 步步高\步步高 0723\同步小学数学\同步小学数学六年级\300ppi\资源 2.png资源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90588" y="528638"/>
            <a:ext cx="2951162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文本框 3"/>
          <p:cNvSpPr txBox="1">
            <a:spLocks noChangeArrowheads="1"/>
          </p:cNvSpPr>
          <p:nvPr/>
        </p:nvSpPr>
        <p:spPr bwMode="auto">
          <a:xfrm>
            <a:off x="600075" y="508000"/>
            <a:ext cx="3530600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知识讲解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28725" y="1117583"/>
            <a:ext cx="9215466" cy="564043"/>
          </a:xfrm>
          <a:prstGeom prst="rect">
            <a:avLst/>
          </a:prstGeom>
          <a:noFill/>
        </p:spPr>
        <p:txBody>
          <a:bodyPr wrap="square" lIns="94531" tIns="47265" rIns="94531" bIns="47265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</a:t>
            </a:r>
            <a:r>
              <a:rPr lang="zh-CN" altLang="en-US" sz="2800" dirty="0" smtClean="0">
                <a:solidFill>
                  <a:schemeClr val="accent5">
                    <a:lumMod val="50000"/>
                  </a:schemeClr>
                </a:solidFill>
                <a:latin typeface="宋体" panose="02010600030101010101" pitchFamily="2" charset="-122"/>
              </a:rPr>
              <a:t>：</a:t>
            </a:r>
            <a:r>
              <a:rPr lang="zh-CN" altLang="en-US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如下图所示</a:t>
            </a:r>
            <a:r>
              <a:rPr lang="zh-CN" altLang="en-US" sz="2800" dirty="0" smtClean="0">
                <a:solidFill>
                  <a:schemeClr val="accent5">
                    <a:lumMod val="50000"/>
                  </a:schemeClr>
                </a:solidFill>
                <a:latin typeface="宋体" panose="02010600030101010101" pitchFamily="2" charset="-122"/>
              </a:rPr>
              <a:t>。</a:t>
            </a:r>
            <a:endParaRPr lang="en-US" altLang="zh-CN" sz="2800" dirty="0" smtClean="0">
              <a:solidFill>
                <a:schemeClr val="accent5">
                  <a:lumMod val="50000"/>
                </a:schemeClr>
              </a:solidFill>
              <a:latin typeface="宋体" panose="02010600030101010101" pitchFamily="2" charset="-122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1728755" y="1808432"/>
            <a:ext cx="6429420" cy="2452423"/>
            <a:chOff x="2157383" y="1617649"/>
            <a:chExt cx="6429420" cy="2452423"/>
          </a:xfrm>
        </p:grpSpPr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3" cstate="email"/>
            <a:stretch>
              <a:fillRect/>
            </a:stretch>
          </p:blipFill>
          <p:spPr bwMode="auto">
            <a:xfrm>
              <a:off x="4685009" y="1617649"/>
              <a:ext cx="1216216" cy="180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36" name="组合 35"/>
            <p:cNvGrpSpPr/>
            <p:nvPr/>
          </p:nvGrpSpPr>
          <p:grpSpPr>
            <a:xfrm>
              <a:off x="2157383" y="3509351"/>
              <a:ext cx="6429420" cy="180000"/>
              <a:chOff x="2157383" y="3335489"/>
              <a:chExt cx="6429420" cy="180000"/>
            </a:xfrm>
          </p:grpSpPr>
          <p:cxnSp>
            <p:nvCxnSpPr>
              <p:cNvPr id="33" name="直接箭头连接符 32"/>
              <p:cNvCxnSpPr/>
              <p:nvPr/>
            </p:nvCxnSpPr>
            <p:spPr>
              <a:xfrm>
                <a:off x="2157383" y="3505531"/>
                <a:ext cx="6429420" cy="1588"/>
              </a:xfrm>
              <a:prstGeom prst="straightConnector1">
                <a:avLst/>
              </a:prstGeom>
              <a:ln w="28575">
                <a:solidFill>
                  <a:schemeClr val="accent5">
                    <a:lumMod val="50000"/>
                  </a:schemeClr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 rot="5400000">
                <a:off x="2666183" y="3425489"/>
                <a:ext cx="180000" cy="0"/>
              </a:xfrm>
              <a:prstGeom prst="line">
                <a:avLst/>
              </a:prstGeom>
              <a:ln w="28575"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 rot="5400000">
                <a:off x="3309525" y="3425489"/>
                <a:ext cx="180000" cy="0"/>
              </a:xfrm>
              <a:prstGeom prst="line">
                <a:avLst/>
              </a:prstGeom>
              <a:ln w="28575"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 rot="5400000">
                <a:off x="3952867" y="3425489"/>
                <a:ext cx="180000" cy="0"/>
              </a:xfrm>
              <a:prstGeom prst="line">
                <a:avLst/>
              </a:prstGeom>
              <a:ln w="28575"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 rot="5400000">
                <a:off x="4596209" y="3425489"/>
                <a:ext cx="180000" cy="0"/>
              </a:xfrm>
              <a:prstGeom prst="line">
                <a:avLst/>
              </a:prstGeom>
              <a:ln w="28575"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 rot="5400000">
                <a:off x="5239551" y="3425489"/>
                <a:ext cx="180000" cy="0"/>
              </a:xfrm>
              <a:prstGeom prst="line">
                <a:avLst/>
              </a:prstGeom>
              <a:ln w="28575"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/>
              <p:nvPr/>
            </p:nvCxnSpPr>
            <p:spPr>
              <a:xfrm rot="5400000">
                <a:off x="5882893" y="3425489"/>
                <a:ext cx="180000" cy="0"/>
              </a:xfrm>
              <a:prstGeom prst="line">
                <a:avLst/>
              </a:prstGeom>
              <a:ln w="28575"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/>
              <p:nvPr/>
            </p:nvCxnSpPr>
            <p:spPr>
              <a:xfrm rot="5400000">
                <a:off x="6526235" y="3425489"/>
                <a:ext cx="180000" cy="0"/>
              </a:xfrm>
              <a:prstGeom prst="line">
                <a:avLst/>
              </a:prstGeom>
              <a:ln w="28575"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/>
              <p:nvPr/>
            </p:nvCxnSpPr>
            <p:spPr>
              <a:xfrm rot="5400000">
                <a:off x="7169577" y="3425489"/>
                <a:ext cx="180000" cy="0"/>
              </a:xfrm>
              <a:prstGeom prst="line">
                <a:avLst/>
              </a:prstGeom>
              <a:ln w="28575"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/>
              <p:nvPr/>
            </p:nvCxnSpPr>
            <p:spPr>
              <a:xfrm rot="5400000">
                <a:off x="7812917" y="3425489"/>
                <a:ext cx="180000" cy="0"/>
              </a:xfrm>
              <a:prstGeom prst="line">
                <a:avLst/>
              </a:prstGeom>
              <a:ln w="28575"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7" name="组合 46"/>
            <p:cNvGrpSpPr/>
            <p:nvPr/>
          </p:nvGrpSpPr>
          <p:grpSpPr>
            <a:xfrm>
              <a:off x="7528881" y="2128165"/>
              <a:ext cx="697627" cy="1415794"/>
              <a:chOff x="7768225" y="2173601"/>
              <a:chExt cx="697627" cy="1415794"/>
            </a:xfrm>
          </p:grpSpPr>
          <p:pic>
            <p:nvPicPr>
              <p:cNvPr id="45" name="Picture 2"/>
              <p:cNvPicPr>
                <a:picLocks noChangeAspect="1" noChangeArrowheads="1"/>
              </p:cNvPicPr>
              <p:nvPr/>
            </p:nvPicPr>
            <p:blipFill>
              <a:blip r:embed="rId4" cstate="email"/>
              <a:stretch>
                <a:fillRect/>
              </a:stretch>
            </p:blipFill>
            <p:spPr bwMode="auto">
              <a:xfrm flipH="1">
                <a:off x="7808082" y="2173601"/>
                <a:ext cx="564407" cy="1080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46" name="矩形 45"/>
              <p:cNvSpPr/>
              <p:nvPr/>
            </p:nvSpPr>
            <p:spPr>
              <a:xfrm>
                <a:off x="7768225" y="3189285"/>
                <a:ext cx="69762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000" dirty="0" smtClean="0">
                    <a:solidFill>
                      <a:schemeClr val="accent5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小东</a:t>
                </a:r>
                <a:endParaRPr lang="zh-CN" altLang="en-US" sz="2000" dirty="0"/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6188405" y="2107265"/>
              <a:ext cx="773552" cy="1454834"/>
              <a:chOff x="6664872" y="2134561"/>
              <a:chExt cx="773552" cy="1454834"/>
            </a:xfrm>
          </p:grpSpPr>
          <p:pic>
            <p:nvPicPr>
              <p:cNvPr id="48" name="Picture 2"/>
              <p:cNvPicPr>
                <a:picLocks noChangeAspect="1" noChangeArrowheads="1"/>
              </p:cNvPicPr>
              <p:nvPr/>
            </p:nvPicPr>
            <p:blipFill>
              <a:blip r:embed="rId5" cstate="email"/>
              <a:stretch>
                <a:fillRect/>
              </a:stretch>
            </p:blipFill>
            <p:spPr bwMode="auto">
              <a:xfrm>
                <a:off x="6664872" y="2134561"/>
                <a:ext cx="636047" cy="1080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49" name="矩形 48"/>
              <p:cNvSpPr/>
              <p:nvPr/>
            </p:nvSpPr>
            <p:spPr>
              <a:xfrm>
                <a:off x="6740797" y="3189285"/>
                <a:ext cx="69762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000" dirty="0" smtClean="0">
                    <a:solidFill>
                      <a:schemeClr val="accent5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小丽</a:t>
                </a:r>
                <a:endParaRPr lang="zh-CN" altLang="en-US" sz="2000" dirty="0"/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>
              <a:off x="3570167" y="2117715"/>
              <a:ext cx="785041" cy="1444384"/>
              <a:chOff x="3570167" y="2117715"/>
              <a:chExt cx="785041" cy="1444384"/>
            </a:xfrm>
          </p:grpSpPr>
          <p:pic>
            <p:nvPicPr>
              <p:cNvPr id="51" name="Picture 2"/>
              <p:cNvPicPr>
                <a:picLocks noChangeAspect="1" noChangeArrowheads="1"/>
              </p:cNvPicPr>
              <p:nvPr/>
            </p:nvPicPr>
            <p:blipFill>
              <a:blip r:embed="rId6" cstate="email"/>
              <a:stretch>
                <a:fillRect/>
              </a:stretch>
            </p:blipFill>
            <p:spPr bwMode="auto">
              <a:xfrm>
                <a:off x="3570167" y="2117715"/>
                <a:ext cx="694087" cy="1080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52" name="矩形 51"/>
              <p:cNvSpPr/>
              <p:nvPr/>
            </p:nvSpPr>
            <p:spPr>
              <a:xfrm>
                <a:off x="3657581" y="3161989"/>
                <a:ext cx="69762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000" dirty="0" smtClean="0">
                    <a:solidFill>
                      <a:schemeClr val="accent5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小明</a:t>
                </a:r>
                <a:endParaRPr lang="zh-CN" altLang="en-US" sz="2000" dirty="0"/>
              </a:p>
            </p:txBody>
          </p:sp>
        </p:grpSp>
        <p:grpSp>
          <p:nvGrpSpPr>
            <p:cNvPr id="56" name="组合 55"/>
            <p:cNvGrpSpPr/>
            <p:nvPr/>
          </p:nvGrpSpPr>
          <p:grpSpPr>
            <a:xfrm>
              <a:off x="2337106" y="2132657"/>
              <a:ext cx="891847" cy="1443090"/>
              <a:chOff x="2157384" y="2146305"/>
              <a:chExt cx="891847" cy="1443090"/>
            </a:xfrm>
          </p:grpSpPr>
          <p:pic>
            <p:nvPicPr>
              <p:cNvPr id="54" name="Picture 2"/>
              <p:cNvPicPr>
                <a:picLocks noChangeAspect="1" noChangeArrowheads="1"/>
              </p:cNvPicPr>
              <p:nvPr/>
            </p:nvPicPr>
            <p:blipFill>
              <a:blip r:embed="rId7" cstate="email"/>
              <a:stretch>
                <a:fillRect/>
              </a:stretch>
            </p:blipFill>
            <p:spPr bwMode="auto">
              <a:xfrm>
                <a:off x="2157384" y="2146305"/>
                <a:ext cx="891847" cy="1080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55" name="矩形 54"/>
              <p:cNvSpPr/>
              <p:nvPr/>
            </p:nvSpPr>
            <p:spPr>
              <a:xfrm>
                <a:off x="2228821" y="3189285"/>
                <a:ext cx="69762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000" dirty="0" smtClean="0">
                    <a:solidFill>
                      <a:schemeClr val="accent5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小红</a:t>
                </a:r>
                <a:endParaRPr lang="zh-CN" altLang="en-US" sz="2000" dirty="0"/>
              </a:p>
            </p:txBody>
          </p:sp>
        </p:grpSp>
        <p:sp>
          <p:nvSpPr>
            <p:cNvPr id="57" name="矩形 56"/>
            <p:cNvSpPr/>
            <p:nvPr/>
          </p:nvSpPr>
          <p:spPr>
            <a:xfrm>
              <a:off x="2497245" y="3669962"/>
              <a:ext cx="5674951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dirty="0" smtClean="0">
                  <a:solidFill>
                    <a:schemeClr val="accent5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-4      -3     -2     -1      0       1      2       3      4</a:t>
              </a:r>
              <a:endParaRPr lang="zh-CN" altLang="en-US" sz="2000" dirty="0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3014639" y="4327143"/>
            <a:ext cx="4041472" cy="1433910"/>
            <a:chOff x="811552" y="2302481"/>
            <a:chExt cx="4041472" cy="1433910"/>
          </a:xfrm>
        </p:grpSpPr>
        <p:pic>
          <p:nvPicPr>
            <p:cNvPr id="59" name="Picture 2"/>
            <p:cNvPicPr>
              <a:picLocks noChangeAspect="1" noChangeArrowheads="1"/>
            </p:cNvPicPr>
            <p:nvPr/>
          </p:nvPicPr>
          <p:blipFill>
            <a:blip r:embed="rId8" cstate="email"/>
            <a:stretch>
              <a:fillRect/>
            </a:stretch>
          </p:blipFill>
          <p:spPr bwMode="auto">
            <a:xfrm>
              <a:off x="3374002" y="2302481"/>
              <a:ext cx="1479022" cy="13192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60" name="圆角矩形标注 59"/>
            <p:cNvSpPr/>
            <p:nvPr/>
          </p:nvSpPr>
          <p:spPr>
            <a:xfrm>
              <a:off x="811552" y="2612679"/>
              <a:ext cx="2417401" cy="1123712"/>
            </a:xfrm>
            <a:prstGeom prst="wedgeRoundRectCallout">
              <a:avLst>
                <a:gd name="adj1" fmla="val 65585"/>
                <a:gd name="adj2" fmla="val 2953"/>
                <a:gd name="adj3" fmla="val 16667"/>
              </a:avLst>
            </a:prstGeom>
            <a:solidFill>
              <a:schemeClr val="bg1"/>
            </a:solidFill>
            <a:ln w="28575">
              <a:solidFill>
                <a:schemeClr val="accent5">
                  <a:lumMod val="50000"/>
                </a:schemeClr>
              </a:solidFill>
            </a:ln>
          </p:spPr>
          <p:txBody>
            <a:bodyPr wrap="square">
              <a:spAutoFit/>
            </a:bodyPr>
            <a:lstStyle/>
            <a:p>
              <a:r>
                <a:rPr lang="zh-CN" altLang="en-US" sz="2000" dirty="0" smtClean="0">
                  <a:solidFill>
                    <a:schemeClr val="accent5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用有正数和负数的直线可以表示距离和相反的方向</a:t>
              </a:r>
              <a:r>
                <a:rPr lang="zh-CN" altLang="en-US" sz="2000" dirty="0" smtClean="0">
                  <a:solidFill>
                    <a:schemeClr val="accent5">
                      <a:lumMod val="50000"/>
                    </a:schemeClr>
                  </a:solidFill>
                  <a:latin typeface="宋体" panose="02010600030101010101" pitchFamily="2" charset="-122"/>
                </a:rPr>
                <a:t>。</a:t>
              </a:r>
              <a:endParaRPr lang="zh-CN" altLang="en-US" sz="2000" dirty="0" smtClean="0">
                <a:solidFill>
                  <a:schemeClr val="accent5">
                    <a:lumMod val="50000"/>
                  </a:schemeClr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1" descr="E:\0324 步步高\步步高 0723\同步小学数学\同步小学数学六年级\300ppi\资源 2.png资源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90588" y="528638"/>
            <a:ext cx="2951162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文本框 3"/>
          <p:cNvSpPr txBox="1">
            <a:spLocks noChangeArrowheads="1"/>
          </p:cNvSpPr>
          <p:nvPr/>
        </p:nvSpPr>
        <p:spPr bwMode="auto">
          <a:xfrm>
            <a:off x="600075" y="508000"/>
            <a:ext cx="3530600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知识讲解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28725" y="1117583"/>
            <a:ext cx="9215466" cy="612518"/>
          </a:xfrm>
          <a:prstGeom prst="rect">
            <a:avLst/>
          </a:prstGeom>
          <a:noFill/>
        </p:spPr>
        <p:txBody>
          <a:bodyPr wrap="square" lIns="94531" tIns="47265" rIns="94531" bIns="47265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solidFill>
                  <a:schemeClr val="accent5">
                    <a:lumMod val="50000"/>
                  </a:schemeClr>
                </a:solidFill>
                <a:latin typeface="宋体" panose="02010600030101010101" pitchFamily="2" charset="-122"/>
              </a:rPr>
              <a:t>、</a:t>
            </a:r>
            <a:r>
              <a:rPr lang="zh-CN" altLang="en-US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用正数和负数表示收支</a:t>
            </a:r>
            <a:r>
              <a:rPr lang="zh-CN" altLang="en-US" sz="2800" dirty="0" smtClean="0">
                <a:solidFill>
                  <a:schemeClr val="accent5">
                    <a:lumMod val="50000"/>
                  </a:schemeClr>
                </a:solidFill>
                <a:latin typeface="宋体" panose="02010600030101010101" pitchFamily="2" charset="-122"/>
              </a:rPr>
              <a:t>、</a:t>
            </a:r>
            <a:r>
              <a:rPr lang="zh-CN" altLang="en-US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变化</a:t>
            </a:r>
            <a:endParaRPr lang="en-US" altLang="zh-CN" sz="2800" dirty="0" smtClean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6" name="内容占位符 3"/>
          <p:cNvPicPr>
            <a:picLocks noChangeAspect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6800853" y="760393"/>
            <a:ext cx="2742164" cy="468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1" descr="E:\0324 步步高\步步高 0723\同步小学数学\同步小学数学六年级\300ppi\资源 2.png资源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90588" y="528638"/>
            <a:ext cx="2951162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文本框 3"/>
          <p:cNvSpPr txBox="1">
            <a:spLocks noChangeArrowheads="1"/>
          </p:cNvSpPr>
          <p:nvPr/>
        </p:nvSpPr>
        <p:spPr bwMode="auto">
          <a:xfrm>
            <a:off x="600075" y="508000"/>
            <a:ext cx="3530600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知识讲解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28725" y="1117583"/>
            <a:ext cx="9215466" cy="612518"/>
          </a:xfrm>
          <a:prstGeom prst="rect">
            <a:avLst/>
          </a:prstGeom>
          <a:noFill/>
        </p:spPr>
        <p:txBody>
          <a:bodyPr wrap="square" lIns="94531" tIns="47265" rIns="94531" bIns="47265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 smtClean="0">
                <a:solidFill>
                  <a:schemeClr val="accent5">
                    <a:lumMod val="50000"/>
                  </a:schemeClr>
                </a:solidFill>
                <a:latin typeface="宋体" panose="02010600030101010101" pitchFamily="2" charset="-122"/>
              </a:rPr>
              <a:t>、</a:t>
            </a:r>
            <a:r>
              <a:rPr lang="zh-CN" altLang="en-US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用正数和负数表示与标准值的偏差</a:t>
            </a:r>
            <a:endParaRPr lang="en-US" altLang="zh-CN" sz="2800" dirty="0" smtClean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085945" y="1689087"/>
            <a:ext cx="4978141" cy="2179664"/>
            <a:chOff x="2085945" y="1760525"/>
            <a:chExt cx="4978141" cy="2179664"/>
          </a:xfrm>
        </p:grpSpPr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2085945" y="1760525"/>
              <a:ext cx="4822290" cy="180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2" name="矩形 11"/>
            <p:cNvSpPr/>
            <p:nvPr/>
          </p:nvSpPr>
          <p:spPr>
            <a:xfrm>
              <a:off x="2102791" y="3540079"/>
              <a:ext cx="4961295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dirty="0" smtClean="0">
                  <a:solidFill>
                    <a:schemeClr val="accent5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24.5kg  23kg      25kg     24kg     22.5kg</a:t>
              </a:r>
              <a:endParaRPr lang="zh-CN" altLang="en-US" sz="2000" dirty="0"/>
            </a:p>
          </p:txBody>
        </p:sp>
      </p:grpSp>
      <p:sp>
        <p:nvSpPr>
          <p:cNvPr id="14" name="矩形 13"/>
          <p:cNvSpPr/>
          <p:nvPr/>
        </p:nvSpPr>
        <p:spPr>
          <a:xfrm>
            <a:off x="1228725" y="3903665"/>
            <a:ext cx="4703532" cy="5609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）求出他们的平均体重</a:t>
            </a:r>
            <a:r>
              <a:rPr lang="zh-CN" altLang="en-US" sz="2800" dirty="0" smtClean="0">
                <a:solidFill>
                  <a:schemeClr val="accent5">
                    <a:lumMod val="50000"/>
                  </a:schemeClr>
                </a:solidFill>
                <a:latin typeface="宋体" panose="02010600030101010101" pitchFamily="2" charset="-122"/>
              </a:rPr>
              <a:t>。</a:t>
            </a:r>
            <a:endParaRPr lang="zh-CN" altLang="en-US" sz="2800" dirty="0" smtClean="0">
              <a:solidFill>
                <a:schemeClr val="accent5">
                  <a:lumMod val="50000"/>
                </a:schemeClr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</p:bldLst>
  </p:timing>
</p:sld>
</file>

<file path=ppt/tags/tag1.xml><?xml version="1.0" encoding="utf-8"?>
<p:tagLst xmlns:p="http://schemas.openxmlformats.org/presentationml/2006/main">
  <p:tag name="KSO_WPP_MARK_KEY" val="6dfb6ed6-8800-4f41-b741-ab34a1d5a82a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>
          <a:noFill/>
        </a:ln>
      </a:spPr>
      <a:bodyPr wrap="square" rtlCol="0" anchor="t">
        <a:prstTxWarp prst="textPlain">
          <a:avLst/>
        </a:prstTxWarp>
        <a:spAutoFit/>
      </a:bodyPr>
      <a:lstStyle>
        <a:defPPr algn="ctr">
          <a:defRPr lang="zh-CN" altLang="en-US" sz="6000" b="1">
            <a:solidFill>
              <a:schemeClr val="accent6">
                <a:lumMod val="75000"/>
              </a:schemeClr>
            </a:solidFill>
            <a:effectLst/>
          </a:defRPr>
        </a:defPPr>
      </a:lst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1194</Words>
  <Application>WPS 演示</Application>
  <PresentationFormat>自定义</PresentationFormat>
  <Paragraphs>189</Paragraphs>
  <Slides>15</Slides>
  <Notes>15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Arial</vt:lpstr>
      <vt:lpstr>宋体</vt:lpstr>
      <vt:lpstr>Wingdings</vt:lpstr>
      <vt:lpstr>Calibri</vt:lpstr>
      <vt:lpstr>Calibri</vt:lpstr>
      <vt:lpstr>方正兰亭粗黑简体</vt:lpstr>
      <vt:lpstr>黑体</vt:lpstr>
      <vt:lpstr>思源黑体 CN Bold</vt:lpstr>
      <vt:lpstr>微软雅黑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407</cp:revision>
  <dcterms:created xsi:type="dcterms:W3CDTF">2016-05-16T11:51:00Z</dcterms:created>
  <dcterms:modified xsi:type="dcterms:W3CDTF">2023-02-12T05:28:31Z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D5D946AF2981488DB8EBA92BEA8D3AC5</vt:lpwstr>
  </property>
</Properties>
</file>