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3"/>
    <p:sldId id="261" r:id="rId4"/>
    <p:sldId id="263" r:id="rId5"/>
    <p:sldId id="264" r:id="rId6"/>
    <p:sldId id="271" r:id="rId7"/>
    <p:sldId id="272" r:id="rId8"/>
    <p:sldId id="269" r:id="rId9"/>
    <p:sldId id="270" r:id="rId10"/>
    <p:sldId id="27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3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microsoft.com/office/2007/relationships/hdphoto" Target="../media/image29.wdp"/><Relationship Id="rId7" Type="http://schemas.openxmlformats.org/officeDocument/2006/relationships/image" Target="../media/image28.png"/><Relationship Id="rId6" Type="http://schemas.microsoft.com/office/2007/relationships/hdphoto" Target="../media/image27.wdp"/><Relationship Id="rId5" Type="http://schemas.openxmlformats.org/officeDocument/2006/relationships/image" Target="../media/image26.png"/><Relationship Id="rId4" Type="http://schemas.microsoft.com/office/2007/relationships/hdphoto" Target="../media/image25.wdp"/><Relationship Id="rId3" Type="http://schemas.openxmlformats.org/officeDocument/2006/relationships/image" Target="../media/image24.png"/><Relationship Id="rId2" Type="http://schemas.microsoft.com/office/2007/relationships/hdphoto" Target="../media/image23.wdp"/><Relationship Id="rId11" Type="http://schemas.openxmlformats.org/officeDocument/2006/relationships/slideLayout" Target="../slideLayouts/slideLayout3.xml"/><Relationship Id="rId10" Type="http://schemas.microsoft.com/office/2007/relationships/hdphoto" Target="../media/image31.wdp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microsoft.com/office/2007/relationships/hdphoto" Target="../media/image35.wdp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alphaModFix amt="7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72555" y="1369766"/>
            <a:ext cx="5734799" cy="863022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在直线上表示数</a:t>
            </a:r>
            <a:endParaRPr lang="zh-CN" altLang="zh-CN" sz="6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181225" y="1396040"/>
            <a:ext cx="771525" cy="752475"/>
          </a:xfrm>
          <a:prstGeom prst="ellipse">
            <a:avLst/>
          </a:prstGeom>
          <a:solidFill>
            <a:srgbClr val="0087B6"/>
          </a:solidFill>
          <a:ln>
            <a:solidFill>
              <a:srgbClr val="0087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Impact" panose="020B0806030902050204" pitchFamily="34" charset="0"/>
                <a:ea typeface="【嵐】皎月体" panose="020B0604000101010104" pitchFamily="34" charset="-122"/>
              </a:rPr>
              <a:t>02</a:t>
            </a:r>
            <a:endParaRPr lang="zh-CN" altLang="en-US" sz="2400" dirty="0">
              <a:latin typeface="Impact" panose="020B0806030902050204" pitchFamily="34" charset="0"/>
              <a:ea typeface="【嵐】皎月体" panose="020B06040001010101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09844" y="551571"/>
            <a:ext cx="2443956" cy="1933819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590550" y="2046605"/>
            <a:ext cx="11010900" cy="38125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971550" y="2390775"/>
            <a:ext cx="10304145" cy="3276600"/>
          </a:xfrm>
        </p:spPr>
        <p:txBody>
          <a:bodyPr/>
          <a:lstStyle/>
          <a:p>
            <a:pPr marL="342900" indent="-342900" algn="just" fontAlgn="auto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在数轴上表示正数、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和负数，初步渗透数轴的概念，体会数轴上正、负数的排列规律。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algn="just" fontAlgn="auto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提高学生应用数学的能力，使学生感受数学和生活的密切联系，激发学生学习数学的兴趣。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algn="just" fontAlgn="auto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增加学生的自然知识，产生热爱自然的情感。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545306" y="757595"/>
            <a:ext cx="585788" cy="561975"/>
          </a:xfrm>
          <a:prstGeom prst="diamon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9187" y="701814"/>
            <a:ext cx="399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+mn-ea"/>
              </a:rPr>
              <a:t>课时目标</a:t>
            </a:r>
            <a:endParaRPr lang="zh-CN" altLang="en-US" sz="3600" b="1" dirty="0">
              <a:latin typeface="+mn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2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22475" y="1003300"/>
            <a:ext cx="7670800" cy="35941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160837" y="5188771"/>
            <a:ext cx="73723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87B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如何在一条直线上表示岀他们运动后的情况呢？</a:t>
            </a:r>
            <a:endParaRPr lang="zh-CN" altLang="en-US" sz="2800" b="1">
              <a:solidFill>
                <a:srgbClr val="0087B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2125" y="4435921"/>
            <a:ext cx="1889125" cy="20289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27362" y="4991324"/>
            <a:ext cx="1133475" cy="91811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52425" y="648781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87B6"/>
                </a:solidFill>
              </a:rPr>
              <a:t>在直线上表示数</a:t>
            </a:r>
            <a:endParaRPr lang="zh-CN" altLang="en-US" sz="2800" b="1" dirty="0">
              <a:solidFill>
                <a:srgbClr val="0087B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  <a14:imgEffect>
                      <a14:colorTemperature colorTemp="72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490" y="3797823"/>
            <a:ext cx="1798410" cy="2600324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657350" y="4886203"/>
            <a:ext cx="9810750" cy="58114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186707" y="912872"/>
            <a:ext cx="7943850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怎样用数来表示这些学生和大树的相对位置关系呢？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779" y="1928435"/>
            <a:ext cx="8820151" cy="2286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7306530" y="3004760"/>
            <a:ext cx="123825" cy="12382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173305" y="3004759"/>
            <a:ext cx="123825" cy="12382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572980" y="3023809"/>
            <a:ext cx="123825" cy="12382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706205" y="3023809"/>
            <a:ext cx="123825" cy="12382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826985" y="4926893"/>
            <a:ext cx="9810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我们可以在直线上表示岀正数、</a:t>
            </a:r>
            <a:r>
              <a:rPr lang="en-US" altLang="zh-CN" dirty="0"/>
              <a:t>0</a:t>
            </a:r>
            <a:r>
              <a:rPr lang="zh-CN" altLang="en-US" dirty="0"/>
              <a:t>、负数，像这样的直线我们叫做数轴。</a:t>
            </a:r>
            <a:endParaRPr lang="zh-CN" altLang="en-US" dirty="0"/>
          </a:p>
        </p:txBody>
      </p:sp>
      <p:sp>
        <p:nvSpPr>
          <p:cNvPr id="5" name="云形 4"/>
          <p:cNvSpPr/>
          <p:nvPr/>
        </p:nvSpPr>
        <p:spPr>
          <a:xfrm rot="288038">
            <a:off x="967695" y="702283"/>
            <a:ext cx="2178121" cy="1068513"/>
          </a:xfrm>
          <a:prstGeom prst="cloud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8204" y="945225"/>
            <a:ext cx="1277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箭头: 上 8"/>
          <p:cNvSpPr/>
          <p:nvPr/>
        </p:nvSpPr>
        <p:spPr>
          <a:xfrm>
            <a:off x="5876924" y="3619438"/>
            <a:ext cx="333375" cy="1088380"/>
          </a:xfrm>
          <a:prstGeom prst="up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话气泡: 圆角矩形 9"/>
          <p:cNvSpPr/>
          <p:nvPr/>
        </p:nvSpPr>
        <p:spPr>
          <a:xfrm>
            <a:off x="10668000" y="2686050"/>
            <a:ext cx="1134331" cy="742950"/>
          </a:xfrm>
          <a:prstGeom prst="wedgeRoundRectCallou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数轴</a:t>
            </a:r>
            <a:endParaRPr lang="zh-CN" altLang="en-US" sz="2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30" grpId="0" animBg="1"/>
      <p:bldP spid="31" grpId="0" animBg="1"/>
      <p:bldP spid="32" grpId="0" animBg="1"/>
      <p:bldP spid="46" grpId="0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1494568" y="4463775"/>
            <a:ext cx="9240961" cy="118518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1" y="1423610"/>
            <a:ext cx="8906730" cy="228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1456469" y="3362960"/>
            <a:ext cx="9279062" cy="86743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卷形: 水平 8"/>
          <p:cNvSpPr/>
          <p:nvPr/>
        </p:nvSpPr>
        <p:spPr>
          <a:xfrm>
            <a:off x="1076325" y="800100"/>
            <a:ext cx="2590800" cy="90487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观察数轴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66901" y="3480247"/>
            <a:ext cx="8153399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起往右依次是？从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起往左依次是？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你发现了什么规律？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5325" y="3362960"/>
            <a:ext cx="989244" cy="89992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52600" y="4463775"/>
            <a:ext cx="8686799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在数轴上分别找到</a:t>
            </a:r>
            <a:r>
              <a:rPr lang="en-US" altLang="zh-CN" dirty="0"/>
              <a:t>1.5</a:t>
            </a:r>
            <a:r>
              <a:rPr lang="zh-CN" altLang="en-US" dirty="0"/>
              <a:t>和</a:t>
            </a:r>
            <a:r>
              <a:rPr lang="en-US" altLang="zh-CN" dirty="0"/>
              <a:t>-1.5</a:t>
            </a:r>
            <a:r>
              <a:rPr lang="zh-CN" altLang="en-US" dirty="0"/>
              <a:t>对应的点。如果从起点分别到</a:t>
            </a:r>
            <a:r>
              <a:rPr lang="en-US" altLang="zh-CN" dirty="0"/>
              <a:t>1.5</a:t>
            </a:r>
            <a:r>
              <a:rPr lang="zh-CN" altLang="en-US" dirty="0"/>
              <a:t>和</a:t>
            </a:r>
            <a:r>
              <a:rPr lang="en-US" altLang="zh-CN" dirty="0"/>
              <a:t>-1.5</a:t>
            </a:r>
            <a:r>
              <a:rPr lang="zh-CN" altLang="en-US" dirty="0"/>
              <a:t>处，应如何运动？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5325" y="4337316"/>
            <a:ext cx="989244" cy="8999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899419">
            <a:off x="10362088" y="710883"/>
            <a:ext cx="1507174" cy="191636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 animBg="1"/>
      <p:bldP spid="16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3885" y="1531199"/>
            <a:ext cx="4256881" cy="442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44546" y="1183274"/>
            <a:ext cx="6223454" cy="468195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040766" y="2095500"/>
            <a:ext cx="5076825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数轴除了可以表示整数，还可以表示小数、分数。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每个数都能在数轴上找到它们相对应的点。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19125" y="639044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87B6"/>
                </a:solidFill>
              </a:rPr>
              <a:t>巩固练习</a:t>
            </a:r>
            <a:endParaRPr lang="zh-CN" altLang="en-US" sz="2800" b="1">
              <a:solidFill>
                <a:srgbClr val="0087B6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90825" y="2852197"/>
            <a:ext cx="6915150" cy="1266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14625" y="4622765"/>
            <a:ext cx="7000875" cy="13970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050" y="1244689"/>
            <a:ext cx="6229350" cy="1647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22354" y="1325983"/>
            <a:ext cx="898692" cy="9000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019300" y="1503969"/>
            <a:ext cx="371475" cy="372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endParaRPr lang="zh-CN" altLang="en-US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22354" y="2678533"/>
            <a:ext cx="898692" cy="9000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019300" y="2856519"/>
            <a:ext cx="371475" cy="372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endParaRPr lang="zh-CN" altLang="en-US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22354" y="4500022"/>
            <a:ext cx="898692" cy="90007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019300" y="4678008"/>
            <a:ext cx="371475" cy="372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zh-CN" altLang="en-US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09844" y="808746"/>
            <a:ext cx="2443956" cy="1933819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1028700" y="2416217"/>
            <a:ext cx="10020300" cy="307970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3457575" y="3276600"/>
            <a:ext cx="4619625" cy="819150"/>
          </a:xfrm>
        </p:spPr>
        <p:txBody>
          <a:bodyPr>
            <a:normAutofit lnSpcReduction="10000"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这节课我们学习了什么？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545306" y="757595"/>
            <a:ext cx="585788" cy="561975"/>
          </a:xfrm>
          <a:prstGeom prst="diamon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9187" y="701814"/>
            <a:ext cx="399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+mn-ea"/>
              </a:rPr>
              <a:t>课堂小结</a:t>
            </a:r>
            <a:endParaRPr lang="zh-CN" altLang="en-US" sz="3600" b="1">
              <a:latin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/>
          <p:cNvSpPr/>
          <p:nvPr/>
        </p:nvSpPr>
        <p:spPr>
          <a:xfrm>
            <a:off x="545306" y="757595"/>
            <a:ext cx="585788" cy="561975"/>
          </a:xfrm>
          <a:prstGeom prst="diamon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9187" y="701814"/>
            <a:ext cx="399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+mn-ea"/>
              </a:rPr>
              <a:t>课时作业</a:t>
            </a:r>
            <a:endParaRPr lang="zh-CN" altLang="en-US" sz="3600" b="1">
              <a:latin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6448425" y="485775"/>
            <a:ext cx="0" cy="6019800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242" y="1422539"/>
            <a:ext cx="4330733" cy="34068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71" y="4591244"/>
            <a:ext cx="4532327" cy="980881"/>
          </a:xfrm>
          <a:prstGeom prst="rect">
            <a:avLst/>
          </a:prstGeom>
        </p:spPr>
      </p:pic>
      <p:sp>
        <p:nvSpPr>
          <p:cNvPr id="9" name="卷形: 水平 8"/>
          <p:cNvSpPr/>
          <p:nvPr/>
        </p:nvSpPr>
        <p:spPr>
          <a:xfrm>
            <a:off x="6634163" y="1536839"/>
            <a:ext cx="5305424" cy="3514725"/>
          </a:xfrm>
          <a:prstGeom prst="horizontalScroll">
            <a:avLst/>
          </a:prstGeom>
          <a:solidFill>
            <a:srgbClr val="FFFDDB"/>
          </a:solid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1.0 -6 -4 -1 -2.5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 ＜ ＞ ＜ ＞ ＜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dirty="0"/>
              <a:t>2.</a:t>
            </a:r>
            <a:endParaRPr lang="zh-CN" altLang="en-US" sz="16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81876" y="2867025"/>
            <a:ext cx="4333874" cy="774839"/>
          </a:xfrm>
          <a:prstGeom prst="rect">
            <a:avLst/>
          </a:prstGeom>
        </p:spPr>
      </p:pic>
      <p:pic>
        <p:nvPicPr>
          <p:cNvPr id="1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023600" y="10363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187a5249-56c1-4d81-9ce6-62f32f7dd5b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</Words>
  <Application>WPS 演示</Application>
  <PresentationFormat>自定义</PresentationFormat>
  <Paragraphs>53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Impact</vt:lpstr>
      <vt:lpstr>【嵐】皎月体</vt:lpstr>
      <vt:lpstr>微软雅黑</vt:lpstr>
      <vt:lpstr>楷体</vt:lpstr>
      <vt:lpstr>Arial</vt:lpstr>
      <vt:lpstr>Calibri</vt:lpstr>
      <vt:lpstr>Arial Unicode MS</vt:lpstr>
      <vt:lpstr>第一PPT模板网-WWW.1PPT.COM</vt:lpstr>
      <vt:lpstr>在直线上表示数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2021-03-19T11:32:00Z</cp:lastPrinted>
  <dcterms:created xsi:type="dcterms:W3CDTF">2021-03-19T11:32:00Z</dcterms:created>
  <dcterms:modified xsi:type="dcterms:W3CDTF">2023-02-12T05:29:23Z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4A5949DC611D4BD78B3F42921EEADBFD</vt:lpwstr>
  </property>
  <property fmtid="{D5CDD505-2E9C-101B-9397-08002B2CF9AE}" pid="7" name="KSOProductBuildVer">
    <vt:lpwstr>2052-11.1.0.13703</vt:lpwstr>
  </property>
</Properties>
</file>