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80" r:id="rId8"/>
    <p:sldId id="261" r:id="rId9"/>
    <p:sldId id="281" r:id="rId10"/>
    <p:sldId id="283" r:id="rId11"/>
    <p:sldId id="270" r:id="rId12"/>
    <p:sldId id="269" r:id="rId13"/>
    <p:sldId id="267" r:id="rId14"/>
    <p:sldId id="284" r:id="rId15"/>
    <p:sldId id="268" r:id="rId16"/>
    <p:sldId id="274" r:id="rId17"/>
    <p:sldId id="272" r:id="rId18"/>
    <p:sldId id="286" r:id="rId19"/>
    <p:sldId id="285" r:id="rId20"/>
    <p:sldId id="277" r:id="rId21"/>
    <p:sldId id="276" r:id="rId22"/>
    <p:sldId id="275" r:id="rId23"/>
    <p:sldId id="279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1626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5147" userDrawn="1">
          <p15:clr>
            <a:srgbClr val="A4A3A4"/>
          </p15:clr>
        </p15:guide>
        <p15:guide id="5" pos="55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orient="horz" pos="1626"/>
        <p:guide pos="2880"/>
        <p:guide pos="5147"/>
        <p:guide pos="5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9B0E6-0EFA-4C62-8D08-A725668DEB9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FA470-C0EE-4826-B0F8-88AD41015D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24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五边形 7"/>
          <p:cNvSpPr>
            <a:spLocks noChangeArrowheads="1"/>
          </p:cNvSpPr>
          <p:nvPr/>
        </p:nvSpPr>
        <p:spPr bwMode="auto">
          <a:xfrm>
            <a:off x="-7571" y="367331"/>
            <a:ext cx="2504063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1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第一单元  负数</a:t>
            </a:r>
            <a:endParaRPr lang="zh-CN" altLang="en-US" sz="21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0" y="1392313"/>
            <a:ext cx="9144000" cy="88947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</a:t>
            </a:r>
            <a:r>
              <a:rPr lang="zh-CN" altLang="en-US" sz="4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数轴上的正负数</a:t>
            </a:r>
            <a:endParaRPr lang="zh-CN" altLang="en-US" sz="4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http://g.hiphotos.baidu.com/zhidao/wh%3D450%2C600/sign=63a1f7b79258d109c4b6a1b6e468e089/3bf33a87e950352a78a9b1c15343fbf2b3118b2b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1948" y="3283683"/>
            <a:ext cx="3619057" cy="131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534" y="872729"/>
            <a:ext cx="7410239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大树下小动物们在玩迈步游戏，猴子为裁判，松鼠和小狗是一组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往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东迈；兔子和小熊是一组，往西迈。它们以大树为起点，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在相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时间内走的距离是：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593476" y="2188510"/>
          <a:ext cx="6262968" cy="655544"/>
        </p:xfrm>
        <a:graphic>
          <a:graphicData uri="http://schemas.openxmlformats.org/drawingml/2006/table">
            <a:tbl>
              <a:tblPr/>
              <a:tblGrid>
                <a:gridCol w="1565742"/>
                <a:gridCol w="1565742"/>
                <a:gridCol w="1565742"/>
                <a:gridCol w="1565742"/>
              </a:tblGrid>
              <a:tr h="3401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松鼠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小狗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兔子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小熊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3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4m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5 m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2m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4m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573306" y="2825209"/>
            <a:ext cx="6587238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你能在一条直线上表示它们行走的距离和方向吗？再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和同学交流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一下用我们学过的正负数标记一下每个小动物的位置。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1621" y="3671364"/>
            <a:ext cx="6274142" cy="7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18765" y="4207360"/>
            <a:ext cx="490903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小熊          兔子                                           松鼠   小狗</a:t>
            </a:r>
            <a:endParaRPr lang="zh-CN" altLang="en-US" sz="15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9256" y="3436188"/>
            <a:ext cx="1440550" cy="154234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84191" y="3101302"/>
            <a:ext cx="1447896" cy="192593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8736" y="1043502"/>
            <a:ext cx="7702826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工厂规定每人每天要做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个零件，如果某人生产了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个零件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个；如果某人生产了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个零件，记作：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个。下面是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小张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的生产零件的个数情况：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56619" y="2428238"/>
          <a:ext cx="6747065" cy="882204"/>
        </p:xfrm>
        <a:graphic>
          <a:graphicData uri="http://schemas.openxmlformats.org/drawingml/2006/table">
            <a:tbl>
              <a:tblPr/>
              <a:tblGrid>
                <a:gridCol w="1232485"/>
                <a:gridCol w="1102430"/>
                <a:gridCol w="1102430"/>
                <a:gridCol w="1102430"/>
                <a:gridCol w="1102430"/>
                <a:gridCol w="1104860"/>
              </a:tblGrid>
              <a:tr h="4411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星期一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星期二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星期三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星期四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星期五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1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计数</a:t>
                      </a:r>
                      <a:r>
                        <a:rPr lang="en-US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/</a:t>
                      </a:r>
                      <a:r>
                        <a:rPr lang="zh-CN" sz="18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个</a:t>
                      </a:r>
                      <a:endParaRPr lang="zh-CN" sz="18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—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8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+11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+9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—</a:t>
                      </a: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+6</a:t>
                      </a:r>
                      <a:endParaRPr lang="zh-CN" sz="1800" kern="100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435" marR="5143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01005" y="3506335"/>
            <a:ext cx="3139321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根据表格回答下面的额问题：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107827" y="1432112"/>
            <a:ext cx="6588498" cy="2567956"/>
          </a:xfrm>
          <a:prstGeom prst="roundRect">
            <a:avLst>
              <a:gd name="adj" fmla="val 32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659931" y="3108247"/>
            <a:ext cx="1447896" cy="1925939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9874" y="941646"/>
            <a:ext cx="676050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知道小张这周各天生产的零件数分别是多少吗？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46510" y="1507078"/>
            <a:ext cx="6349816" cy="24929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做这类题时首先理解标准数是怎么规定的，即找准“原点”（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），从题中可以看出“每人每天要做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个零件”是工厂的标准，再根据正负数表示的实际含义，加或减标准数得出工人实际生产的零件数，分别为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92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106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79873" y="892899"/>
            <a:ext cx="770282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在下面数轴上，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各点分别表示什么数？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87548" y="1411717"/>
            <a:ext cx="4768904" cy="93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 11"/>
          <p:cNvSpPr/>
          <p:nvPr/>
        </p:nvSpPr>
        <p:spPr>
          <a:xfrm>
            <a:off x="2107829" y="2388009"/>
            <a:ext cx="5829299" cy="2261315"/>
          </a:xfrm>
          <a:prstGeom prst="roundRect">
            <a:avLst>
              <a:gd name="adj" fmla="val 78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87549" y="2477755"/>
            <a:ext cx="5642003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讲评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判断数轴上的点表示的数，首先看该点在原点的右边还是左边，判断正负；再看该点与原点的距离，判断数量。例如：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的右面，可以知道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是正数，到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的距离是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个单位长度，所以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。以此类推，我们可以得到其他数依次是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-1 -3 2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" y="3595948"/>
            <a:ext cx="2030218" cy="154755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35031" y="3429001"/>
            <a:ext cx="1608971" cy="169475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873" y="798668"/>
            <a:ext cx="7702826" cy="422423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选一选。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）以下四个数，分别是数轴上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四个点可表示的数，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写错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的是（    ）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）一个点从数轴上的原点开始，先向右移动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个单位长度，再向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左移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个单位长度，这时点所对应的数是（    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A.3                      B.1                   C.-2              D.-4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3555" y="2752101"/>
            <a:ext cx="5976888" cy="602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五边形 1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8303" y="2100229"/>
            <a:ext cx="4807399" cy="558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712945" y="1677558"/>
            <a:ext cx="28437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B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30104" y="3758490"/>
            <a:ext cx="30360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D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31971" y="2124844"/>
            <a:ext cx="2139183" cy="160438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79873" y="842355"/>
            <a:ext cx="7702826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明辨是非。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）一个数不是正数就是负数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  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之间只有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个负数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  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）所有负数都在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的右面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                              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）上升一定用正数表示，下降一定用负数表示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五边形 2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9873" y="2957167"/>
            <a:ext cx="286841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在数轴上写出下列各数。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7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977" y="3802636"/>
            <a:ext cx="5748941" cy="75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0975" y="3321303"/>
            <a:ext cx="5755496" cy="549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404163" y="1315571"/>
            <a:ext cx="33887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27697" y="1732428"/>
            <a:ext cx="33887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41145" y="2149286"/>
            <a:ext cx="33887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64677" y="2566143"/>
            <a:ext cx="33887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67434" y="4152545"/>
            <a:ext cx="2215395" cy="97491"/>
            <a:chOff x="4623243" y="5536726"/>
            <a:chExt cx="2953860" cy="129988"/>
          </a:xfrm>
        </p:grpSpPr>
        <p:sp>
          <p:nvSpPr>
            <p:cNvPr id="18" name="椭圆 17"/>
            <p:cNvSpPr/>
            <p:nvPr/>
          </p:nvSpPr>
          <p:spPr>
            <a:xfrm>
              <a:off x="4623243" y="5545690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913716" y="5536726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259735" y="5536726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600393" y="5541209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456079" y="5541209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5156642" y="5541209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65285" y="3761814"/>
            <a:ext cx="1809568" cy="1381684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4" y="896682"/>
            <a:ext cx="7290197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）向东走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米记作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米，那么向西走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米，记作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）某城市白天的最高气温为零上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，到了晚上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时，气温下降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8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℃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，该城市当晚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时的气温为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）如果某股票第一天跌了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，应表示为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，第二天涨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21%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，应表示为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）若书店在学校的东面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米记作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+500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米，那么超市的位置记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-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米表示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 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04126" y="1363405"/>
            <a:ext cx="41421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46475" y="2219568"/>
            <a:ext cx="68352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83977" y="2581276"/>
            <a:ext cx="1034579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-3.01%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27017" y="2976386"/>
            <a:ext cx="111793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+4.21%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7935" y="3825022"/>
            <a:ext cx="2389116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超市在学校西面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4" y="866425"/>
            <a:ext cx="7290197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）一潜水艇所在的高度为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-100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米，如果它再下潜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米，则高度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，如果在原来的位置上再上升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米，则高度是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）在一次军事演习中，红方的一艘潜艇所在的位置是海拔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蓝方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的一艘潜艇在红方上方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米，蓝方潜艇所处的位置是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海拔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）米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作图题：画数轴，并在数轴上画出表示下列各数的点。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0473" y="3367594"/>
            <a:ext cx="4195483" cy="51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977" y="3881446"/>
            <a:ext cx="5748941" cy="756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375852" y="2662998"/>
            <a:ext cx="1588437" cy="227927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93869" y="1333955"/>
            <a:ext cx="872675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-120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3033" y="1333955"/>
            <a:ext cx="738023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77211" y="2610337"/>
            <a:ext cx="507190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-60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85049" y="4232752"/>
            <a:ext cx="2215395" cy="104214"/>
            <a:chOff x="4246729" y="5643669"/>
            <a:chExt cx="2953860" cy="138952"/>
          </a:xfrm>
        </p:grpSpPr>
        <p:grpSp>
          <p:nvGrpSpPr>
            <p:cNvPr id="10" name="组合 9"/>
            <p:cNvGrpSpPr/>
            <p:nvPr/>
          </p:nvGrpSpPr>
          <p:grpSpPr>
            <a:xfrm>
              <a:off x="4246729" y="5643669"/>
              <a:ext cx="2953860" cy="138952"/>
              <a:chOff x="4623243" y="5527762"/>
              <a:chExt cx="2953860" cy="13895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4623243" y="5545690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6617882" y="5536726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851403" y="5536726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407213" y="5541209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456079" y="5541209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6057591" y="5527762"/>
                <a:ext cx="121024" cy="12102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6582026" y="5657116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7532" y="3006714"/>
            <a:ext cx="1586468" cy="2136786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2" y="920065"/>
            <a:ext cx="7812158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动手实践题：记录小组同学的身高和体重，以平均身高体重为标准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0kg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）。超过的记为正数，不足的记为负数，并按顺序排列。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79873" y="1969328"/>
            <a:ext cx="379174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同学们做游戏，以篮球架为起点。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5637" y="2417584"/>
            <a:ext cx="5992731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879874" y="3144286"/>
            <a:ext cx="7158107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）将数轴上的数补充完整。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）文文向西走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米记作－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米，红红向（　　）走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米记作＋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）强强的位置是－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，用△标出他的位置。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）小刚先向东走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米又向西走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米，用□标出她的最终位置。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11986" y="2790739"/>
            <a:ext cx="15619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500" dirty="0">
                <a:solidFill>
                  <a:srgbClr val="FF0000"/>
                </a:solidFill>
              </a:rPr>
              <a:t>-5                 -3     -2</a:t>
            </a:r>
            <a:endParaRPr lang="zh-CN" altLang="en-US" sz="15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64524" y="3642352"/>
            <a:ext cx="4078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>
            <a:off x="2075803" y="2442428"/>
            <a:ext cx="126951" cy="15667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02257" y="2488968"/>
            <a:ext cx="120218" cy="12021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9687" y="3600450"/>
            <a:ext cx="1543050" cy="1543050"/>
          </a:xfrm>
          <a:prstGeom prst="rect">
            <a:avLst/>
          </a:prstGeom>
        </p:spPr>
      </p:pic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7904" y="926937"/>
            <a:ext cx="7812158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一辆公共汽车从起点站开出后，中途经过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个停靠点，最后到达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终点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。下表记录了这辆公共汽车全程载客数量的变化情况。停靠站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上下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人数起点站记为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+25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，其记录情况如下：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553138" y="2309532"/>
          <a:ext cx="6121773" cy="2194560"/>
        </p:xfrm>
        <a:graphic>
          <a:graphicData uri="http://schemas.openxmlformats.org/drawingml/2006/table">
            <a:tbl>
              <a:tblPr/>
              <a:tblGrid>
                <a:gridCol w="1772066"/>
                <a:gridCol w="2308477"/>
                <a:gridCol w="2041230"/>
              </a:tblGrid>
              <a:tr h="10972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站点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变化情况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下</a:t>
                      </a:r>
                      <a:r>
                        <a:rPr lang="en-US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上</a:t>
                      </a:r>
                      <a:r>
                        <a:rPr lang="en-US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sz="1800" kern="100" dirty="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车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+12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-3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+6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-5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+8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</a:t>
                      </a:r>
                      <a:r>
                        <a:rPr lang="en-US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r>
                        <a:rPr lang="zh-CN" sz="1800" kern="100">
                          <a:effectLst/>
                          <a:latin typeface="Times New Roman" panose="02020603050405020304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站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-10</a:t>
                      </a:r>
                      <a:endParaRPr lang="zh-CN" sz="18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0</a:t>
                      </a:r>
                      <a:endParaRPr lang="zh-CN" sz="18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25" y="3622908"/>
            <a:ext cx="1951004" cy="1520592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93107" y="1154565"/>
            <a:ext cx="6688899" cy="34111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66170" y="1690198"/>
            <a:ext cx="5664896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在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一条东西走向的马路上，有一个汽车站，汽车站东面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3m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7.5m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处分别有一棵柳树和一棵杨树，汽车站西面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3m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4.8m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处分别有一棵槐树和一根电线杆，试画图表示这一情境。</a:t>
            </a:r>
            <a:endParaRPr lang="zh-CN" altLang="zh-CN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9873" y="906064"/>
            <a:ext cx="6160816" cy="297773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根据上表，回答问题：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站一共上车多少人？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站一共下车多少人？ 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）哪一站没有人下车？哪一站没有人上车？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532570" y="2581277"/>
            <a:ext cx="2187851" cy="147898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13647" y="1975346"/>
            <a:ext cx="261033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答：一共上车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3213" y="2956982"/>
            <a:ext cx="261033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答：一共下车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3214" y="4050786"/>
            <a:ext cx="511422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答：第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站没有人下车， 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站没有人上车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38974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9525" y="898143"/>
            <a:ext cx="7812158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图中每格表示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米，小王开始的位置在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处。</a:t>
            </a:r>
            <a:endParaRPr lang="zh-CN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9525" y="2380949"/>
            <a:ext cx="7732644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）如果小王的位置是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-30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米，说明他是向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标出起点。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）如果小王先向东行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米，又向西行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米，在图上标出小王这时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位置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）如果小王向西行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米，又向东行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米，在图上标出这时小王的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置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7" name="Picture 12" descr="www.xkb1.com              新课标第一网不用注册，免费下载！"/>
          <p:cNvPicPr>
            <a:picLocks noChangeAspect="1" noChangeArrowheads="1"/>
          </p:cNvPicPr>
          <p:nvPr/>
        </p:nvPicPr>
        <p:blipFill>
          <a:blip r:embed="rId1">
            <a:lum bright="6000"/>
          </a:blip>
          <a:srcRect/>
          <a:stretch>
            <a:fillRect/>
          </a:stretch>
        </p:blipFill>
        <p:spPr bwMode="auto">
          <a:xfrm>
            <a:off x="1994458" y="1323851"/>
            <a:ext cx="5155084" cy="957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597338" y="2445613"/>
            <a:ext cx="1606850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           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3679364" y="1988590"/>
            <a:ext cx="126951" cy="156673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12192" y="2025043"/>
            <a:ext cx="120218" cy="12021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608766" y="1606416"/>
            <a:ext cx="32765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28647" y="1608185"/>
            <a:ext cx="30681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4" grpId="0" animBg="1"/>
      <p:bldP spid="11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9704" y="977030"/>
            <a:ext cx="6065153" cy="2751594"/>
            <a:chOff x="1986269" y="1302707"/>
            <a:chExt cx="8086870" cy="366879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118861" y="1302707"/>
              <a:ext cx="7954278" cy="36687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矩形 2"/>
            <p:cNvSpPr/>
            <p:nvPr/>
          </p:nvSpPr>
          <p:spPr>
            <a:xfrm>
              <a:off x="1986269" y="1853852"/>
              <a:ext cx="1252603" cy="8267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879872" y="3728626"/>
            <a:ext cx="7280672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上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图中的四个同学以大树为起点，分别向东、西两个相反的方向走。如何在一条直线上表示它们行走的距离和方向呢？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2750241" y="3153350"/>
            <a:ext cx="5257485" cy="13951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2" y="1124535"/>
            <a:ext cx="7280672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把这四个小朋友的布置放到直线上，你能画一画吗？画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再看一看是不是轴对称图形。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750241" y="2256275"/>
            <a:ext cx="3640791" cy="568428"/>
            <a:chOff x="3666985" y="2873893"/>
            <a:chExt cx="4854388" cy="757903"/>
          </a:xfrm>
        </p:grpSpPr>
        <p:grpSp>
          <p:nvGrpSpPr>
            <p:cNvPr id="14" name="组合 13"/>
            <p:cNvGrpSpPr/>
            <p:nvPr/>
          </p:nvGrpSpPr>
          <p:grpSpPr>
            <a:xfrm>
              <a:off x="3666985" y="2873893"/>
              <a:ext cx="4854388" cy="757903"/>
              <a:chOff x="3679170" y="3040429"/>
              <a:chExt cx="4854388" cy="757903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3679170" y="3429000"/>
                <a:ext cx="4854388" cy="282390"/>
                <a:chOff x="3337532" y="3935506"/>
                <a:chExt cx="4854388" cy="282390"/>
              </a:xfrm>
            </p:grpSpPr>
            <p:cxnSp>
              <p:nvCxnSpPr>
                <p:cNvPr id="6" name="直接箭头连接符 5"/>
                <p:cNvCxnSpPr/>
                <p:nvPr/>
              </p:nvCxnSpPr>
              <p:spPr>
                <a:xfrm>
                  <a:off x="3337532" y="4195482"/>
                  <a:ext cx="4854388" cy="0"/>
                </a:xfrm>
                <a:prstGeom prst="straightConnector1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 flipV="1">
                  <a:off x="5647765" y="3939988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7252448" y="3935506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6037728" y="3944472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V="1">
                  <a:off x="6448284" y="3939989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V="1">
                  <a:off x="6842732" y="3944472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5253328" y="3939989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 flipV="1">
                  <a:off x="4038608" y="3948955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/>
                <p:cNvCxnSpPr/>
                <p:nvPr/>
              </p:nvCxnSpPr>
              <p:spPr>
                <a:xfrm flipV="1">
                  <a:off x="4449164" y="3944472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4843612" y="3948955"/>
                  <a:ext cx="0" cy="268941"/>
                </a:xfrm>
                <a:prstGeom prst="line">
                  <a:avLst/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" name="TextBox 12"/>
              <p:cNvSpPr txBox="1"/>
              <p:nvPr/>
            </p:nvSpPr>
            <p:spPr>
              <a:xfrm flipH="1">
                <a:off x="4037346" y="3059668"/>
                <a:ext cx="712695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小红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 flipH="1">
                <a:off x="4841931" y="3052354"/>
                <a:ext cx="712695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小明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 flipH="1">
                <a:off x="6433575" y="3042337"/>
                <a:ext cx="712695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小丽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 flipH="1">
                <a:off x="7251186" y="3040429"/>
                <a:ext cx="712695" cy="738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5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小东</a:t>
                </a:r>
                <a:endPara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4320996" y="3455205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5132299" y="3473135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23528" y="3477618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7534831" y="3482101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</p:grpSp>
      <p:sp>
        <p:nvSpPr>
          <p:cNvPr id="27" name="矩形 26"/>
          <p:cNvSpPr/>
          <p:nvPr/>
        </p:nvSpPr>
        <p:spPr>
          <a:xfrm>
            <a:off x="2804029" y="3193692"/>
            <a:ext cx="5079627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在画图时首先要确定好标志物，然后再数出数量，还要注意画出的线段一定要距离相同，要不然乐乐的照片就不是轴对称图形了。</a:t>
            </a:r>
            <a:endParaRPr lang="zh-CN" alt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62127" y="3378574"/>
            <a:ext cx="1394607" cy="176492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227427" y="2257703"/>
            <a:ext cx="52322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大树</a:t>
            </a: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7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2750241" y="2416864"/>
            <a:ext cx="5257485" cy="1761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872" y="877470"/>
            <a:ext cx="7280672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试一试：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用所学的知识给每个人的位置填上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6267" y="1929160"/>
            <a:ext cx="278185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-4 -3 -2 -1  0  1   2   3  4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854455" y="2416864"/>
            <a:ext cx="5079627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这样的写正数和负数的直线叫做数轴，数轴上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的左边是负数，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的右边是正数，由于以后学习的需要，我们还要知道数轴的右边要画上箭头，表示无限大的意思。</a:t>
            </a:r>
            <a:endParaRPr lang="zh-CN" alt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50241" y="1409384"/>
            <a:ext cx="3640791" cy="568427"/>
            <a:chOff x="3666985" y="2080882"/>
            <a:chExt cx="4854388" cy="757902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3666985" y="2729429"/>
              <a:ext cx="4854388" cy="0"/>
            </a:xfrm>
            <a:prstGeom prst="straightConnector1">
              <a:avLst/>
            </a:prstGeom>
            <a:ln w="38100">
              <a:solidFill>
                <a:schemeClr val="accent1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5977218" y="2473935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7581901" y="2469453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V="1">
              <a:off x="6367181" y="2478419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6777737" y="2473936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7172185" y="2478419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5582781" y="2473936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4368061" y="2482902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4778617" y="2478419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5173065" y="2482902"/>
              <a:ext cx="0" cy="268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 flipH="1">
              <a:off x="4025161" y="2100121"/>
              <a:ext cx="71269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小红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flipH="1">
              <a:off x="4829746" y="2092807"/>
              <a:ext cx="71269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小明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flipH="1">
              <a:off x="6421390" y="2082790"/>
              <a:ext cx="71269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小丽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 flipH="1">
              <a:off x="7239001" y="2080882"/>
              <a:ext cx="712695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小东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4320996" y="2662194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4" name="椭圆 33"/>
            <p:cNvSpPr/>
            <p:nvPr/>
          </p:nvSpPr>
          <p:spPr>
            <a:xfrm>
              <a:off x="5132299" y="2680124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23528" y="2684607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6" name="椭圆 35"/>
            <p:cNvSpPr/>
            <p:nvPr/>
          </p:nvSpPr>
          <p:spPr>
            <a:xfrm>
              <a:off x="7534831" y="2689090"/>
              <a:ext cx="94130" cy="9413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</a:t>
              </a:r>
              <a:endParaRPr lang="zh-CN" altLang="en-US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636044" y="2095315"/>
              <a:ext cx="759183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大树</a:t>
              </a:r>
              <a:endParaRPr lang="zh-CN" altLang="en-US" sz="15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5015" y="3410132"/>
            <a:ext cx="1488831" cy="153646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1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1959430" y="1472904"/>
            <a:ext cx="4592619" cy="1114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1283785" y="4124887"/>
            <a:ext cx="6556261" cy="5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225659" y="1997217"/>
            <a:ext cx="1355984" cy="10486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1238" y="975987"/>
            <a:ext cx="728067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数轴上的正数和负数都能表达什么意思呢？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2800" y="2587358"/>
            <a:ext cx="7280672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做一做：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在数轴上表示下列各数。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1918340" y="3166784"/>
            <a:ext cx="5307320" cy="47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268342" y="3761551"/>
            <a:ext cx="4838184" cy="611269"/>
            <a:chOff x="3024456" y="5038183"/>
            <a:chExt cx="6450912" cy="815025"/>
          </a:xfrm>
        </p:grpSpPr>
        <p:sp>
          <p:nvSpPr>
            <p:cNvPr id="3" name="椭圆 2"/>
            <p:cNvSpPr/>
            <p:nvPr/>
          </p:nvSpPr>
          <p:spPr>
            <a:xfrm>
              <a:off x="3277205" y="5727701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7705751" y="5732184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3" name="椭圆 12"/>
            <p:cNvSpPr/>
            <p:nvPr/>
          </p:nvSpPr>
          <p:spPr>
            <a:xfrm>
              <a:off x="5029798" y="5732184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028040" y="5709773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392428" y="5723220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140538" y="5723220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4603977" y="5723220"/>
              <a:ext cx="121024" cy="121024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24456" y="5038183"/>
              <a:ext cx="6450912" cy="4924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-4         -2.5  -2         -0.5           1 1.5     2.5</a:t>
              </a:r>
              <a:endPara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980047" y="1633819"/>
            <a:ext cx="4572000" cy="9002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一般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情况下生活中的正负数都可以在数轴上表示，不同的内容所表达的意义也是有所不同的。</a:t>
            </a:r>
            <a:endParaRPr lang="zh-CN" alt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1238" y="925561"/>
            <a:ext cx="7280672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写出点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表示的数。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9716" y="1580413"/>
            <a:ext cx="7166453" cy="98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42103" y="2131550"/>
            <a:ext cx="37253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-7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5019" y="2133225"/>
            <a:ext cx="37253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978182" y="2138451"/>
            <a:ext cx="372538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-1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33975" y="2141812"/>
            <a:ext cx="27315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527955" y="2140492"/>
            <a:ext cx="27315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5495" y="2593456"/>
            <a:ext cx="7280672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练一练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如果把一个人先向东走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 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记作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+5 m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，那么这个人又走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-4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什么意思？这时他距离出发点有多远？在数轴上表示出来。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1561" y="3711389"/>
            <a:ext cx="6457132" cy="88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椭圆 19"/>
          <p:cNvSpPr/>
          <p:nvPr/>
        </p:nvSpPr>
        <p:spPr>
          <a:xfrm>
            <a:off x="4377002" y="3943350"/>
            <a:ext cx="80682" cy="8068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3647560" y="4545529"/>
            <a:ext cx="118205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向西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4m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7624484" y="3709071"/>
            <a:ext cx="1507961" cy="143443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24" grpId="0"/>
      <p:bldP spid="26" grpId="0"/>
      <p:bldP spid="20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347" y="3461997"/>
            <a:ext cx="1401856" cy="1635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l="3126"/>
          <a:stretch>
            <a:fillRect/>
          </a:stretch>
        </p:blipFill>
        <p:spPr>
          <a:xfrm>
            <a:off x="1510202" y="872728"/>
            <a:ext cx="6853910" cy="3406910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25901" y="1572062"/>
            <a:ext cx="6467155" cy="200824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的概念：规定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了原点、正方向和单位长度的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endParaRPr lang="en-US" altLang="zh-CN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线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1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。数轴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可以表示距离，也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</a:t>
            </a:r>
            <a:endParaRPr lang="en-US" altLang="zh-CN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表示相反的方向，生活中的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正负数</a:t>
            </a:r>
            <a:endParaRPr lang="en-US" altLang="zh-CN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</a:t>
            </a:r>
            <a:r>
              <a:rPr lang="zh-CN" altLang="en-US" sz="2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情况下都可以在数轴上表示出来。 </a:t>
            </a:r>
            <a:endParaRPr lang="zh-CN" altLang="en-US" sz="2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8347" y="3461997"/>
            <a:ext cx="1401856" cy="16352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/>
          <a:srcRect l="3126"/>
          <a:stretch>
            <a:fillRect/>
          </a:stretch>
        </p:blipFill>
        <p:spPr>
          <a:xfrm>
            <a:off x="1593476" y="872729"/>
            <a:ext cx="6770636" cy="3282413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知识要点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87167" y="1437432"/>
            <a:ext cx="6255559" cy="200824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en-US" altLang="zh-CN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①在数轴上写数字时一定要由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数起，出现分数或小数时要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en-US" altLang="zh-CN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一个单位分一下再确定相应的位置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②在数轴上移动位置时，要分清左和右，并数出格数，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endParaRPr lang="en-US" altLang="zh-CN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标记</a:t>
            </a:r>
            <a:r>
              <a:rPr lang="zh-CN" altLang="en-US" sz="1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相应的正负数或确定相应的位置。</a:t>
            </a:r>
            <a:endParaRPr lang="zh-CN" altLang="en-US" sz="18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e8d48cc7-adda-47fe-900d-00dbe5e78c4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3159</Words>
  <Application>WPS 演示</Application>
  <PresentationFormat>全屏显示(16:9)</PresentationFormat>
  <Paragraphs>349</Paragraphs>
  <Slides>21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Calibri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601</cp:revision>
  <dcterms:created xsi:type="dcterms:W3CDTF">2016-05-27T03:58:00Z</dcterms:created>
  <dcterms:modified xsi:type="dcterms:W3CDTF">2023-02-12T05:32:28Z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EDAD7CB12253428FA6183B2BB75FF219</vt:lpwstr>
  </property>
</Properties>
</file>