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56A264-4186-446F-8DF4-8BD4EF68CC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62BEE1-8922-494F-8F82-8BC69391317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68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68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85558C1-2E15-43DC-A47F-6BE0F8CAF259}" type="slidenum">
              <a:rPr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2BEE1-8922-494F-8F82-8BC6939131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719F11B-8450-4AC8-B731-6EF269FD0010}" type="slidenum">
              <a:rPr altLang="zh-CN">
                <a:solidFill>
                  <a:prstClr val="black"/>
                </a:solidFill>
              </a:rPr>
            </a:fld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47106" name="Rectangle 2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716" y="4242200"/>
            <a:ext cx="9154716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4810"/>
            <a:ext cx="2068116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71138" y="1681164"/>
            <a:ext cx="698897" cy="77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49327" y="841772"/>
            <a:ext cx="7245350" cy="17907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949327" y="2737249"/>
            <a:ext cx="724535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079E5-469C-4DBB-AA63-4E849C5802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D436834-1480-4A20-B919-496F55865F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A2FAF-A1F7-4077-A0A1-3C05CFD5CB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4144B-F9BF-45BB-9CC1-8B01AAA2F6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D42FB-B058-4F42-A8B5-E93131DE7B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14EAB-DF07-462E-AF1E-AFA204D352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4FA67-D4BA-4730-B593-69CD1A3E77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65937-5393-4129-81E6-833D52C443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44707-2B47-4979-B4E6-79AA45B6BF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1C808-BA79-4B9E-83E6-13369408E2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B07CC-7BC8-4411-B9B9-FA865543D1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anchor="b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7E901-D9D0-464A-847E-203D21CDA833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155B4-3A71-41E4-8CD4-7A30D5F0A9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5DCE9-373F-4C70-8E95-74C912D18F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84015-5001-429B-A552-C944DD7FEE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6E67D2-5751-44CD-9A7B-85A9CB0EB4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2274A8-1286-4DD7-BD53-B252697581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F8CE6C-8839-481A-B91C-6D8728085C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3DAF7E-9F03-47B5-B6FE-2B528CC224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9DE38-5B43-4E74-85DF-736C7AF6F8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DA76B-6508-4EDB-9AB8-9BD20C933A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C08A31-9317-4787-B370-FF66977DDC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716" y="4242200"/>
            <a:ext cx="9154716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4810"/>
            <a:ext cx="2068116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71138" y="1681164"/>
            <a:ext cx="698897" cy="77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86375" y="1612107"/>
            <a:ext cx="932260" cy="741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4005263" y="1877617"/>
            <a:ext cx="1047750" cy="1177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9" tIns="34289" rIns="68579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7200">
                <a:solidFill>
                  <a:srgbClr val="000000"/>
                </a:solidFill>
                <a:latin typeface="禹卫书法行书简体" pitchFamily="2" charset="-122"/>
                <a:ea typeface="禹卫书法行书简体" pitchFamily="2" charset="-122"/>
              </a:rPr>
              <a:t>壹</a:t>
            </a:r>
            <a:endParaRPr lang="en-US" altLang="zh-CN" sz="7200">
              <a:solidFill>
                <a:srgbClr val="000000"/>
              </a:solidFill>
              <a:latin typeface="禹卫书法行书简体" pitchFamily="2" charset="-122"/>
              <a:ea typeface="禹卫书法行书简体" pitchFamily="2" charset="-122"/>
            </a:endParaRPr>
          </a:p>
        </p:txBody>
      </p:sp>
      <p:sp>
        <p:nvSpPr>
          <p:cNvPr id="8" name="Freeform 5"/>
          <p:cNvSpPr>
            <a:spLocks noEditPoints="1" noChangeArrowheads="1"/>
          </p:cNvSpPr>
          <p:nvPr/>
        </p:nvSpPr>
        <p:spPr bwMode="auto">
          <a:xfrm rot="5400000">
            <a:off x="3715942" y="1964532"/>
            <a:ext cx="1626394" cy="1047750"/>
          </a:xfrm>
          <a:custGeom>
            <a:avLst/>
            <a:gdLst>
              <a:gd name="T0" fmla="*/ 1593 w 1782"/>
              <a:gd name="T1" fmla="*/ 116 h 1782"/>
              <a:gd name="T2" fmla="*/ 217 w 1782"/>
              <a:gd name="T3" fmla="*/ 116 h 1782"/>
              <a:gd name="T4" fmla="*/ 0 w 1782"/>
              <a:gd name="T5" fmla="*/ 188 h 1782"/>
              <a:gd name="T6" fmla="*/ 0 w 1782"/>
              <a:gd name="T7" fmla="*/ 1564 h 1782"/>
              <a:gd name="T8" fmla="*/ 0 w 1782"/>
              <a:gd name="T9" fmla="*/ 1782 h 1782"/>
              <a:gd name="T10" fmla="*/ 217 w 1782"/>
              <a:gd name="T11" fmla="*/ 1782 h 1782"/>
              <a:gd name="T12" fmla="*/ 1593 w 1782"/>
              <a:gd name="T13" fmla="*/ 1782 h 1782"/>
              <a:gd name="T14" fmla="*/ 1665 w 1782"/>
              <a:gd name="T15" fmla="*/ 1564 h 1782"/>
              <a:gd name="T16" fmla="*/ 1665 w 1782"/>
              <a:gd name="T17" fmla="*/ 188 h 1782"/>
              <a:gd name="T18" fmla="*/ 1644 w 1782"/>
              <a:gd name="T19" fmla="*/ 167 h 1782"/>
              <a:gd name="T20" fmla="*/ 1644 w 1782"/>
              <a:gd name="T21" fmla="*/ 188 h 1782"/>
              <a:gd name="T22" fmla="*/ 1564 w 1782"/>
              <a:gd name="T23" fmla="*/ 137 h 1782"/>
              <a:gd name="T24" fmla="*/ 1564 w 1782"/>
              <a:gd name="T25" fmla="*/ 137 h 1782"/>
              <a:gd name="T26" fmla="*/ 1514 w 1782"/>
              <a:gd name="T27" fmla="*/ 116 h 1782"/>
              <a:gd name="T28" fmla="*/ 268 w 1782"/>
              <a:gd name="T29" fmla="*/ 50 h 1782"/>
              <a:gd name="T30" fmla="*/ 189 w 1782"/>
              <a:gd name="T31" fmla="*/ 137 h 1782"/>
              <a:gd name="T32" fmla="*/ 189 w 1782"/>
              <a:gd name="T33" fmla="*/ 137 h 1782"/>
              <a:gd name="T34" fmla="*/ 167 w 1782"/>
              <a:gd name="T35" fmla="*/ 116 h 1782"/>
              <a:gd name="T36" fmla="*/ 50 w 1782"/>
              <a:gd name="T37" fmla="*/ 137 h 1782"/>
              <a:gd name="T38" fmla="*/ 138 w 1782"/>
              <a:gd name="T39" fmla="*/ 167 h 1782"/>
              <a:gd name="T40" fmla="*/ 138 w 1782"/>
              <a:gd name="T41" fmla="*/ 167 h 1782"/>
              <a:gd name="T42" fmla="*/ 138 w 1782"/>
              <a:gd name="T43" fmla="*/ 188 h 1782"/>
              <a:gd name="T44" fmla="*/ 72 w 1782"/>
              <a:gd name="T45" fmla="*/ 116 h 1782"/>
              <a:gd name="T46" fmla="*/ 22 w 1782"/>
              <a:gd name="T47" fmla="*/ 238 h 1782"/>
              <a:gd name="T48" fmla="*/ 50 w 1782"/>
              <a:gd name="T49" fmla="*/ 1513 h 1782"/>
              <a:gd name="T50" fmla="*/ 167 w 1782"/>
              <a:gd name="T51" fmla="*/ 1760 h 1782"/>
              <a:gd name="T52" fmla="*/ 116 w 1782"/>
              <a:gd name="T53" fmla="*/ 1643 h 1782"/>
              <a:gd name="T54" fmla="*/ 138 w 1782"/>
              <a:gd name="T55" fmla="*/ 1665 h 1782"/>
              <a:gd name="T56" fmla="*/ 116 w 1782"/>
              <a:gd name="T57" fmla="*/ 1709 h 1782"/>
              <a:gd name="T58" fmla="*/ 167 w 1782"/>
              <a:gd name="T59" fmla="*/ 1643 h 1782"/>
              <a:gd name="T60" fmla="*/ 167 w 1782"/>
              <a:gd name="T61" fmla="*/ 1643 h 1782"/>
              <a:gd name="T62" fmla="*/ 167 w 1782"/>
              <a:gd name="T63" fmla="*/ 1564 h 1782"/>
              <a:gd name="T64" fmla="*/ 189 w 1782"/>
              <a:gd name="T65" fmla="*/ 1614 h 1782"/>
              <a:gd name="T66" fmla="*/ 239 w 1782"/>
              <a:gd name="T67" fmla="*/ 1760 h 1782"/>
              <a:gd name="T68" fmla="*/ 1376 w 1782"/>
              <a:gd name="T69" fmla="*/ 1731 h 1782"/>
              <a:gd name="T70" fmla="*/ 1543 w 1782"/>
              <a:gd name="T71" fmla="*/ 1665 h 1782"/>
              <a:gd name="T72" fmla="*/ 1564 w 1782"/>
              <a:gd name="T73" fmla="*/ 1614 h 1782"/>
              <a:gd name="T74" fmla="*/ 1761 w 1782"/>
              <a:gd name="T75" fmla="*/ 1760 h 1782"/>
              <a:gd name="T76" fmla="*/ 1644 w 1782"/>
              <a:gd name="T77" fmla="*/ 1731 h 1782"/>
              <a:gd name="T78" fmla="*/ 1665 w 1782"/>
              <a:gd name="T79" fmla="*/ 1614 h 1782"/>
              <a:gd name="T80" fmla="*/ 1614 w 1782"/>
              <a:gd name="T81" fmla="*/ 1643 h 1782"/>
              <a:gd name="T82" fmla="*/ 1614 w 1782"/>
              <a:gd name="T83" fmla="*/ 1564 h 1782"/>
              <a:gd name="T84" fmla="*/ 1665 w 1782"/>
              <a:gd name="T85" fmla="*/ 1709 h 1782"/>
              <a:gd name="T86" fmla="*/ 1665 w 1782"/>
              <a:gd name="T87" fmla="*/ 1709 h 1782"/>
              <a:gd name="T88" fmla="*/ 1593 w 1782"/>
              <a:gd name="T89" fmla="*/ 1593 h 1782"/>
              <a:gd name="T90" fmla="*/ 1492 w 1782"/>
              <a:gd name="T91" fmla="*/ 1709 h 1782"/>
              <a:gd name="T92" fmla="*/ 239 w 1782"/>
              <a:gd name="T93" fmla="*/ 1593 h 1782"/>
              <a:gd name="T94" fmla="*/ 138 w 1782"/>
              <a:gd name="T95" fmla="*/ 1492 h 1782"/>
              <a:gd name="T96" fmla="*/ 138 w 1782"/>
              <a:gd name="T97" fmla="*/ 238 h 1782"/>
              <a:gd name="T98" fmla="*/ 239 w 1782"/>
              <a:gd name="T99" fmla="*/ 137 h 1782"/>
              <a:gd name="T100" fmla="*/ 1492 w 1782"/>
              <a:gd name="T101" fmla="*/ 137 h 1782"/>
              <a:gd name="T102" fmla="*/ 1593 w 1782"/>
              <a:gd name="T103" fmla="*/ 238 h 1782"/>
              <a:gd name="T104" fmla="*/ 1710 w 1782"/>
              <a:gd name="T105" fmla="*/ 1492 h 1782"/>
              <a:gd name="T106" fmla="*/ 1665 w 1782"/>
              <a:gd name="T107" fmla="*/ 1543 h 1782"/>
              <a:gd name="T108" fmla="*/ 1665 w 1782"/>
              <a:gd name="T109" fmla="*/ 268 h 1782"/>
              <a:gd name="T110" fmla="*/ 1644 w 1782"/>
              <a:gd name="T111" fmla="*/ 116 h 1782"/>
              <a:gd name="T112" fmla="*/ 1761 w 1782"/>
              <a:gd name="T113" fmla="*/ 167 h 1782"/>
              <a:gd name="T114" fmla="*/ 1731 w 1782"/>
              <a:gd name="T115" fmla="*/ 50 h 1782"/>
              <a:gd name="T116" fmla="*/ 1710 w 1782"/>
              <a:gd name="T117" fmla="*/ 71 h 1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82" h="1782">
                <a:moveTo>
                  <a:pt x="1782" y="188"/>
                </a:moveTo>
                <a:lnTo>
                  <a:pt x="1782" y="0"/>
                </a:lnTo>
                <a:lnTo>
                  <a:pt x="1593" y="0"/>
                </a:lnTo>
                <a:lnTo>
                  <a:pt x="1593" y="116"/>
                </a:lnTo>
                <a:lnTo>
                  <a:pt x="1564" y="116"/>
                </a:lnTo>
                <a:lnTo>
                  <a:pt x="1564" y="0"/>
                </a:lnTo>
                <a:lnTo>
                  <a:pt x="217" y="0"/>
                </a:lnTo>
                <a:lnTo>
                  <a:pt x="217" y="116"/>
                </a:lnTo>
                <a:lnTo>
                  <a:pt x="189" y="116"/>
                </a:lnTo>
                <a:lnTo>
                  <a:pt x="189" y="0"/>
                </a:lnTo>
                <a:lnTo>
                  <a:pt x="0" y="0"/>
                </a:lnTo>
                <a:lnTo>
                  <a:pt x="0" y="188"/>
                </a:lnTo>
                <a:lnTo>
                  <a:pt x="116" y="188"/>
                </a:lnTo>
                <a:lnTo>
                  <a:pt x="116" y="217"/>
                </a:lnTo>
                <a:lnTo>
                  <a:pt x="0" y="217"/>
                </a:lnTo>
                <a:lnTo>
                  <a:pt x="0" y="1564"/>
                </a:lnTo>
                <a:lnTo>
                  <a:pt x="116" y="1564"/>
                </a:lnTo>
                <a:lnTo>
                  <a:pt x="116" y="1593"/>
                </a:lnTo>
                <a:lnTo>
                  <a:pt x="0" y="1593"/>
                </a:lnTo>
                <a:lnTo>
                  <a:pt x="0" y="1782"/>
                </a:lnTo>
                <a:lnTo>
                  <a:pt x="189" y="1782"/>
                </a:lnTo>
                <a:lnTo>
                  <a:pt x="189" y="1665"/>
                </a:lnTo>
                <a:lnTo>
                  <a:pt x="217" y="1665"/>
                </a:lnTo>
                <a:lnTo>
                  <a:pt x="217" y="1782"/>
                </a:lnTo>
                <a:lnTo>
                  <a:pt x="1564" y="1782"/>
                </a:lnTo>
                <a:lnTo>
                  <a:pt x="1564" y="1665"/>
                </a:lnTo>
                <a:lnTo>
                  <a:pt x="1593" y="1665"/>
                </a:lnTo>
                <a:lnTo>
                  <a:pt x="1593" y="1782"/>
                </a:lnTo>
                <a:lnTo>
                  <a:pt x="1782" y="1782"/>
                </a:lnTo>
                <a:lnTo>
                  <a:pt x="1782" y="1593"/>
                </a:lnTo>
                <a:lnTo>
                  <a:pt x="1665" y="1593"/>
                </a:lnTo>
                <a:lnTo>
                  <a:pt x="1665" y="1564"/>
                </a:lnTo>
                <a:lnTo>
                  <a:pt x="1782" y="1564"/>
                </a:lnTo>
                <a:lnTo>
                  <a:pt x="1782" y="217"/>
                </a:lnTo>
                <a:lnTo>
                  <a:pt x="1665" y="217"/>
                </a:lnTo>
                <a:lnTo>
                  <a:pt x="1665" y="188"/>
                </a:lnTo>
                <a:lnTo>
                  <a:pt x="1782" y="188"/>
                </a:lnTo>
                <a:close/>
                <a:moveTo>
                  <a:pt x="1614" y="137"/>
                </a:moveTo>
                <a:lnTo>
                  <a:pt x="1644" y="137"/>
                </a:lnTo>
                <a:lnTo>
                  <a:pt x="1644" y="167"/>
                </a:lnTo>
                <a:lnTo>
                  <a:pt x="1614" y="167"/>
                </a:lnTo>
                <a:lnTo>
                  <a:pt x="1614" y="137"/>
                </a:lnTo>
                <a:close/>
                <a:moveTo>
                  <a:pt x="1614" y="188"/>
                </a:moveTo>
                <a:lnTo>
                  <a:pt x="1644" y="188"/>
                </a:lnTo>
                <a:lnTo>
                  <a:pt x="1644" y="217"/>
                </a:lnTo>
                <a:lnTo>
                  <a:pt x="1614" y="217"/>
                </a:lnTo>
                <a:lnTo>
                  <a:pt x="1614" y="188"/>
                </a:lnTo>
                <a:close/>
                <a:moveTo>
                  <a:pt x="1564" y="137"/>
                </a:moveTo>
                <a:lnTo>
                  <a:pt x="1593" y="137"/>
                </a:lnTo>
                <a:lnTo>
                  <a:pt x="1593" y="167"/>
                </a:lnTo>
                <a:lnTo>
                  <a:pt x="1564" y="167"/>
                </a:lnTo>
                <a:lnTo>
                  <a:pt x="1564" y="137"/>
                </a:lnTo>
                <a:close/>
                <a:moveTo>
                  <a:pt x="239" y="21"/>
                </a:moveTo>
                <a:lnTo>
                  <a:pt x="1543" y="21"/>
                </a:lnTo>
                <a:lnTo>
                  <a:pt x="1543" y="116"/>
                </a:lnTo>
                <a:lnTo>
                  <a:pt x="1514" y="116"/>
                </a:lnTo>
                <a:lnTo>
                  <a:pt x="1514" y="50"/>
                </a:lnTo>
                <a:lnTo>
                  <a:pt x="1376" y="50"/>
                </a:lnTo>
                <a:lnTo>
                  <a:pt x="268" y="50"/>
                </a:lnTo>
                <a:lnTo>
                  <a:pt x="268" y="116"/>
                </a:lnTo>
                <a:lnTo>
                  <a:pt x="239" y="116"/>
                </a:lnTo>
                <a:lnTo>
                  <a:pt x="239" y="21"/>
                </a:lnTo>
                <a:close/>
                <a:moveTo>
                  <a:pt x="189" y="137"/>
                </a:moveTo>
                <a:lnTo>
                  <a:pt x="217" y="137"/>
                </a:lnTo>
                <a:lnTo>
                  <a:pt x="217" y="167"/>
                </a:lnTo>
                <a:lnTo>
                  <a:pt x="189" y="167"/>
                </a:lnTo>
                <a:lnTo>
                  <a:pt x="189" y="137"/>
                </a:lnTo>
                <a:close/>
                <a:moveTo>
                  <a:pt x="22" y="167"/>
                </a:moveTo>
                <a:lnTo>
                  <a:pt x="22" y="21"/>
                </a:lnTo>
                <a:lnTo>
                  <a:pt x="167" y="21"/>
                </a:lnTo>
                <a:lnTo>
                  <a:pt x="167" y="116"/>
                </a:lnTo>
                <a:lnTo>
                  <a:pt x="138" y="116"/>
                </a:lnTo>
                <a:lnTo>
                  <a:pt x="138" y="50"/>
                </a:lnTo>
                <a:lnTo>
                  <a:pt x="50" y="50"/>
                </a:lnTo>
                <a:lnTo>
                  <a:pt x="50" y="137"/>
                </a:lnTo>
                <a:lnTo>
                  <a:pt x="116" y="137"/>
                </a:lnTo>
                <a:lnTo>
                  <a:pt x="116" y="167"/>
                </a:lnTo>
                <a:lnTo>
                  <a:pt x="22" y="167"/>
                </a:lnTo>
                <a:close/>
                <a:moveTo>
                  <a:pt x="138" y="167"/>
                </a:moveTo>
                <a:lnTo>
                  <a:pt x="138" y="137"/>
                </a:lnTo>
                <a:lnTo>
                  <a:pt x="167" y="137"/>
                </a:lnTo>
                <a:lnTo>
                  <a:pt x="167" y="167"/>
                </a:lnTo>
                <a:lnTo>
                  <a:pt x="138" y="167"/>
                </a:lnTo>
                <a:close/>
                <a:moveTo>
                  <a:pt x="167" y="188"/>
                </a:moveTo>
                <a:lnTo>
                  <a:pt x="167" y="217"/>
                </a:lnTo>
                <a:lnTo>
                  <a:pt x="138" y="217"/>
                </a:lnTo>
                <a:lnTo>
                  <a:pt x="138" y="188"/>
                </a:lnTo>
                <a:lnTo>
                  <a:pt x="167" y="188"/>
                </a:lnTo>
                <a:close/>
                <a:moveTo>
                  <a:pt x="116" y="71"/>
                </a:moveTo>
                <a:lnTo>
                  <a:pt x="116" y="116"/>
                </a:lnTo>
                <a:lnTo>
                  <a:pt x="72" y="116"/>
                </a:lnTo>
                <a:lnTo>
                  <a:pt x="72" y="71"/>
                </a:lnTo>
                <a:lnTo>
                  <a:pt x="116" y="71"/>
                </a:lnTo>
                <a:close/>
                <a:moveTo>
                  <a:pt x="22" y="1543"/>
                </a:moveTo>
                <a:lnTo>
                  <a:pt x="22" y="238"/>
                </a:lnTo>
                <a:lnTo>
                  <a:pt x="116" y="238"/>
                </a:lnTo>
                <a:lnTo>
                  <a:pt x="116" y="268"/>
                </a:lnTo>
                <a:lnTo>
                  <a:pt x="50" y="268"/>
                </a:lnTo>
                <a:lnTo>
                  <a:pt x="50" y="1513"/>
                </a:lnTo>
                <a:lnTo>
                  <a:pt x="116" y="1513"/>
                </a:lnTo>
                <a:lnTo>
                  <a:pt x="116" y="1543"/>
                </a:lnTo>
                <a:lnTo>
                  <a:pt x="22" y="1543"/>
                </a:lnTo>
                <a:close/>
                <a:moveTo>
                  <a:pt x="167" y="1760"/>
                </a:moveTo>
                <a:lnTo>
                  <a:pt x="22" y="1760"/>
                </a:lnTo>
                <a:lnTo>
                  <a:pt x="22" y="1614"/>
                </a:lnTo>
                <a:lnTo>
                  <a:pt x="116" y="1614"/>
                </a:lnTo>
                <a:lnTo>
                  <a:pt x="116" y="1643"/>
                </a:lnTo>
                <a:lnTo>
                  <a:pt x="50" y="1643"/>
                </a:lnTo>
                <a:lnTo>
                  <a:pt x="50" y="1731"/>
                </a:lnTo>
                <a:lnTo>
                  <a:pt x="138" y="1731"/>
                </a:lnTo>
                <a:lnTo>
                  <a:pt x="138" y="1665"/>
                </a:lnTo>
                <a:lnTo>
                  <a:pt x="167" y="1665"/>
                </a:lnTo>
                <a:lnTo>
                  <a:pt x="167" y="1760"/>
                </a:lnTo>
                <a:close/>
                <a:moveTo>
                  <a:pt x="116" y="1665"/>
                </a:moveTo>
                <a:lnTo>
                  <a:pt x="116" y="1709"/>
                </a:lnTo>
                <a:lnTo>
                  <a:pt x="72" y="1709"/>
                </a:lnTo>
                <a:lnTo>
                  <a:pt x="72" y="1665"/>
                </a:lnTo>
                <a:lnTo>
                  <a:pt x="116" y="1665"/>
                </a:lnTo>
                <a:close/>
                <a:moveTo>
                  <a:pt x="167" y="1643"/>
                </a:moveTo>
                <a:lnTo>
                  <a:pt x="138" y="1643"/>
                </a:lnTo>
                <a:lnTo>
                  <a:pt x="138" y="1614"/>
                </a:lnTo>
                <a:lnTo>
                  <a:pt x="167" y="1614"/>
                </a:lnTo>
                <a:lnTo>
                  <a:pt x="167" y="1643"/>
                </a:lnTo>
                <a:close/>
                <a:moveTo>
                  <a:pt x="167" y="1593"/>
                </a:moveTo>
                <a:lnTo>
                  <a:pt x="138" y="1593"/>
                </a:lnTo>
                <a:lnTo>
                  <a:pt x="138" y="1564"/>
                </a:lnTo>
                <a:lnTo>
                  <a:pt x="167" y="1564"/>
                </a:lnTo>
                <a:lnTo>
                  <a:pt x="167" y="1593"/>
                </a:lnTo>
                <a:close/>
                <a:moveTo>
                  <a:pt x="217" y="1643"/>
                </a:moveTo>
                <a:lnTo>
                  <a:pt x="189" y="1643"/>
                </a:lnTo>
                <a:lnTo>
                  <a:pt x="189" y="1614"/>
                </a:lnTo>
                <a:lnTo>
                  <a:pt x="217" y="1614"/>
                </a:lnTo>
                <a:lnTo>
                  <a:pt x="217" y="1643"/>
                </a:lnTo>
                <a:close/>
                <a:moveTo>
                  <a:pt x="1543" y="1760"/>
                </a:moveTo>
                <a:lnTo>
                  <a:pt x="239" y="1760"/>
                </a:lnTo>
                <a:lnTo>
                  <a:pt x="239" y="1665"/>
                </a:lnTo>
                <a:lnTo>
                  <a:pt x="268" y="1665"/>
                </a:lnTo>
                <a:lnTo>
                  <a:pt x="268" y="1731"/>
                </a:lnTo>
                <a:lnTo>
                  <a:pt x="1376" y="1731"/>
                </a:lnTo>
                <a:lnTo>
                  <a:pt x="1514" y="1731"/>
                </a:lnTo>
                <a:lnTo>
                  <a:pt x="1514" y="1665"/>
                </a:lnTo>
                <a:lnTo>
                  <a:pt x="1543" y="1665"/>
                </a:lnTo>
                <a:lnTo>
                  <a:pt x="1543" y="1760"/>
                </a:lnTo>
                <a:close/>
                <a:moveTo>
                  <a:pt x="1593" y="1643"/>
                </a:moveTo>
                <a:lnTo>
                  <a:pt x="1564" y="1643"/>
                </a:lnTo>
                <a:lnTo>
                  <a:pt x="1564" y="1614"/>
                </a:lnTo>
                <a:lnTo>
                  <a:pt x="1593" y="1614"/>
                </a:lnTo>
                <a:lnTo>
                  <a:pt x="1593" y="1643"/>
                </a:lnTo>
                <a:close/>
                <a:moveTo>
                  <a:pt x="1761" y="1614"/>
                </a:moveTo>
                <a:lnTo>
                  <a:pt x="1761" y="1760"/>
                </a:lnTo>
                <a:lnTo>
                  <a:pt x="1614" y="1760"/>
                </a:lnTo>
                <a:lnTo>
                  <a:pt x="1614" y="1665"/>
                </a:lnTo>
                <a:lnTo>
                  <a:pt x="1644" y="1665"/>
                </a:lnTo>
                <a:lnTo>
                  <a:pt x="1644" y="1731"/>
                </a:lnTo>
                <a:lnTo>
                  <a:pt x="1731" y="1731"/>
                </a:lnTo>
                <a:lnTo>
                  <a:pt x="1731" y="1643"/>
                </a:lnTo>
                <a:lnTo>
                  <a:pt x="1665" y="1643"/>
                </a:lnTo>
                <a:lnTo>
                  <a:pt x="1665" y="1614"/>
                </a:lnTo>
                <a:lnTo>
                  <a:pt x="1761" y="1614"/>
                </a:lnTo>
                <a:close/>
                <a:moveTo>
                  <a:pt x="1644" y="1614"/>
                </a:moveTo>
                <a:lnTo>
                  <a:pt x="1644" y="1643"/>
                </a:lnTo>
                <a:lnTo>
                  <a:pt x="1614" y="1643"/>
                </a:lnTo>
                <a:lnTo>
                  <a:pt x="1614" y="1614"/>
                </a:lnTo>
                <a:lnTo>
                  <a:pt x="1644" y="1614"/>
                </a:lnTo>
                <a:close/>
                <a:moveTo>
                  <a:pt x="1614" y="1593"/>
                </a:moveTo>
                <a:lnTo>
                  <a:pt x="1614" y="1564"/>
                </a:lnTo>
                <a:lnTo>
                  <a:pt x="1644" y="1564"/>
                </a:lnTo>
                <a:lnTo>
                  <a:pt x="1644" y="1593"/>
                </a:lnTo>
                <a:lnTo>
                  <a:pt x="1614" y="1593"/>
                </a:lnTo>
                <a:close/>
                <a:moveTo>
                  <a:pt x="1665" y="1709"/>
                </a:moveTo>
                <a:lnTo>
                  <a:pt x="1665" y="1665"/>
                </a:lnTo>
                <a:lnTo>
                  <a:pt x="1710" y="1665"/>
                </a:lnTo>
                <a:lnTo>
                  <a:pt x="1710" y="1709"/>
                </a:lnTo>
                <a:lnTo>
                  <a:pt x="1665" y="1709"/>
                </a:lnTo>
                <a:close/>
                <a:moveTo>
                  <a:pt x="1644" y="1492"/>
                </a:moveTo>
                <a:lnTo>
                  <a:pt x="1644" y="1543"/>
                </a:lnTo>
                <a:lnTo>
                  <a:pt x="1593" y="1543"/>
                </a:lnTo>
                <a:lnTo>
                  <a:pt x="1593" y="1593"/>
                </a:lnTo>
                <a:lnTo>
                  <a:pt x="1543" y="1593"/>
                </a:lnTo>
                <a:lnTo>
                  <a:pt x="1543" y="1643"/>
                </a:lnTo>
                <a:lnTo>
                  <a:pt x="1492" y="1643"/>
                </a:lnTo>
                <a:lnTo>
                  <a:pt x="1492" y="1709"/>
                </a:lnTo>
                <a:lnTo>
                  <a:pt x="289" y="1709"/>
                </a:lnTo>
                <a:lnTo>
                  <a:pt x="289" y="1643"/>
                </a:lnTo>
                <a:lnTo>
                  <a:pt x="239" y="1643"/>
                </a:lnTo>
                <a:lnTo>
                  <a:pt x="239" y="1593"/>
                </a:lnTo>
                <a:lnTo>
                  <a:pt x="189" y="1593"/>
                </a:lnTo>
                <a:lnTo>
                  <a:pt x="189" y="1543"/>
                </a:lnTo>
                <a:lnTo>
                  <a:pt x="138" y="1543"/>
                </a:lnTo>
                <a:lnTo>
                  <a:pt x="138" y="1492"/>
                </a:lnTo>
                <a:lnTo>
                  <a:pt x="72" y="1492"/>
                </a:lnTo>
                <a:lnTo>
                  <a:pt x="72" y="289"/>
                </a:lnTo>
                <a:lnTo>
                  <a:pt x="138" y="289"/>
                </a:lnTo>
                <a:lnTo>
                  <a:pt x="138" y="238"/>
                </a:lnTo>
                <a:lnTo>
                  <a:pt x="189" y="238"/>
                </a:lnTo>
                <a:lnTo>
                  <a:pt x="189" y="188"/>
                </a:lnTo>
                <a:lnTo>
                  <a:pt x="239" y="188"/>
                </a:lnTo>
                <a:lnTo>
                  <a:pt x="239" y="137"/>
                </a:lnTo>
                <a:lnTo>
                  <a:pt x="289" y="137"/>
                </a:lnTo>
                <a:lnTo>
                  <a:pt x="289" y="71"/>
                </a:lnTo>
                <a:lnTo>
                  <a:pt x="1492" y="71"/>
                </a:lnTo>
                <a:lnTo>
                  <a:pt x="1492" y="137"/>
                </a:lnTo>
                <a:lnTo>
                  <a:pt x="1543" y="137"/>
                </a:lnTo>
                <a:lnTo>
                  <a:pt x="1543" y="188"/>
                </a:lnTo>
                <a:lnTo>
                  <a:pt x="1593" y="188"/>
                </a:lnTo>
                <a:lnTo>
                  <a:pt x="1593" y="238"/>
                </a:lnTo>
                <a:lnTo>
                  <a:pt x="1644" y="238"/>
                </a:lnTo>
                <a:lnTo>
                  <a:pt x="1644" y="289"/>
                </a:lnTo>
                <a:lnTo>
                  <a:pt x="1710" y="289"/>
                </a:lnTo>
                <a:lnTo>
                  <a:pt x="1710" y="1492"/>
                </a:lnTo>
                <a:lnTo>
                  <a:pt x="1644" y="1492"/>
                </a:lnTo>
                <a:close/>
                <a:moveTo>
                  <a:pt x="1761" y="238"/>
                </a:moveTo>
                <a:lnTo>
                  <a:pt x="1761" y="1543"/>
                </a:lnTo>
                <a:lnTo>
                  <a:pt x="1665" y="1543"/>
                </a:lnTo>
                <a:lnTo>
                  <a:pt x="1665" y="1513"/>
                </a:lnTo>
                <a:lnTo>
                  <a:pt x="1731" y="1513"/>
                </a:lnTo>
                <a:lnTo>
                  <a:pt x="1731" y="268"/>
                </a:lnTo>
                <a:lnTo>
                  <a:pt x="1665" y="268"/>
                </a:lnTo>
                <a:lnTo>
                  <a:pt x="1665" y="238"/>
                </a:lnTo>
                <a:lnTo>
                  <a:pt x="1761" y="238"/>
                </a:lnTo>
                <a:close/>
                <a:moveTo>
                  <a:pt x="1644" y="50"/>
                </a:moveTo>
                <a:lnTo>
                  <a:pt x="1644" y="116"/>
                </a:lnTo>
                <a:lnTo>
                  <a:pt x="1614" y="116"/>
                </a:lnTo>
                <a:lnTo>
                  <a:pt x="1614" y="21"/>
                </a:lnTo>
                <a:lnTo>
                  <a:pt x="1761" y="21"/>
                </a:lnTo>
                <a:lnTo>
                  <a:pt x="1761" y="167"/>
                </a:lnTo>
                <a:lnTo>
                  <a:pt x="1665" y="167"/>
                </a:lnTo>
                <a:lnTo>
                  <a:pt x="1665" y="137"/>
                </a:lnTo>
                <a:lnTo>
                  <a:pt x="1731" y="137"/>
                </a:lnTo>
                <a:lnTo>
                  <a:pt x="1731" y="50"/>
                </a:lnTo>
                <a:lnTo>
                  <a:pt x="1644" y="50"/>
                </a:lnTo>
                <a:close/>
                <a:moveTo>
                  <a:pt x="1665" y="116"/>
                </a:moveTo>
                <a:lnTo>
                  <a:pt x="1665" y="71"/>
                </a:lnTo>
                <a:lnTo>
                  <a:pt x="1710" y="71"/>
                </a:lnTo>
                <a:lnTo>
                  <a:pt x="1710" y="116"/>
                </a:lnTo>
                <a:lnTo>
                  <a:pt x="1665" y="1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79" tIns="34289" rIns="68579" bIns="34289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8950" y="3286120"/>
            <a:ext cx="6186107" cy="1230336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300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6E863-8666-4C16-8174-2BBC3EE17A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26C702-E404-4BFE-8B66-F90F82AE05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7A573D-E3AB-409A-BAD9-E7C61B6253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8E79A4-46DB-407B-85A6-62B6842BEF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6C016C-0019-4214-B0E1-14D2260DDD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B5F285-EF6F-4E2D-BCE4-3087F7F03A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2F6F01-8F3A-492F-8546-3F834554D0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04430-805D-48A9-BC0E-D7C55C80A4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22390A-0AE0-4B5D-BB13-2D8CDBD292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328E6F-B7DF-4DEC-BE25-2901E27CDE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DCDE2F-BDE9-41D4-B0B0-01D2AA7BA7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anchor="b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4D96D-739F-446A-874F-6F91AE0E56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8D0EE-AE78-46E7-801A-FE066724B1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95E54-2C2D-4EAC-97ED-F8665F1BE8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 anchor="b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9"/>
            <a:ext cx="3868340" cy="26805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308721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961709"/>
            <a:ext cx="3887391" cy="26805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07E06A-C2C0-48ED-9D0F-FC6F4BD4A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716" y="4242200"/>
            <a:ext cx="9154716" cy="90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84810"/>
            <a:ext cx="2068116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71138" y="1681164"/>
            <a:ext cx="698897" cy="77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标题 1"/>
          <p:cNvSpPr>
            <a:spLocks noGrp="1"/>
          </p:cNvSpPr>
          <p:nvPr>
            <p:ph type="ctrTitle" hasCustomPrompt="1"/>
          </p:nvPr>
        </p:nvSpPr>
        <p:spPr>
          <a:xfrm>
            <a:off x="949327" y="841772"/>
            <a:ext cx="7245350" cy="1790700"/>
          </a:xfrm>
        </p:spPr>
        <p:txBody>
          <a:bodyPr anchor="b">
            <a:normAutofit/>
          </a:bodyPr>
          <a:lstStyle>
            <a:lvl1pPr algn="ctr">
              <a:defRPr sz="50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17" name="副标题 2"/>
          <p:cNvSpPr>
            <a:spLocks noGrp="1"/>
          </p:cNvSpPr>
          <p:nvPr>
            <p:ph type="subTitle" idx="1"/>
          </p:nvPr>
        </p:nvSpPr>
        <p:spPr>
          <a:xfrm>
            <a:off x="949327" y="2737249"/>
            <a:ext cx="724535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5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0A6872-8A16-46FA-8AF8-0A2278EF53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" y="0"/>
            <a:ext cx="169068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1F3FA-7062-40B8-8320-3B5D3B49CB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3" y="535257"/>
            <a:ext cx="3511241" cy="107112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3" y="1735406"/>
            <a:ext cx="3511241" cy="28586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61140-BDE6-4912-8CBD-F043C35060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5" y="273846"/>
            <a:ext cx="681676" cy="4358879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6"/>
            <a:ext cx="7084832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E7704-1F6C-48D1-8602-D93BCF39E2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5" Type="http://schemas.openxmlformats.org/officeDocument/2006/relationships/theme" Target="../theme/theme1.xml"/><Relationship Id="rId44" Type="http://schemas.openxmlformats.org/officeDocument/2006/relationships/tags" Target="../tags/tag3.xml"/><Relationship Id="rId43" Type="http://schemas.openxmlformats.org/officeDocument/2006/relationships/tags" Target="../tags/tag2.xml"/><Relationship Id="rId42" Type="http://schemas.openxmlformats.org/officeDocument/2006/relationships/tags" Target="../tags/tag1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42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43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9" tIns="34289" rIns="68579" bIns="34289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D997B5FA-0921-464F-AAE1-844C04324D75}" type="datetimeFigureOut">
              <a:rPr lang="zh-CN" altLang="en-US">
                <a:solidFill>
                  <a:srgbClr val="000000">
                    <a:lumMod val="50000"/>
                    <a:lumOff val="50000"/>
                  </a:srgbClr>
                </a:solidFill>
                <a:ea typeface="宋体" panose="02010600030101010101" pitchFamily="2" charset="-122"/>
              </a:rPr>
            </a:fld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  <a:ea typeface="宋体" panose="02010600030101010101" pitchFamily="2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>
            <a:lvl1pPr algn="ctr">
              <a:defRPr sz="900" noProof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>
                  <a:lumMod val="50000"/>
                  <a:lumOff val="50000"/>
                </a:srgbClr>
              </a:solidFill>
              <a:ea typeface="宋体" panose="02010600030101010101" pitchFamily="2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wrap="square" lIns="68579" tIns="34289" rIns="68579" bIns="34289" numCol="1" anchor="ctr" anchorCtr="0" compatLnSpc="1">
            <a:normAutofit/>
          </a:bodyPr>
          <a:lstStyle>
            <a:lvl1pPr algn="r" eaLnBrk="0" hangingPunct="0">
              <a:defRPr sz="900">
                <a:solidFill>
                  <a:srgbClr val="80808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8567AF4B-538C-44F3-A654-CBAACC337512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" name="KSO_TEMPLATE" hidden="1"/>
          <p:cNvSpPr/>
          <p:nvPr>
            <p:custDataLst>
              <p:tags r:id="rId4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noProof="1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2.xml"/><Relationship Id="rId2" Type="http://schemas.openxmlformats.org/officeDocument/2006/relationships/tags" Target="../tags/tag4.xml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10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24"/>
          <p:cNvSpPr>
            <a:spLocks noChangeArrowheads="1"/>
          </p:cNvSpPr>
          <p:nvPr/>
        </p:nvSpPr>
        <p:spPr bwMode="auto">
          <a:xfrm>
            <a:off x="1746647" y="1292941"/>
            <a:ext cx="2808684" cy="41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第一单元 </a:t>
            </a:r>
            <a:r>
              <a:rPr lang="en-US" altLang="zh-CN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负数</a:t>
            </a:r>
            <a:endParaRPr lang="zh-CN" altLang="en-US" sz="15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1156097" y="1995686"/>
            <a:ext cx="3989784" cy="746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直线上的负数</a:t>
            </a:r>
            <a:endParaRPr lang="zh-CN" altLang="en-US" sz="4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4" name="矩形 8"/>
          <p:cNvSpPr>
            <a:spLocks noChangeArrowheads="1"/>
          </p:cNvSpPr>
          <p:nvPr/>
        </p:nvSpPr>
        <p:spPr bwMode="auto">
          <a:xfrm>
            <a:off x="6142873" y="210742"/>
            <a:ext cx="2352240" cy="253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人民教育</a:t>
            </a:r>
            <a:r>
              <a:rPr lang="zh-CN" altLang="zh-CN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845" name="图片 2" descr="t01d6398d4f041f99c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72189" y="1156101"/>
            <a:ext cx="3071812" cy="39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WordArt 3"/>
          <p:cNvSpPr>
            <a:spLocks noChangeArrowheads="1" noChangeShapeType="1" noTextEdit="1"/>
          </p:cNvSpPr>
          <p:nvPr/>
        </p:nvSpPr>
        <p:spPr bwMode="auto">
          <a:xfrm>
            <a:off x="2438400" y="1085850"/>
            <a:ext cx="3505200" cy="457200"/>
          </a:xfrm>
          <a:prstGeom prst="rect">
            <a:avLst/>
          </a:prstGeom>
        </p:spPr>
        <p:txBody>
          <a:bodyPr wrap="none" lIns="68577" tIns="34289" rIns="68577" bIns="34289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700" b="1" kern="10">
              <a:ln w="19050">
                <a:solidFill>
                  <a:srgbClr val="FF0000"/>
                </a:solidFill>
                <a:round/>
              </a:ln>
              <a:solidFill>
                <a:srgbClr val="44546A">
                  <a:alpha val="61960"/>
                </a:srgbClr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4" name="矩形 3"/>
          <p:cNvSpPr>
            <a:spLocks noChangeArrowheads="1"/>
          </p:cNvSpPr>
          <p:nvPr/>
        </p:nvSpPr>
        <p:spPr bwMode="auto">
          <a:xfrm>
            <a:off x="5038037" y="179787"/>
            <a:ext cx="345350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人民教育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5" name="矩形 4"/>
          <p:cNvSpPr>
            <a:spLocks noChangeArrowheads="1"/>
          </p:cNvSpPr>
          <p:nvPr/>
        </p:nvSpPr>
        <p:spPr bwMode="auto">
          <a:xfrm>
            <a:off x="514272" y="983460"/>
            <a:ext cx="1215711" cy="39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1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6" name="矩形 5"/>
          <p:cNvSpPr>
            <a:spLocks noChangeArrowheads="1"/>
          </p:cNvSpPr>
          <p:nvPr/>
        </p:nvSpPr>
        <p:spPr bwMode="auto">
          <a:xfrm>
            <a:off x="2441976" y="2205038"/>
            <a:ext cx="3246717" cy="90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作业：第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页练习一，第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题； 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第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页练习一，第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448866" y="608413"/>
            <a:ext cx="1368028" cy="691753"/>
          </a:xfrm>
        </p:spPr>
        <p:txBody>
          <a:bodyPr/>
          <a:lstStyle/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复习导入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1285876" y="1376366"/>
            <a:ext cx="6840141" cy="25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填一填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一辆公共汽车经过某站台时有12人上车，记作（     ）人；7人下车，记作（    ）人。</a:t>
            </a:r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阳光小学今年招收新300人，记作+300人，那么-420人表示（               ）。</a:t>
            </a:r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升降机上升3.5米，记作+3.5米；-4米表示（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</a:t>
            </a:r>
            <a:r>
              <a:rPr lang="zh-CN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）。</a:t>
            </a:r>
            <a:endParaRPr lang="zh-CN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451997" y="1978821"/>
            <a:ext cx="579320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+12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892031" y="2324103"/>
            <a:ext cx="374135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527575" y="3119439"/>
            <a:ext cx="1234947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毕业420人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5974558" y="3545683"/>
            <a:ext cx="1267007" cy="39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FF0000"/>
                </a:solidFill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下降4米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5" name="矩形 8"/>
          <p:cNvSpPr>
            <a:spLocks noChangeArrowheads="1"/>
          </p:cNvSpPr>
          <p:nvPr/>
        </p:nvSpPr>
        <p:spPr bwMode="auto">
          <a:xfrm>
            <a:off x="5086493" y="210744"/>
            <a:ext cx="3408619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人民教育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2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/>
      <p:bldP spid="5125" grpId="0" bldLvl="0"/>
      <p:bldP spid="5126" grpId="0" bldLvl="0"/>
      <p:bldP spid="512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4"/>
          <p:cNvSpPr txBox="1">
            <a:spLocks noChangeArrowheads="1"/>
          </p:cNvSpPr>
          <p:nvPr/>
        </p:nvSpPr>
        <p:spPr bwMode="auto">
          <a:xfrm>
            <a:off x="779864" y="1239442"/>
            <a:ext cx="1350169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创设情境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2" name="TextBox 6"/>
          <p:cNvSpPr txBox="1">
            <a:spLocks noChangeArrowheads="1"/>
          </p:cNvSpPr>
          <p:nvPr/>
        </p:nvSpPr>
        <p:spPr bwMode="auto">
          <a:xfrm>
            <a:off x="6354370" y="2733678"/>
            <a:ext cx="756047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楷体_GB2312" pitchFamily="49" charset="-122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439341" y="601268"/>
            <a:ext cx="1257300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探究新知</a:t>
            </a:r>
            <a:endParaRPr lang="zh-CN" altLang="en-US" sz="21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0964" name="Group 18"/>
          <p:cNvGrpSpPr/>
          <p:nvPr/>
        </p:nvGrpSpPr>
        <p:grpSpPr bwMode="auto">
          <a:xfrm>
            <a:off x="942979" y="1431132"/>
            <a:ext cx="7133035" cy="2505702"/>
            <a:chOff x="243" y="1132"/>
            <a:chExt cx="4626" cy="2144"/>
          </a:xfrm>
        </p:grpSpPr>
        <p:pic>
          <p:nvPicPr>
            <p:cNvPr id="40965" name="Picture 12" descr="6B0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43" y="1132"/>
              <a:ext cx="4626" cy="1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6" name="TextBox 4"/>
            <p:cNvSpPr txBox="1">
              <a:spLocks noChangeArrowheads="1"/>
            </p:cNvSpPr>
            <p:nvPr/>
          </p:nvSpPr>
          <p:spPr bwMode="auto">
            <a:xfrm>
              <a:off x="567" y="2845"/>
              <a:ext cx="499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小红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967" name="TextBox 4"/>
            <p:cNvSpPr txBox="1">
              <a:spLocks noChangeArrowheads="1"/>
            </p:cNvSpPr>
            <p:nvPr/>
          </p:nvSpPr>
          <p:spPr bwMode="auto">
            <a:xfrm>
              <a:off x="1655" y="2936"/>
              <a:ext cx="499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小明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968" name="TextBox 4"/>
            <p:cNvSpPr txBox="1">
              <a:spLocks noChangeArrowheads="1"/>
            </p:cNvSpPr>
            <p:nvPr/>
          </p:nvSpPr>
          <p:spPr bwMode="auto">
            <a:xfrm>
              <a:off x="3152" y="2936"/>
              <a:ext cx="499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小丽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969" name="TextBox 4"/>
            <p:cNvSpPr txBox="1">
              <a:spLocks noChangeArrowheads="1"/>
            </p:cNvSpPr>
            <p:nvPr/>
          </p:nvSpPr>
          <p:spPr bwMode="auto">
            <a:xfrm>
              <a:off x="3878" y="2960"/>
              <a:ext cx="499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小东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970" name="TextBox 4"/>
          <p:cNvSpPr txBox="1">
            <a:spLocks noChangeArrowheads="1"/>
          </p:cNvSpPr>
          <p:nvPr/>
        </p:nvSpPr>
        <p:spPr bwMode="auto">
          <a:xfrm>
            <a:off x="1818089" y="4083848"/>
            <a:ext cx="6093619" cy="83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上图中的四个同学以大树为起点，分别向东、西两个相反的方向走。如何在一条直线上表示它们行走的距离和方向呢？</a:t>
            </a:r>
            <a:endParaRPr lang="zh-CN" altLang="en-US" sz="15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71" name="矩形 8"/>
          <p:cNvSpPr>
            <a:spLocks noChangeArrowheads="1"/>
          </p:cNvSpPr>
          <p:nvPr/>
        </p:nvSpPr>
        <p:spPr bwMode="auto">
          <a:xfrm>
            <a:off x="5086493" y="210744"/>
            <a:ext cx="3408619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人民教育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2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Group 18"/>
          <p:cNvGrpSpPr/>
          <p:nvPr/>
        </p:nvGrpSpPr>
        <p:grpSpPr bwMode="auto">
          <a:xfrm>
            <a:off x="746523" y="1160862"/>
            <a:ext cx="7597378" cy="2506943"/>
            <a:chOff x="243" y="1132"/>
            <a:chExt cx="4626" cy="2144"/>
          </a:xfrm>
        </p:grpSpPr>
        <p:pic>
          <p:nvPicPr>
            <p:cNvPr id="41986" name="Picture 19" descr="6B0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43" y="1132"/>
              <a:ext cx="4626" cy="1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987" name="TextBox 4"/>
            <p:cNvSpPr txBox="1">
              <a:spLocks noChangeArrowheads="1"/>
            </p:cNvSpPr>
            <p:nvPr/>
          </p:nvSpPr>
          <p:spPr bwMode="auto">
            <a:xfrm>
              <a:off x="567" y="2845"/>
              <a:ext cx="499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小红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988" name="TextBox 4"/>
            <p:cNvSpPr txBox="1">
              <a:spLocks noChangeArrowheads="1"/>
            </p:cNvSpPr>
            <p:nvPr/>
          </p:nvSpPr>
          <p:spPr bwMode="auto">
            <a:xfrm>
              <a:off x="1655" y="2936"/>
              <a:ext cx="499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小明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989" name="TextBox 4"/>
            <p:cNvSpPr txBox="1">
              <a:spLocks noChangeArrowheads="1"/>
            </p:cNvSpPr>
            <p:nvPr/>
          </p:nvSpPr>
          <p:spPr bwMode="auto">
            <a:xfrm>
              <a:off x="3152" y="2936"/>
              <a:ext cx="499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小丽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990" name="TextBox 4"/>
            <p:cNvSpPr txBox="1">
              <a:spLocks noChangeArrowheads="1"/>
            </p:cNvSpPr>
            <p:nvPr/>
          </p:nvSpPr>
          <p:spPr bwMode="auto">
            <a:xfrm>
              <a:off x="3878" y="2960"/>
              <a:ext cx="499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小东</a:t>
              </a:r>
              <a:endPara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980010" y="3454519"/>
            <a:ext cx="4982768" cy="484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 anchor="ctr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）从图中你能知道哪些信息？要解决的问题是什么？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980010" y="4324746"/>
            <a:ext cx="4598048" cy="401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 anchor="ctr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（3）要求：请你先独立完成，然后在小组内交流。</a:t>
            </a:r>
            <a:r>
              <a:rPr lang="zh-CN" altLang="zh-CN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980010" y="3868856"/>
            <a:ext cx="4982768" cy="484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 anchor="ctr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）你能试着在一条直线上表示他们行走后的情况吗？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4" name="TextBox 4"/>
          <p:cNvSpPr txBox="1">
            <a:spLocks noChangeArrowheads="1"/>
          </p:cNvSpPr>
          <p:nvPr/>
        </p:nvSpPr>
        <p:spPr bwMode="auto">
          <a:xfrm>
            <a:off x="822724" y="1160862"/>
            <a:ext cx="2662238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理解信息，明确要求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39341" y="601268"/>
            <a:ext cx="1257300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探究新知</a:t>
            </a:r>
            <a:endParaRPr lang="zh-CN" altLang="en-US" sz="21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1996" name="矩形 8"/>
          <p:cNvSpPr>
            <a:spLocks noChangeArrowheads="1"/>
          </p:cNvSpPr>
          <p:nvPr/>
        </p:nvSpPr>
        <p:spPr bwMode="auto">
          <a:xfrm>
            <a:off x="5086493" y="210744"/>
            <a:ext cx="3408619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人民教育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2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980010" y="2571730"/>
            <a:ext cx="2696886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交流：说一说你是怎样做的。 </a:t>
            </a:r>
            <a:endParaRPr lang="zh-CN" altLang="en-US" sz="15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980013" y="2787605"/>
            <a:ext cx="5309781" cy="145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 anchor="ctr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）先画一条直线，确定好起点、方向和单位长度。 　    </a:t>
            </a:r>
            <a:endParaRPr lang="zh-CN" altLang="en-US" sz="15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（2）在直线上确定大树和学生们的位置。 </a:t>
            </a: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</a:t>
            </a:r>
            <a:endParaRPr lang="zh-CN" altLang="en-US" sz="15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（3）想：怎样用数表示这些学生和大树的相对位置关系呢？ </a:t>
            </a:r>
            <a:endParaRPr lang="zh-CN" altLang="en-US" sz="15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）在直线上表示出</a:t>
            </a:r>
            <a:r>
              <a:rPr lang="en-US" altLang="zh-CN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、各个正数和负数。 </a:t>
            </a:r>
            <a:endParaRPr lang="en-US" altLang="zh-CN" sz="15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980010" y="4137423"/>
            <a:ext cx="5562600" cy="761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总结：用有正数和负数的直线可以表示距离和相反的方向。</a:t>
            </a:r>
            <a:endParaRPr lang="zh-CN" altLang="en-US" sz="15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像这样在直线上表示出</a:t>
            </a:r>
            <a:r>
              <a:rPr lang="en-US" altLang="zh-CN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、正数和负数的数线叫数轴。 </a:t>
            </a:r>
            <a:endParaRPr lang="zh-CN" altLang="en-US" sz="15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012" name="Group 43"/>
          <p:cNvGrpSpPr/>
          <p:nvPr/>
        </p:nvGrpSpPr>
        <p:grpSpPr bwMode="auto">
          <a:xfrm>
            <a:off x="1314450" y="2277660"/>
            <a:ext cx="5516166" cy="282178"/>
            <a:chOff x="930" y="1960"/>
            <a:chExt cx="2525" cy="237"/>
          </a:xfrm>
        </p:grpSpPr>
        <p:sp>
          <p:nvSpPr>
            <p:cNvPr id="43013" name="Text Box 29"/>
            <p:cNvSpPr txBox="1">
              <a:spLocks noChangeArrowheads="1"/>
            </p:cNvSpPr>
            <p:nvPr/>
          </p:nvSpPr>
          <p:spPr bwMode="auto">
            <a:xfrm>
              <a:off x="930" y="1962"/>
              <a:ext cx="31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楷体_GB2312" pitchFamily="49" charset="-122"/>
                </a:rPr>
                <a:t>   </a:t>
              </a:r>
              <a:r>
                <a:rPr lang="zh-CN" altLang="en-US" sz="1200">
                  <a:solidFill>
                    <a:srgbClr val="000000"/>
                  </a:solidFill>
                  <a:latin typeface="楷体_GB2312" pitchFamily="49" charset="-122"/>
                </a:rPr>
                <a:t>－</a:t>
              </a:r>
              <a:r>
                <a:rPr lang="en-US" altLang="zh-CN" sz="1200">
                  <a:solidFill>
                    <a:srgbClr val="000000"/>
                  </a:solidFill>
                </a:rPr>
                <a:t>4</a:t>
              </a:r>
              <a:endParaRPr lang="en-US" altLang="zh-CN" sz="1200">
                <a:solidFill>
                  <a:srgbClr val="000000"/>
                </a:solidFill>
              </a:endParaRPr>
            </a:p>
          </p:txBody>
        </p:sp>
        <p:sp>
          <p:nvSpPr>
            <p:cNvPr id="43014" name="Text Box 30"/>
            <p:cNvSpPr txBox="1">
              <a:spLocks noChangeArrowheads="1"/>
            </p:cNvSpPr>
            <p:nvPr/>
          </p:nvSpPr>
          <p:spPr bwMode="auto">
            <a:xfrm>
              <a:off x="1223" y="1962"/>
              <a:ext cx="31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楷体_GB2312" pitchFamily="49" charset="-122"/>
                </a:rPr>
                <a:t>  </a:t>
              </a:r>
              <a:r>
                <a:rPr lang="zh-CN" altLang="en-US" sz="1200">
                  <a:solidFill>
                    <a:srgbClr val="000000"/>
                  </a:solidFill>
                  <a:latin typeface="楷体_GB2312" pitchFamily="49" charset="-122"/>
                </a:rPr>
                <a:t>－</a:t>
              </a:r>
              <a:r>
                <a:rPr lang="en-US" altLang="zh-CN" sz="1200">
                  <a:solidFill>
                    <a:srgbClr val="000000"/>
                  </a:solidFill>
                </a:rPr>
                <a:t>3</a:t>
              </a:r>
              <a:endParaRPr lang="en-US" altLang="zh-CN" sz="1200">
                <a:solidFill>
                  <a:srgbClr val="000000"/>
                </a:solidFill>
              </a:endParaRPr>
            </a:p>
          </p:txBody>
        </p:sp>
        <p:sp>
          <p:nvSpPr>
            <p:cNvPr id="43015" name="Text Box 31"/>
            <p:cNvSpPr txBox="1">
              <a:spLocks noChangeArrowheads="1"/>
            </p:cNvSpPr>
            <p:nvPr/>
          </p:nvSpPr>
          <p:spPr bwMode="auto">
            <a:xfrm>
              <a:off x="1509" y="1962"/>
              <a:ext cx="31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楷体_GB2312" pitchFamily="49" charset="-122"/>
                </a:rPr>
                <a:t>  </a:t>
              </a:r>
              <a:r>
                <a:rPr lang="zh-CN" altLang="en-US" sz="1200">
                  <a:solidFill>
                    <a:srgbClr val="000000"/>
                  </a:solidFill>
                  <a:latin typeface="楷体_GB2312" pitchFamily="49" charset="-122"/>
                </a:rPr>
                <a:t>－</a:t>
              </a:r>
              <a:r>
                <a:rPr lang="en-US" altLang="zh-CN" sz="1200">
                  <a:solidFill>
                    <a:srgbClr val="000000"/>
                  </a:solidFill>
                </a:rPr>
                <a:t>2</a:t>
              </a:r>
              <a:endParaRPr lang="en-US" altLang="zh-CN" sz="1200">
                <a:solidFill>
                  <a:srgbClr val="000000"/>
                </a:solidFill>
              </a:endParaRPr>
            </a:p>
          </p:txBody>
        </p:sp>
        <p:sp>
          <p:nvSpPr>
            <p:cNvPr id="43016" name="Text Box 32"/>
            <p:cNvSpPr txBox="1">
              <a:spLocks noChangeArrowheads="1"/>
            </p:cNvSpPr>
            <p:nvPr/>
          </p:nvSpPr>
          <p:spPr bwMode="auto">
            <a:xfrm>
              <a:off x="1793" y="1962"/>
              <a:ext cx="31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楷体_GB2312" pitchFamily="49" charset="-122"/>
                </a:rPr>
                <a:t>  </a:t>
              </a:r>
              <a:r>
                <a:rPr lang="zh-CN" altLang="en-US" sz="1200">
                  <a:solidFill>
                    <a:srgbClr val="000000"/>
                  </a:solidFill>
                  <a:latin typeface="楷体_GB2312" pitchFamily="49" charset="-122"/>
                </a:rPr>
                <a:t>－</a:t>
              </a:r>
              <a:r>
                <a:rPr lang="en-US" altLang="zh-CN" sz="1200">
                  <a:solidFill>
                    <a:srgbClr val="000000"/>
                  </a:solidFill>
                </a:rPr>
                <a:t>1</a:t>
              </a:r>
              <a:endParaRPr lang="en-US" altLang="zh-CN" sz="1200">
                <a:solidFill>
                  <a:srgbClr val="000000"/>
                </a:solidFill>
              </a:endParaRPr>
            </a:p>
          </p:txBody>
        </p:sp>
        <p:sp>
          <p:nvSpPr>
            <p:cNvPr id="43017" name="Text Box 33"/>
            <p:cNvSpPr txBox="1">
              <a:spLocks noChangeArrowheads="1"/>
            </p:cNvSpPr>
            <p:nvPr/>
          </p:nvSpPr>
          <p:spPr bwMode="auto">
            <a:xfrm>
              <a:off x="2148" y="1964"/>
              <a:ext cx="22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</a:rPr>
                <a:t>0</a:t>
              </a:r>
              <a:endParaRPr lang="en-US" altLang="zh-CN" sz="1200">
                <a:solidFill>
                  <a:srgbClr val="000000"/>
                </a:solidFill>
              </a:endParaRPr>
            </a:p>
          </p:txBody>
        </p:sp>
        <p:sp>
          <p:nvSpPr>
            <p:cNvPr id="43018" name="Text Box 34"/>
            <p:cNvSpPr txBox="1">
              <a:spLocks noChangeArrowheads="1"/>
            </p:cNvSpPr>
            <p:nvPr/>
          </p:nvSpPr>
          <p:spPr bwMode="auto">
            <a:xfrm>
              <a:off x="2417" y="1960"/>
              <a:ext cx="22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</a:rPr>
                <a:t>1</a:t>
              </a:r>
              <a:endParaRPr lang="en-US" altLang="zh-CN" sz="1200">
                <a:solidFill>
                  <a:srgbClr val="000000"/>
                </a:solidFill>
              </a:endParaRPr>
            </a:p>
          </p:txBody>
        </p:sp>
        <p:sp>
          <p:nvSpPr>
            <p:cNvPr id="43019" name="Text Box 35"/>
            <p:cNvSpPr txBox="1">
              <a:spLocks noChangeArrowheads="1"/>
            </p:cNvSpPr>
            <p:nvPr/>
          </p:nvSpPr>
          <p:spPr bwMode="auto">
            <a:xfrm>
              <a:off x="2684" y="1962"/>
              <a:ext cx="18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</a:rPr>
                <a:t>2</a:t>
              </a:r>
              <a:endParaRPr lang="en-US" altLang="zh-CN" sz="1200">
                <a:solidFill>
                  <a:srgbClr val="000000"/>
                </a:solidFill>
              </a:endParaRPr>
            </a:p>
          </p:txBody>
        </p:sp>
        <p:sp>
          <p:nvSpPr>
            <p:cNvPr id="43020" name="Text Box 36"/>
            <p:cNvSpPr txBox="1">
              <a:spLocks noChangeArrowheads="1"/>
            </p:cNvSpPr>
            <p:nvPr/>
          </p:nvSpPr>
          <p:spPr bwMode="auto">
            <a:xfrm>
              <a:off x="2964" y="1962"/>
              <a:ext cx="22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</a:rPr>
                <a:t>3</a:t>
              </a:r>
              <a:endParaRPr lang="en-US" altLang="zh-CN" sz="1200">
                <a:solidFill>
                  <a:srgbClr val="000000"/>
                </a:solidFill>
              </a:endParaRPr>
            </a:p>
          </p:txBody>
        </p:sp>
        <p:sp>
          <p:nvSpPr>
            <p:cNvPr id="43021" name="Text Box 37"/>
            <p:cNvSpPr txBox="1">
              <a:spLocks noChangeArrowheads="1"/>
            </p:cNvSpPr>
            <p:nvPr/>
          </p:nvSpPr>
          <p:spPr bwMode="auto">
            <a:xfrm>
              <a:off x="3228" y="1962"/>
              <a:ext cx="22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</a:rPr>
                <a:t>4</a:t>
              </a:r>
              <a:endParaRPr lang="en-US" altLang="zh-CN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43022" name="Group 42"/>
          <p:cNvGrpSpPr/>
          <p:nvPr/>
        </p:nvGrpSpPr>
        <p:grpSpPr bwMode="auto">
          <a:xfrm>
            <a:off x="1067995" y="2220516"/>
            <a:ext cx="6051947" cy="84534"/>
            <a:chOff x="839" y="1933"/>
            <a:chExt cx="2813" cy="71"/>
          </a:xfrm>
        </p:grpSpPr>
        <p:grpSp>
          <p:nvGrpSpPr>
            <p:cNvPr id="43023" name="Group 28"/>
            <p:cNvGrpSpPr/>
            <p:nvPr/>
          </p:nvGrpSpPr>
          <p:grpSpPr bwMode="auto">
            <a:xfrm>
              <a:off x="839" y="1933"/>
              <a:ext cx="2813" cy="48"/>
              <a:chOff x="839" y="1976"/>
              <a:chExt cx="2813" cy="48"/>
            </a:xfrm>
          </p:grpSpPr>
          <p:sp>
            <p:nvSpPr>
              <p:cNvPr id="43024" name="Line 17"/>
              <p:cNvSpPr>
                <a:spLocks noChangeShapeType="1"/>
              </p:cNvSpPr>
              <p:nvPr/>
            </p:nvSpPr>
            <p:spPr bwMode="auto">
              <a:xfrm>
                <a:off x="839" y="2024"/>
                <a:ext cx="281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3025" name="Line 19"/>
              <p:cNvSpPr>
                <a:spLocks noChangeShapeType="1"/>
              </p:cNvSpPr>
              <p:nvPr/>
            </p:nvSpPr>
            <p:spPr bwMode="auto">
              <a:xfrm>
                <a:off x="1156" y="1976"/>
                <a:ext cx="0" cy="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3026" name="Line 20"/>
              <p:cNvSpPr>
                <a:spLocks noChangeShapeType="1"/>
              </p:cNvSpPr>
              <p:nvPr/>
            </p:nvSpPr>
            <p:spPr bwMode="auto">
              <a:xfrm>
                <a:off x="1429" y="1976"/>
                <a:ext cx="0" cy="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3027" name="Line 21"/>
              <p:cNvSpPr>
                <a:spLocks noChangeShapeType="1"/>
              </p:cNvSpPr>
              <p:nvPr/>
            </p:nvSpPr>
            <p:spPr bwMode="auto">
              <a:xfrm>
                <a:off x="1701" y="1976"/>
                <a:ext cx="0" cy="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3028" name="Line 22"/>
              <p:cNvSpPr>
                <a:spLocks noChangeShapeType="1"/>
              </p:cNvSpPr>
              <p:nvPr/>
            </p:nvSpPr>
            <p:spPr bwMode="auto">
              <a:xfrm>
                <a:off x="1973" y="1976"/>
                <a:ext cx="0" cy="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3029" name="Line 23"/>
              <p:cNvSpPr>
                <a:spLocks noChangeShapeType="1"/>
              </p:cNvSpPr>
              <p:nvPr/>
            </p:nvSpPr>
            <p:spPr bwMode="auto">
              <a:xfrm>
                <a:off x="2245" y="1976"/>
                <a:ext cx="0" cy="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3030" name="Line 24"/>
              <p:cNvSpPr>
                <a:spLocks noChangeShapeType="1"/>
              </p:cNvSpPr>
              <p:nvPr/>
            </p:nvSpPr>
            <p:spPr bwMode="auto">
              <a:xfrm>
                <a:off x="2517" y="1976"/>
                <a:ext cx="0" cy="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3031" name="Line 25"/>
              <p:cNvSpPr>
                <a:spLocks noChangeShapeType="1"/>
              </p:cNvSpPr>
              <p:nvPr/>
            </p:nvSpPr>
            <p:spPr bwMode="auto">
              <a:xfrm>
                <a:off x="2789" y="1976"/>
                <a:ext cx="0" cy="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3032" name="Line 26"/>
              <p:cNvSpPr>
                <a:spLocks noChangeShapeType="1"/>
              </p:cNvSpPr>
              <p:nvPr/>
            </p:nvSpPr>
            <p:spPr bwMode="auto">
              <a:xfrm>
                <a:off x="3061" y="1976"/>
                <a:ext cx="0" cy="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3033" name="Line 27"/>
              <p:cNvSpPr>
                <a:spLocks noChangeShapeType="1"/>
              </p:cNvSpPr>
              <p:nvPr/>
            </p:nvSpPr>
            <p:spPr bwMode="auto">
              <a:xfrm>
                <a:off x="3334" y="1976"/>
                <a:ext cx="0" cy="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3034" name="Oval 38"/>
            <p:cNvSpPr>
              <a:spLocks noChangeArrowheads="1"/>
            </p:cNvSpPr>
            <p:nvPr/>
          </p:nvSpPr>
          <p:spPr bwMode="auto">
            <a:xfrm>
              <a:off x="1135" y="1959"/>
              <a:ext cx="45" cy="4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</p:txBody>
        </p:sp>
        <p:sp>
          <p:nvSpPr>
            <p:cNvPr id="43035" name="Oval 39"/>
            <p:cNvSpPr>
              <a:spLocks noChangeArrowheads="1"/>
            </p:cNvSpPr>
            <p:nvPr/>
          </p:nvSpPr>
          <p:spPr bwMode="auto">
            <a:xfrm>
              <a:off x="1679" y="1959"/>
              <a:ext cx="45" cy="4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</p:txBody>
        </p:sp>
        <p:sp>
          <p:nvSpPr>
            <p:cNvPr id="43036" name="Oval 40"/>
            <p:cNvSpPr>
              <a:spLocks noChangeArrowheads="1"/>
            </p:cNvSpPr>
            <p:nvPr/>
          </p:nvSpPr>
          <p:spPr bwMode="auto">
            <a:xfrm>
              <a:off x="2764" y="1959"/>
              <a:ext cx="45" cy="4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</p:txBody>
        </p:sp>
        <p:sp>
          <p:nvSpPr>
            <p:cNvPr id="43037" name="Oval 41"/>
            <p:cNvSpPr>
              <a:spLocks noChangeArrowheads="1"/>
            </p:cNvSpPr>
            <p:nvPr/>
          </p:nvSpPr>
          <p:spPr bwMode="auto">
            <a:xfrm>
              <a:off x="3310" y="1959"/>
              <a:ext cx="45" cy="4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3038" name="Group 53"/>
          <p:cNvGrpSpPr/>
          <p:nvPr/>
        </p:nvGrpSpPr>
        <p:grpSpPr bwMode="auto">
          <a:xfrm>
            <a:off x="1326358" y="1539479"/>
            <a:ext cx="5604272" cy="728661"/>
            <a:chOff x="1020" y="1415"/>
            <a:chExt cx="2586" cy="612"/>
          </a:xfrm>
        </p:grpSpPr>
        <p:pic>
          <p:nvPicPr>
            <p:cNvPr id="43039" name="Picture 15" descr="6B0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28" y="1415"/>
              <a:ext cx="2510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40" name="Text Box 45"/>
            <p:cNvSpPr txBox="1">
              <a:spLocks noChangeArrowheads="1"/>
            </p:cNvSpPr>
            <p:nvPr/>
          </p:nvSpPr>
          <p:spPr bwMode="auto">
            <a:xfrm>
              <a:off x="1020" y="1794"/>
              <a:ext cx="40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楷体_GB2312" pitchFamily="49" charset="-122"/>
                </a:rPr>
                <a:t>   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小红</a:t>
              </a:r>
              <a:endPara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41" name="Text Box 46"/>
            <p:cNvSpPr txBox="1">
              <a:spLocks noChangeArrowheads="1"/>
            </p:cNvSpPr>
            <p:nvPr/>
          </p:nvSpPr>
          <p:spPr bwMode="auto">
            <a:xfrm>
              <a:off x="1551" y="1794"/>
              <a:ext cx="40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小明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42" name="Text Box 47"/>
            <p:cNvSpPr txBox="1">
              <a:spLocks noChangeArrowheads="1"/>
            </p:cNvSpPr>
            <p:nvPr/>
          </p:nvSpPr>
          <p:spPr bwMode="auto">
            <a:xfrm>
              <a:off x="2653" y="1794"/>
              <a:ext cx="40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小丽</a:t>
              </a:r>
              <a:endPara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043" name="Text Box 52"/>
            <p:cNvSpPr txBox="1">
              <a:spLocks noChangeArrowheads="1"/>
            </p:cNvSpPr>
            <p:nvPr/>
          </p:nvSpPr>
          <p:spPr bwMode="auto">
            <a:xfrm>
              <a:off x="3198" y="1794"/>
              <a:ext cx="40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楷体_GB2312" pitchFamily="49" charset="-122"/>
                </a:rPr>
                <a:t>  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小东</a:t>
              </a:r>
              <a:endPara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044" name="TextBox 4"/>
          <p:cNvSpPr txBox="1">
            <a:spLocks noChangeArrowheads="1"/>
          </p:cNvSpPr>
          <p:nvPr/>
        </p:nvSpPr>
        <p:spPr bwMode="auto">
          <a:xfrm>
            <a:off x="845344" y="1076328"/>
            <a:ext cx="2662238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交流方法，学习新知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47675" y="514352"/>
            <a:ext cx="1257300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探究新知</a:t>
            </a:r>
            <a:endParaRPr lang="zh-CN" altLang="en-US" sz="21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3046" name="矩形 8"/>
          <p:cNvSpPr>
            <a:spLocks noChangeArrowheads="1"/>
          </p:cNvSpPr>
          <p:nvPr/>
        </p:nvSpPr>
        <p:spPr bwMode="auto">
          <a:xfrm>
            <a:off x="5086493" y="210744"/>
            <a:ext cx="3408619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人民教育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2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1220393" y="2190879"/>
            <a:ext cx="3328469" cy="761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 anchor="ctr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）仔细观察数轴，你有什么发现？</a:t>
            </a:r>
            <a:endParaRPr lang="zh-CN" altLang="en-US" sz="15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）从中你有什么体会？</a:t>
            </a:r>
            <a:endParaRPr lang="zh-CN" altLang="en-US" sz="15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046560" y="3050385"/>
            <a:ext cx="3024188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在数轴上表示分数和小数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14429" y="3584976"/>
            <a:ext cx="6397229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你能试着在数轴上表示分数和小数吗？ 自己各出一组数，在数轴上表示。</a:t>
            </a:r>
            <a:endParaRPr lang="en-US" altLang="zh-CN" sz="15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46562" y="4106466"/>
            <a:ext cx="5455444" cy="401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小结：所有的正、负数都可以在数轴上找到它的位置。 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037" name="Group 54"/>
          <p:cNvGrpSpPr/>
          <p:nvPr/>
        </p:nvGrpSpPr>
        <p:grpSpPr bwMode="auto">
          <a:xfrm>
            <a:off x="1389461" y="1799031"/>
            <a:ext cx="5112544" cy="496491"/>
            <a:chOff x="1226" y="1865"/>
            <a:chExt cx="2813" cy="417"/>
          </a:xfrm>
        </p:grpSpPr>
        <p:grpSp>
          <p:nvGrpSpPr>
            <p:cNvPr id="44038" name="Group 28"/>
            <p:cNvGrpSpPr/>
            <p:nvPr/>
          </p:nvGrpSpPr>
          <p:grpSpPr bwMode="auto">
            <a:xfrm>
              <a:off x="1317" y="1892"/>
              <a:ext cx="2525" cy="390"/>
              <a:chOff x="930" y="1960"/>
              <a:chExt cx="2525" cy="390"/>
            </a:xfrm>
          </p:grpSpPr>
          <p:sp>
            <p:nvSpPr>
              <p:cNvPr id="44039" name="Text Box 29"/>
              <p:cNvSpPr txBox="1">
                <a:spLocks noChangeArrowheads="1"/>
              </p:cNvSpPr>
              <p:nvPr/>
            </p:nvSpPr>
            <p:spPr bwMode="auto">
              <a:xfrm>
                <a:off x="930" y="1962"/>
                <a:ext cx="318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5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  <a:latin typeface="楷体_GB2312" pitchFamily="49" charset="-122"/>
                  </a:rPr>
                  <a:t>  </a:t>
                </a:r>
                <a:r>
                  <a:rPr lang="zh-CN" altLang="en-US" sz="1200">
                    <a:solidFill>
                      <a:srgbClr val="000000"/>
                    </a:solidFill>
                    <a:latin typeface="楷体_GB2312" pitchFamily="49" charset="-122"/>
                  </a:rPr>
                  <a:t>－</a:t>
                </a:r>
                <a:r>
                  <a:rPr lang="en-US" altLang="zh-CN" sz="1200">
                    <a:solidFill>
                      <a:srgbClr val="000000"/>
                    </a:solidFill>
                  </a:rPr>
                  <a:t>4</a:t>
                </a:r>
                <a:endParaRPr lang="en-US" altLang="zh-CN"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44040" name="Text Box 30"/>
              <p:cNvSpPr txBox="1">
                <a:spLocks noChangeArrowheads="1"/>
              </p:cNvSpPr>
              <p:nvPr/>
            </p:nvSpPr>
            <p:spPr bwMode="auto">
              <a:xfrm>
                <a:off x="1223" y="1962"/>
                <a:ext cx="318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5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  <a:latin typeface="楷体_GB2312" pitchFamily="49" charset="-122"/>
                  </a:rPr>
                  <a:t>  </a:t>
                </a:r>
                <a:r>
                  <a:rPr lang="zh-CN" altLang="en-US" sz="1200">
                    <a:solidFill>
                      <a:srgbClr val="000000"/>
                    </a:solidFill>
                    <a:latin typeface="楷体_GB2312" pitchFamily="49" charset="-122"/>
                  </a:rPr>
                  <a:t>－</a:t>
                </a:r>
                <a:r>
                  <a:rPr lang="en-US" altLang="zh-CN" sz="1200">
                    <a:solidFill>
                      <a:srgbClr val="000000"/>
                    </a:solidFill>
                  </a:rPr>
                  <a:t>3</a:t>
                </a:r>
                <a:endParaRPr lang="en-US" altLang="zh-CN"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44041" name="Text Box 31"/>
              <p:cNvSpPr txBox="1">
                <a:spLocks noChangeArrowheads="1"/>
              </p:cNvSpPr>
              <p:nvPr/>
            </p:nvSpPr>
            <p:spPr bwMode="auto">
              <a:xfrm>
                <a:off x="1509" y="1962"/>
                <a:ext cx="318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5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  <a:latin typeface="楷体_GB2312" pitchFamily="49" charset="-122"/>
                  </a:rPr>
                  <a:t>  </a:t>
                </a:r>
                <a:r>
                  <a:rPr lang="zh-CN" altLang="en-US" sz="1200">
                    <a:solidFill>
                      <a:srgbClr val="000000"/>
                    </a:solidFill>
                    <a:latin typeface="楷体_GB2312" pitchFamily="49" charset="-122"/>
                  </a:rPr>
                  <a:t>－</a:t>
                </a:r>
                <a:r>
                  <a:rPr lang="en-US" altLang="zh-CN" sz="1200">
                    <a:solidFill>
                      <a:srgbClr val="000000"/>
                    </a:solidFill>
                  </a:rPr>
                  <a:t>2</a:t>
                </a:r>
                <a:endParaRPr lang="en-US" altLang="zh-CN"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44042" name="Text Box 32"/>
              <p:cNvSpPr txBox="1">
                <a:spLocks noChangeArrowheads="1"/>
              </p:cNvSpPr>
              <p:nvPr/>
            </p:nvSpPr>
            <p:spPr bwMode="auto">
              <a:xfrm>
                <a:off x="1793" y="1962"/>
                <a:ext cx="318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5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  <a:latin typeface="楷体_GB2312" pitchFamily="49" charset="-122"/>
                  </a:rPr>
                  <a:t> </a:t>
                </a:r>
                <a:r>
                  <a:rPr lang="zh-CN" altLang="en-US" sz="1200">
                    <a:solidFill>
                      <a:srgbClr val="000000"/>
                    </a:solidFill>
                    <a:latin typeface="楷体_GB2312" pitchFamily="49" charset="-122"/>
                  </a:rPr>
                  <a:t>－</a:t>
                </a:r>
                <a:r>
                  <a:rPr lang="en-US" altLang="zh-CN" sz="1200">
                    <a:solidFill>
                      <a:srgbClr val="000000"/>
                    </a:solidFill>
                  </a:rPr>
                  <a:t>1</a:t>
                </a:r>
                <a:endParaRPr lang="en-US" altLang="zh-CN"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44043" name="Text Box 33"/>
              <p:cNvSpPr txBox="1">
                <a:spLocks noChangeArrowheads="1"/>
              </p:cNvSpPr>
              <p:nvPr/>
            </p:nvSpPr>
            <p:spPr bwMode="auto">
              <a:xfrm>
                <a:off x="2148" y="1964"/>
                <a:ext cx="226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5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 0</a:t>
                </a:r>
                <a:endParaRPr lang="en-US" altLang="zh-CN"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44044" name="Text Box 34"/>
              <p:cNvSpPr txBox="1">
                <a:spLocks noChangeArrowheads="1"/>
              </p:cNvSpPr>
              <p:nvPr/>
            </p:nvSpPr>
            <p:spPr bwMode="auto">
              <a:xfrm>
                <a:off x="2417" y="1960"/>
                <a:ext cx="226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5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 1</a:t>
                </a:r>
                <a:endParaRPr lang="en-US" altLang="zh-CN"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44045" name="Text Box 35"/>
              <p:cNvSpPr txBox="1">
                <a:spLocks noChangeArrowheads="1"/>
              </p:cNvSpPr>
              <p:nvPr/>
            </p:nvSpPr>
            <p:spPr bwMode="auto">
              <a:xfrm>
                <a:off x="2684" y="1962"/>
                <a:ext cx="181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5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  2</a:t>
                </a:r>
                <a:endParaRPr lang="en-US" altLang="zh-CN"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44046" name="Text Box 36"/>
              <p:cNvSpPr txBox="1">
                <a:spLocks noChangeArrowheads="1"/>
              </p:cNvSpPr>
              <p:nvPr/>
            </p:nvSpPr>
            <p:spPr bwMode="auto">
              <a:xfrm>
                <a:off x="2964" y="1962"/>
                <a:ext cx="227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5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  3</a:t>
                </a:r>
                <a:endParaRPr lang="en-US" altLang="zh-CN" sz="1200">
                  <a:solidFill>
                    <a:srgbClr val="000000"/>
                  </a:solidFill>
                </a:endParaRPr>
              </a:p>
            </p:txBody>
          </p:sp>
          <p:sp>
            <p:nvSpPr>
              <p:cNvPr id="44047" name="Text Box 37"/>
              <p:cNvSpPr txBox="1">
                <a:spLocks noChangeArrowheads="1"/>
              </p:cNvSpPr>
              <p:nvPr/>
            </p:nvSpPr>
            <p:spPr bwMode="auto">
              <a:xfrm>
                <a:off x="3228" y="1962"/>
                <a:ext cx="227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5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000000"/>
                    </a:solidFill>
                  </a:rPr>
                  <a:t>  4</a:t>
                </a:r>
                <a:endParaRPr lang="en-US" altLang="zh-CN" sz="12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4048" name="Group 38"/>
            <p:cNvGrpSpPr/>
            <p:nvPr/>
          </p:nvGrpSpPr>
          <p:grpSpPr bwMode="auto">
            <a:xfrm>
              <a:off x="1226" y="1865"/>
              <a:ext cx="2813" cy="71"/>
              <a:chOff x="839" y="1933"/>
              <a:chExt cx="2813" cy="71"/>
            </a:xfrm>
          </p:grpSpPr>
          <p:grpSp>
            <p:nvGrpSpPr>
              <p:cNvPr id="44049" name="Group 39"/>
              <p:cNvGrpSpPr/>
              <p:nvPr/>
            </p:nvGrpSpPr>
            <p:grpSpPr bwMode="auto">
              <a:xfrm>
                <a:off x="839" y="1933"/>
                <a:ext cx="2813" cy="48"/>
                <a:chOff x="839" y="1976"/>
                <a:chExt cx="2813" cy="48"/>
              </a:xfrm>
            </p:grpSpPr>
            <p:sp>
              <p:nvSpPr>
                <p:cNvPr id="44050" name="Line 40"/>
                <p:cNvSpPr>
                  <a:spLocks noChangeShapeType="1"/>
                </p:cNvSpPr>
                <p:nvPr/>
              </p:nvSpPr>
              <p:spPr bwMode="auto">
                <a:xfrm>
                  <a:off x="839" y="2024"/>
                  <a:ext cx="2813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4051" name="Line 41"/>
                <p:cNvSpPr>
                  <a:spLocks noChangeShapeType="1"/>
                </p:cNvSpPr>
                <p:nvPr/>
              </p:nvSpPr>
              <p:spPr bwMode="auto">
                <a:xfrm>
                  <a:off x="1156" y="1976"/>
                  <a:ext cx="0" cy="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4052" name="Line 42"/>
                <p:cNvSpPr>
                  <a:spLocks noChangeShapeType="1"/>
                </p:cNvSpPr>
                <p:nvPr/>
              </p:nvSpPr>
              <p:spPr bwMode="auto">
                <a:xfrm>
                  <a:off x="1429" y="1976"/>
                  <a:ext cx="0" cy="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4053" name="Line 43"/>
                <p:cNvSpPr>
                  <a:spLocks noChangeShapeType="1"/>
                </p:cNvSpPr>
                <p:nvPr/>
              </p:nvSpPr>
              <p:spPr bwMode="auto">
                <a:xfrm>
                  <a:off x="1701" y="1976"/>
                  <a:ext cx="0" cy="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4054" name="Line 44"/>
                <p:cNvSpPr>
                  <a:spLocks noChangeShapeType="1"/>
                </p:cNvSpPr>
                <p:nvPr/>
              </p:nvSpPr>
              <p:spPr bwMode="auto">
                <a:xfrm>
                  <a:off x="1973" y="1976"/>
                  <a:ext cx="0" cy="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4055" name="Line 45"/>
                <p:cNvSpPr>
                  <a:spLocks noChangeShapeType="1"/>
                </p:cNvSpPr>
                <p:nvPr/>
              </p:nvSpPr>
              <p:spPr bwMode="auto">
                <a:xfrm>
                  <a:off x="2245" y="1976"/>
                  <a:ext cx="0" cy="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4056" name="Line 46"/>
                <p:cNvSpPr>
                  <a:spLocks noChangeShapeType="1"/>
                </p:cNvSpPr>
                <p:nvPr/>
              </p:nvSpPr>
              <p:spPr bwMode="auto">
                <a:xfrm>
                  <a:off x="2517" y="1976"/>
                  <a:ext cx="0" cy="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4057" name="Line 47"/>
                <p:cNvSpPr>
                  <a:spLocks noChangeShapeType="1"/>
                </p:cNvSpPr>
                <p:nvPr/>
              </p:nvSpPr>
              <p:spPr bwMode="auto">
                <a:xfrm>
                  <a:off x="2789" y="1976"/>
                  <a:ext cx="0" cy="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4058" name="Line 48"/>
                <p:cNvSpPr>
                  <a:spLocks noChangeShapeType="1"/>
                </p:cNvSpPr>
                <p:nvPr/>
              </p:nvSpPr>
              <p:spPr bwMode="auto">
                <a:xfrm>
                  <a:off x="3061" y="1976"/>
                  <a:ext cx="0" cy="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4059" name="Line 49"/>
                <p:cNvSpPr>
                  <a:spLocks noChangeShapeType="1"/>
                </p:cNvSpPr>
                <p:nvPr/>
              </p:nvSpPr>
              <p:spPr bwMode="auto">
                <a:xfrm>
                  <a:off x="3334" y="1976"/>
                  <a:ext cx="0" cy="4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4060" name="Oval 50"/>
              <p:cNvSpPr>
                <a:spLocks noChangeArrowheads="1"/>
              </p:cNvSpPr>
              <p:nvPr/>
            </p:nvSpPr>
            <p:spPr bwMode="auto">
              <a:xfrm>
                <a:off x="1135" y="1959"/>
                <a:ext cx="45" cy="4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latin typeface="楷体_GB2312" pitchFamily="49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4061" name="Oval 51"/>
              <p:cNvSpPr>
                <a:spLocks noChangeArrowheads="1"/>
              </p:cNvSpPr>
              <p:nvPr/>
            </p:nvSpPr>
            <p:spPr bwMode="auto">
              <a:xfrm>
                <a:off x="1679" y="1959"/>
                <a:ext cx="45" cy="4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latin typeface="楷体_GB2312" pitchFamily="49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4062" name="Oval 52"/>
              <p:cNvSpPr>
                <a:spLocks noChangeArrowheads="1"/>
              </p:cNvSpPr>
              <p:nvPr/>
            </p:nvSpPr>
            <p:spPr bwMode="auto">
              <a:xfrm>
                <a:off x="2764" y="1959"/>
                <a:ext cx="45" cy="4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latin typeface="楷体_GB2312" pitchFamily="49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4063" name="Oval 53"/>
              <p:cNvSpPr>
                <a:spLocks noChangeArrowheads="1"/>
              </p:cNvSpPr>
              <p:nvPr/>
            </p:nvSpPr>
            <p:spPr bwMode="auto">
              <a:xfrm>
                <a:off x="3310" y="1959"/>
                <a:ext cx="45" cy="45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latin typeface="楷体_GB2312" pitchFamily="49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4064" name="TextBox 4"/>
          <p:cNvSpPr txBox="1">
            <a:spLocks noChangeArrowheads="1"/>
          </p:cNvSpPr>
          <p:nvPr/>
        </p:nvSpPr>
        <p:spPr bwMode="auto">
          <a:xfrm>
            <a:off x="1046564" y="1252539"/>
            <a:ext cx="2607469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理解数轴的排列规律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47675" y="514352"/>
            <a:ext cx="1257300" cy="638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7" tIns="34289" rIns="68577" bIns="3428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探究新知</a:t>
            </a:r>
            <a:endParaRPr lang="zh-CN" altLang="en-US" sz="21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4066" name="矩形 8"/>
          <p:cNvSpPr>
            <a:spLocks noChangeArrowheads="1"/>
          </p:cNvSpPr>
          <p:nvPr/>
        </p:nvSpPr>
        <p:spPr bwMode="auto">
          <a:xfrm>
            <a:off x="5086493" y="210744"/>
            <a:ext cx="3408619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人民教育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2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2"/>
          <p:cNvGraphicFramePr/>
          <p:nvPr/>
        </p:nvGraphicFramePr>
        <p:xfrm>
          <a:off x="1544242" y="1906193"/>
          <a:ext cx="5748338" cy="1008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1" imgW="7658100" imgH="1343025" progId="Paint.Picture">
                  <p:embed/>
                </p:oleObj>
              </mc:Choice>
              <mc:Fallback>
                <p:oleObj name="" r:id="rId1" imgW="7658100" imgH="1343025" progId="Paint.Picture">
                  <p:embed/>
                  <p:pic>
                    <p:nvPicPr>
                      <p:cNvPr id="0" name="图片 1026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4242" y="1906193"/>
                        <a:ext cx="5748338" cy="10084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58" name="Rectangle 3"/>
          <p:cNvSpPr>
            <a:spLocks noGrp="1" noChangeArrowheads="1"/>
          </p:cNvSpPr>
          <p:nvPr>
            <p:ph type="title"/>
          </p:nvPr>
        </p:nvSpPr>
        <p:spPr>
          <a:xfrm>
            <a:off x="526261" y="529832"/>
            <a:ext cx="1716881" cy="691753"/>
          </a:xfrm>
        </p:spPr>
        <p:txBody>
          <a:bodyPr/>
          <a:lstStyle/>
          <a:p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巩固应用</a:t>
            </a:r>
            <a:endParaRPr lang="zh-CN" altLang="zh-CN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2736058" y="2612231"/>
            <a:ext cx="53579" cy="54769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bevel/>
          </a:ln>
        </p:spPr>
        <p:txBody>
          <a:bodyPr wrap="none" lIns="68577" tIns="34289" rIns="68577" bIns="3428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545559" y="2625330"/>
            <a:ext cx="38375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-</a:t>
            </a:r>
            <a:r>
              <a:rPr lang="zh-CN" altLang="en-US">
                <a:solidFill>
                  <a:srgbClr val="000000"/>
                </a:solidFill>
              </a:rPr>
              <a:t>4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5451873" y="2603901"/>
            <a:ext cx="53578" cy="54769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77" tIns="34289" rIns="68577" bIns="3428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334001" y="2625330"/>
            <a:ext cx="266734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1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3823098" y="2599138"/>
            <a:ext cx="53578" cy="54769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77" tIns="34289" rIns="68577" bIns="3428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654029" y="2625330"/>
            <a:ext cx="38375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-</a:t>
            </a:r>
            <a:r>
              <a:rPr lang="zh-CN" altLang="en-US">
                <a:solidFill>
                  <a:srgbClr val="000000"/>
                </a:solidFill>
              </a:rPr>
              <a:t>2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78" name="Oval 10"/>
          <p:cNvSpPr>
            <a:spLocks noChangeArrowheads="1"/>
          </p:cNvSpPr>
          <p:nvPr/>
        </p:nvSpPr>
        <p:spPr bwMode="auto">
          <a:xfrm>
            <a:off x="6255548" y="2609853"/>
            <a:ext cx="53579" cy="54769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68577" tIns="34289" rIns="68577" bIns="3428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6065044" y="2625330"/>
            <a:ext cx="459094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2.5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80" name="Oval 12"/>
          <p:cNvSpPr>
            <a:spLocks noChangeArrowheads="1"/>
          </p:cNvSpPr>
          <p:nvPr/>
        </p:nvSpPr>
        <p:spPr bwMode="auto">
          <a:xfrm>
            <a:off x="4633912" y="2611043"/>
            <a:ext cx="52388" cy="54769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68577" tIns="34289" rIns="68577" bIns="3428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4356497" y="2657478"/>
            <a:ext cx="576114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</a:rPr>
              <a:t>-</a:t>
            </a:r>
            <a:r>
              <a:rPr lang="zh-CN" altLang="en-US">
                <a:solidFill>
                  <a:srgbClr val="000000"/>
                </a:solidFill>
              </a:rPr>
              <a:t>0.5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82" name="Oval 14"/>
          <p:cNvSpPr>
            <a:spLocks noChangeArrowheads="1"/>
          </p:cNvSpPr>
          <p:nvPr/>
        </p:nvSpPr>
        <p:spPr bwMode="auto">
          <a:xfrm>
            <a:off x="5725716" y="2602710"/>
            <a:ext cx="53578" cy="54769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68577" tIns="34289" rIns="68577" bIns="3428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5543551" y="2625330"/>
            <a:ext cx="459094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1.5</a:t>
            </a: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7184" name="Group 16"/>
          <p:cNvGrpSpPr/>
          <p:nvPr/>
        </p:nvGrpSpPr>
        <p:grpSpPr bwMode="auto">
          <a:xfrm>
            <a:off x="3275413" y="2603900"/>
            <a:ext cx="651205" cy="506457"/>
            <a:chOff x="-114" y="0"/>
            <a:chExt cx="1363" cy="1065"/>
          </a:xfrm>
        </p:grpSpPr>
        <p:sp>
          <p:nvSpPr>
            <p:cNvPr id="45072" name="Oval 17"/>
            <p:cNvSpPr>
              <a:spLocks noChangeArrowheads="1"/>
            </p:cNvSpPr>
            <p:nvPr/>
          </p:nvSpPr>
          <p:spPr bwMode="auto">
            <a:xfrm>
              <a:off x="429" y="12"/>
              <a:ext cx="112" cy="11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45073" name="Group 18"/>
            <p:cNvGrpSpPr/>
            <p:nvPr/>
          </p:nvGrpSpPr>
          <p:grpSpPr bwMode="auto">
            <a:xfrm>
              <a:off x="226" y="0"/>
              <a:ext cx="617" cy="1065"/>
              <a:chOff x="0" y="0"/>
              <a:chExt cx="617" cy="1065"/>
            </a:xfrm>
          </p:grpSpPr>
          <p:sp>
            <p:nvSpPr>
              <p:cNvPr id="45074" name="Text Box 19"/>
              <p:cNvSpPr txBox="1">
                <a:spLocks noChangeArrowheads="1"/>
              </p:cNvSpPr>
              <p:nvPr/>
            </p:nvSpPr>
            <p:spPr bwMode="auto">
              <a:xfrm>
                <a:off x="6" y="0"/>
                <a:ext cx="611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500">
                    <a:solidFill>
                      <a:srgbClr val="000000"/>
                    </a:solidFill>
                  </a:rPr>
                  <a:t>5</a:t>
                </a:r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45075" name="Text Box 20"/>
              <p:cNvSpPr txBox="1">
                <a:spLocks noChangeArrowheads="1"/>
              </p:cNvSpPr>
              <p:nvPr/>
            </p:nvSpPr>
            <p:spPr bwMode="auto">
              <a:xfrm>
                <a:off x="0" y="385"/>
                <a:ext cx="611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500">
                    <a:solidFill>
                      <a:srgbClr val="000000"/>
                    </a:solidFill>
                  </a:rPr>
                  <a:t>2</a:t>
                </a:r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45076" name="Line 21"/>
              <p:cNvSpPr>
                <a:spLocks noChangeShapeType="1"/>
              </p:cNvSpPr>
              <p:nvPr/>
            </p:nvSpPr>
            <p:spPr bwMode="auto">
              <a:xfrm>
                <a:off x="80" y="498"/>
                <a:ext cx="340" cy="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5077" name="Text Box 22"/>
            <p:cNvSpPr txBox="1">
              <a:spLocks noChangeArrowheads="1"/>
            </p:cNvSpPr>
            <p:nvPr/>
          </p:nvSpPr>
          <p:spPr bwMode="auto">
            <a:xfrm>
              <a:off x="-114" y="113"/>
              <a:ext cx="1363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rgbClr val="000000"/>
                  </a:solidFill>
                  <a:latin typeface="宋体" panose="02010600030101010101" pitchFamily="2" charset="-122"/>
                </a:rPr>
                <a:t>-  </a:t>
              </a:r>
              <a:r>
                <a:rPr lang="en-US" altLang="zh-CN">
                  <a:solidFill>
                    <a:srgbClr val="000000"/>
                  </a:solidFill>
                  <a:latin typeface="宋体" panose="02010600030101010101" pitchFamily="2" charset="-122"/>
                </a:rPr>
                <a:t> </a:t>
              </a: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5078" name="AutoShape 25"/>
          <p:cNvSpPr>
            <a:spLocks noChangeArrowheads="1"/>
          </p:cNvSpPr>
          <p:nvPr/>
        </p:nvSpPr>
        <p:spPr bwMode="auto">
          <a:xfrm>
            <a:off x="1544245" y="3215879"/>
            <a:ext cx="2538413" cy="466725"/>
          </a:xfrm>
          <a:prstGeom prst="wedgeRoundRectCallout">
            <a:avLst>
              <a:gd name="adj1" fmla="val -56903"/>
              <a:gd name="adj2" fmla="val 88468"/>
              <a:gd name="adj3" fmla="val 16667"/>
            </a:avLst>
          </a:prstGeom>
          <a:solidFill>
            <a:srgbClr val="66CCFF"/>
          </a:solidFill>
          <a:ln w="9525">
            <a:solidFill>
              <a:schemeClr val="tx1"/>
            </a:solidFill>
            <a:bevel/>
          </a:ln>
        </p:spPr>
        <p:txBody>
          <a:bodyPr lIns="68577" tIns="34289" rIns="68577" bIns="34289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从起点到      如何运动？</a:t>
            </a:r>
            <a:endParaRPr lang="zh-CN" altLang="en-US" sz="15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079" name="Group 26"/>
          <p:cNvGrpSpPr/>
          <p:nvPr/>
        </p:nvGrpSpPr>
        <p:grpSpPr bwMode="auto">
          <a:xfrm>
            <a:off x="2486029" y="3175401"/>
            <a:ext cx="470955" cy="515575"/>
            <a:chOff x="-93" y="58"/>
            <a:chExt cx="990" cy="1081"/>
          </a:xfrm>
        </p:grpSpPr>
        <p:grpSp>
          <p:nvGrpSpPr>
            <p:cNvPr id="45080" name="Group 27"/>
            <p:cNvGrpSpPr/>
            <p:nvPr/>
          </p:nvGrpSpPr>
          <p:grpSpPr bwMode="auto">
            <a:xfrm>
              <a:off x="277" y="58"/>
              <a:ext cx="620" cy="1081"/>
              <a:chOff x="0" y="58"/>
              <a:chExt cx="620" cy="1081"/>
            </a:xfrm>
          </p:grpSpPr>
          <p:sp>
            <p:nvSpPr>
              <p:cNvPr id="45081" name="Text Box 28"/>
              <p:cNvSpPr txBox="1">
                <a:spLocks noChangeArrowheads="1"/>
              </p:cNvSpPr>
              <p:nvPr/>
            </p:nvSpPr>
            <p:spPr bwMode="auto">
              <a:xfrm>
                <a:off x="6" y="58"/>
                <a:ext cx="614" cy="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500">
                    <a:solidFill>
                      <a:srgbClr val="000000"/>
                    </a:solidFill>
                  </a:rPr>
                  <a:t>5</a:t>
                </a:r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45082" name="Text Box 29"/>
              <p:cNvSpPr txBox="1">
                <a:spLocks noChangeArrowheads="1"/>
              </p:cNvSpPr>
              <p:nvPr/>
            </p:nvSpPr>
            <p:spPr bwMode="auto">
              <a:xfrm>
                <a:off x="0" y="461"/>
                <a:ext cx="614" cy="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500">
                    <a:solidFill>
                      <a:srgbClr val="000000"/>
                    </a:solidFill>
                  </a:rPr>
                  <a:t>2</a:t>
                </a:r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45083" name="Line 30"/>
              <p:cNvSpPr>
                <a:spLocks noChangeShapeType="1"/>
              </p:cNvSpPr>
              <p:nvPr/>
            </p:nvSpPr>
            <p:spPr bwMode="auto">
              <a:xfrm>
                <a:off x="80" y="573"/>
                <a:ext cx="340" cy="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5084" name="Text Box 31"/>
            <p:cNvSpPr txBox="1">
              <a:spLocks noChangeArrowheads="1"/>
            </p:cNvSpPr>
            <p:nvPr/>
          </p:nvSpPr>
          <p:spPr bwMode="auto">
            <a:xfrm>
              <a:off x="-93" y="211"/>
              <a:ext cx="634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rgbClr val="000000"/>
                  </a:solidFill>
                  <a:latin typeface="宋体" panose="02010600030101010101" pitchFamily="2" charset="-122"/>
                </a:rPr>
                <a:t>-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7200" name="Group 32"/>
          <p:cNvGrpSpPr/>
          <p:nvPr/>
        </p:nvGrpSpPr>
        <p:grpSpPr bwMode="auto">
          <a:xfrm>
            <a:off x="2538417" y="2903936"/>
            <a:ext cx="4427935" cy="2006379"/>
            <a:chOff x="0" y="-991"/>
            <a:chExt cx="9299" cy="3680"/>
          </a:xfrm>
        </p:grpSpPr>
        <p:pic>
          <p:nvPicPr>
            <p:cNvPr id="45086" name="Picture 3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66" y="-991"/>
              <a:ext cx="1913" cy="1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87" name="圆角矩形标注1 134"/>
            <p:cNvSpPr>
              <a:spLocks noChangeArrowheads="1"/>
            </p:cNvSpPr>
            <p:nvPr/>
          </p:nvSpPr>
          <p:spPr bwMode="auto">
            <a:xfrm flipH="1" flipV="1">
              <a:off x="111" y="1248"/>
              <a:ext cx="8845" cy="1359"/>
            </a:xfrm>
            <a:prstGeom prst="wedgeRoundRectCallout">
              <a:avLst>
                <a:gd name="adj1" fmla="val -36417"/>
                <a:gd name="adj2" fmla="val 114125"/>
                <a:gd name="adj3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45088" name="Group 35"/>
            <p:cNvGrpSpPr/>
            <p:nvPr/>
          </p:nvGrpSpPr>
          <p:grpSpPr bwMode="auto">
            <a:xfrm>
              <a:off x="0" y="985"/>
              <a:ext cx="9299" cy="1704"/>
              <a:chOff x="0" y="-150"/>
              <a:chExt cx="9299" cy="1704"/>
            </a:xfrm>
          </p:grpSpPr>
          <p:sp>
            <p:nvSpPr>
              <p:cNvPr id="45089" name="Text Box 36"/>
              <p:cNvSpPr txBox="1">
                <a:spLocks noChangeArrowheads="1"/>
              </p:cNvSpPr>
              <p:nvPr/>
            </p:nvSpPr>
            <p:spPr bwMode="auto">
              <a:xfrm>
                <a:off x="0" y="115"/>
                <a:ext cx="9299" cy="1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indent="2667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5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哪个点到0的距离与       到0的距离相等？</a:t>
                </a:r>
                <a:endParaRPr lang="zh-CN" altLang="en-US" sz="15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  <a:p>
                <a:pPr eaLnBrk="1" fontAlgn="base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5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它们之间相距几个单位长度？</a:t>
                </a:r>
                <a:endParaRPr lang="zh-CN" altLang="en-US" sz="15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090" name="Text Box 39"/>
              <p:cNvSpPr txBox="1">
                <a:spLocks noChangeArrowheads="1"/>
              </p:cNvSpPr>
              <p:nvPr/>
            </p:nvSpPr>
            <p:spPr bwMode="auto">
              <a:xfrm flipH="1">
                <a:off x="3974" y="-150"/>
                <a:ext cx="643" cy="6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45091" name="Text Box 43"/>
          <p:cNvSpPr txBox="1">
            <a:spLocks noChangeArrowheads="1"/>
          </p:cNvSpPr>
          <p:nvPr/>
        </p:nvSpPr>
        <p:spPr bwMode="auto">
          <a:xfrm>
            <a:off x="1385893" y="1221585"/>
            <a:ext cx="3043135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、在直线上表示下列各数。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092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1" y="3467101"/>
            <a:ext cx="871538" cy="70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5093" name="Group 26"/>
          <p:cNvGrpSpPr/>
          <p:nvPr/>
        </p:nvGrpSpPr>
        <p:grpSpPr bwMode="auto">
          <a:xfrm>
            <a:off x="4418411" y="4102896"/>
            <a:ext cx="471334" cy="514803"/>
            <a:chOff x="-93" y="58"/>
            <a:chExt cx="988" cy="1082"/>
          </a:xfrm>
        </p:grpSpPr>
        <p:grpSp>
          <p:nvGrpSpPr>
            <p:cNvPr id="45094" name="Group 27"/>
            <p:cNvGrpSpPr/>
            <p:nvPr/>
          </p:nvGrpSpPr>
          <p:grpSpPr bwMode="auto">
            <a:xfrm>
              <a:off x="277" y="58"/>
              <a:ext cx="618" cy="1082"/>
              <a:chOff x="0" y="58"/>
              <a:chExt cx="618" cy="1082"/>
            </a:xfrm>
          </p:grpSpPr>
          <p:sp>
            <p:nvSpPr>
              <p:cNvPr id="45095" name="Text Box 28"/>
              <p:cNvSpPr txBox="1">
                <a:spLocks noChangeArrowheads="1"/>
              </p:cNvSpPr>
              <p:nvPr/>
            </p:nvSpPr>
            <p:spPr bwMode="auto">
              <a:xfrm>
                <a:off x="6" y="58"/>
                <a:ext cx="612" cy="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500">
                    <a:solidFill>
                      <a:srgbClr val="000000"/>
                    </a:solidFill>
                  </a:rPr>
                  <a:t>5</a:t>
                </a:r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45096" name="Text Box 29"/>
              <p:cNvSpPr txBox="1">
                <a:spLocks noChangeArrowheads="1"/>
              </p:cNvSpPr>
              <p:nvPr/>
            </p:nvSpPr>
            <p:spPr bwMode="auto">
              <a:xfrm>
                <a:off x="0" y="461"/>
                <a:ext cx="612" cy="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500">
                    <a:solidFill>
                      <a:srgbClr val="000000"/>
                    </a:solidFill>
                  </a:rPr>
                  <a:t>2</a:t>
                </a:r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45097" name="Line 30"/>
              <p:cNvSpPr>
                <a:spLocks noChangeShapeType="1"/>
              </p:cNvSpPr>
              <p:nvPr/>
            </p:nvSpPr>
            <p:spPr bwMode="auto">
              <a:xfrm>
                <a:off x="80" y="573"/>
                <a:ext cx="340" cy="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5098" name="Text Box 31"/>
            <p:cNvSpPr txBox="1">
              <a:spLocks noChangeArrowheads="1"/>
            </p:cNvSpPr>
            <p:nvPr/>
          </p:nvSpPr>
          <p:spPr bwMode="auto">
            <a:xfrm>
              <a:off x="-93" y="211"/>
              <a:ext cx="632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rgbClr val="000000"/>
                  </a:solidFill>
                  <a:latin typeface="宋体" panose="02010600030101010101" pitchFamily="2" charset="-122"/>
                </a:rPr>
                <a:t>-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45099" name="矩形 8"/>
          <p:cNvSpPr>
            <a:spLocks noChangeArrowheads="1"/>
          </p:cNvSpPr>
          <p:nvPr/>
        </p:nvSpPr>
        <p:spPr bwMode="auto">
          <a:xfrm>
            <a:off x="5086493" y="210744"/>
            <a:ext cx="3408619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人民教育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2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7173" grpId="0" bldLvl="0"/>
      <p:bldP spid="7174" grpId="0" bldLvl="0" animBg="1"/>
      <p:bldP spid="7175" grpId="0" bldLvl="0"/>
      <p:bldP spid="7176" grpId="0" bldLvl="0" animBg="1"/>
      <p:bldP spid="7177" grpId="0" bldLvl="0"/>
      <p:bldP spid="7178" grpId="0" bldLvl="0" animBg="1"/>
      <p:bldP spid="7179" grpId="0" bldLvl="0"/>
      <p:bldP spid="7180" grpId="0" bldLvl="0" animBg="1"/>
      <p:bldP spid="7181" grpId="0" bldLvl="0"/>
      <p:bldP spid="7182" grpId="0" bldLvl="0" animBg="1"/>
      <p:bldP spid="7183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ChangeArrowheads="1"/>
          </p:cNvSpPr>
          <p:nvPr/>
        </p:nvSpPr>
        <p:spPr bwMode="auto">
          <a:xfrm>
            <a:off x="1210870" y="1210867"/>
            <a:ext cx="6588919" cy="388977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497" tIns="35098" rIns="67497" bIns="3509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6082" name="Rectangle 3"/>
          <p:cNvSpPr>
            <a:spLocks noChangeArrowheads="1"/>
          </p:cNvSpPr>
          <p:nvPr/>
        </p:nvSpPr>
        <p:spPr bwMode="auto">
          <a:xfrm>
            <a:off x="1037039" y="1103710"/>
            <a:ext cx="7397353" cy="34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497" tIns="35098" rIns="67497" bIns="35098">
            <a:spAutoFit/>
          </a:bodyPr>
          <a:lstStyle/>
          <a:p>
            <a:pPr fontAlgn="base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、小华从学校出发，沿东西方向的大街走了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米，到了什么地方？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3" name="Rectangle 32"/>
          <p:cNvSpPr>
            <a:spLocks noChangeArrowheads="1"/>
          </p:cNvSpPr>
          <p:nvPr/>
        </p:nvSpPr>
        <p:spPr bwMode="auto">
          <a:xfrm>
            <a:off x="4324353" y="2571753"/>
            <a:ext cx="546497" cy="378619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 wrap="none" lIns="67497" tIns="35098" rIns="67497" bIns="3509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学校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6084" name="Line 33"/>
          <p:cNvSpPr>
            <a:spLocks noChangeShapeType="1"/>
          </p:cNvSpPr>
          <p:nvPr/>
        </p:nvSpPr>
        <p:spPr bwMode="auto">
          <a:xfrm flipV="1">
            <a:off x="4870851" y="2733675"/>
            <a:ext cx="1860947" cy="0"/>
          </a:xfrm>
          <a:prstGeom prst="line">
            <a:avLst/>
          </a:prstGeom>
          <a:noFill/>
          <a:ln w="25400">
            <a:solidFill>
              <a:srgbClr val="33CCC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7" tIns="34289" rIns="68577" bIns="34289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6085" name="Line 34"/>
          <p:cNvSpPr>
            <a:spLocks noChangeShapeType="1"/>
          </p:cNvSpPr>
          <p:nvPr/>
        </p:nvSpPr>
        <p:spPr bwMode="auto">
          <a:xfrm flipV="1">
            <a:off x="4870851" y="2788446"/>
            <a:ext cx="1860947" cy="7144"/>
          </a:xfrm>
          <a:prstGeom prst="line">
            <a:avLst/>
          </a:prstGeom>
          <a:noFill/>
          <a:ln w="25400">
            <a:solidFill>
              <a:srgbClr val="33CCC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7" tIns="34289" rIns="68577" bIns="34289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6086" name="Rectangle 36"/>
          <p:cNvSpPr>
            <a:spLocks noChangeArrowheads="1"/>
          </p:cNvSpPr>
          <p:nvPr/>
        </p:nvSpPr>
        <p:spPr bwMode="auto">
          <a:xfrm>
            <a:off x="6731797" y="2571753"/>
            <a:ext cx="584597" cy="378619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 wrap="none" lIns="67497" tIns="35098" rIns="67497" bIns="3509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邮局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7" name="Rectangle 37"/>
          <p:cNvSpPr>
            <a:spLocks noChangeArrowheads="1"/>
          </p:cNvSpPr>
          <p:nvPr/>
        </p:nvSpPr>
        <p:spPr bwMode="auto">
          <a:xfrm>
            <a:off x="5328050" y="2356249"/>
            <a:ext cx="905754" cy="34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497" tIns="35098" rIns="67497" bIns="35098">
            <a:spAutoFit/>
          </a:bodyPr>
          <a:lstStyle/>
          <a:p>
            <a:pPr fontAlgn="base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2100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088" name="Group 40"/>
          <p:cNvGrpSpPr/>
          <p:nvPr/>
        </p:nvGrpSpPr>
        <p:grpSpPr bwMode="auto">
          <a:xfrm>
            <a:off x="4572004" y="1924050"/>
            <a:ext cx="53579" cy="647700"/>
            <a:chOff x="2880" y="709"/>
            <a:chExt cx="45" cy="1451"/>
          </a:xfrm>
        </p:grpSpPr>
        <p:sp>
          <p:nvSpPr>
            <p:cNvPr id="46089" name="Line 38"/>
            <p:cNvSpPr>
              <a:spLocks noChangeShapeType="1"/>
            </p:cNvSpPr>
            <p:nvPr/>
          </p:nvSpPr>
          <p:spPr bwMode="auto">
            <a:xfrm rot="-5400000">
              <a:off x="2151" y="1432"/>
              <a:ext cx="1451" cy="0"/>
            </a:xfrm>
            <a:prstGeom prst="line">
              <a:avLst/>
            </a:prstGeom>
            <a:noFill/>
            <a:ln w="25400">
              <a:solidFill>
                <a:srgbClr val="33CC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6090" name="Line 39"/>
            <p:cNvSpPr>
              <a:spLocks noChangeShapeType="1"/>
            </p:cNvSpPr>
            <p:nvPr/>
          </p:nvSpPr>
          <p:spPr bwMode="auto">
            <a:xfrm rot="-5400000">
              <a:off x="2196" y="1432"/>
              <a:ext cx="1451" cy="0"/>
            </a:xfrm>
            <a:prstGeom prst="line">
              <a:avLst/>
            </a:prstGeom>
            <a:noFill/>
            <a:ln w="25400">
              <a:solidFill>
                <a:srgbClr val="33CC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6091" name="Rectangle 41"/>
          <p:cNvSpPr>
            <a:spLocks noChangeArrowheads="1"/>
          </p:cNvSpPr>
          <p:nvPr/>
        </p:nvSpPr>
        <p:spPr bwMode="auto">
          <a:xfrm>
            <a:off x="4293396" y="1545435"/>
            <a:ext cx="559594" cy="378619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 wrap="none" lIns="67497" tIns="35098" rIns="67497" bIns="3509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超市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92" name="Line 42"/>
          <p:cNvSpPr>
            <a:spLocks noChangeShapeType="1"/>
          </p:cNvSpPr>
          <p:nvPr/>
        </p:nvSpPr>
        <p:spPr bwMode="auto">
          <a:xfrm>
            <a:off x="2465789" y="2733675"/>
            <a:ext cx="1858565" cy="0"/>
          </a:xfrm>
          <a:prstGeom prst="line">
            <a:avLst/>
          </a:prstGeom>
          <a:noFill/>
          <a:ln w="25400">
            <a:solidFill>
              <a:srgbClr val="33CCC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7" tIns="34289" rIns="68577" bIns="34289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6093" name="Line 43"/>
          <p:cNvSpPr>
            <a:spLocks noChangeShapeType="1"/>
          </p:cNvSpPr>
          <p:nvPr/>
        </p:nvSpPr>
        <p:spPr bwMode="auto">
          <a:xfrm>
            <a:off x="2465789" y="2787254"/>
            <a:ext cx="1858565" cy="1190"/>
          </a:xfrm>
          <a:prstGeom prst="line">
            <a:avLst/>
          </a:prstGeom>
          <a:noFill/>
          <a:ln w="25400">
            <a:solidFill>
              <a:srgbClr val="33CCC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7" tIns="34289" rIns="68577" bIns="34289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6094" name="Rectangle 44"/>
          <p:cNvSpPr>
            <a:spLocks noChangeArrowheads="1"/>
          </p:cNvSpPr>
          <p:nvPr/>
        </p:nvSpPr>
        <p:spPr bwMode="auto">
          <a:xfrm>
            <a:off x="1869283" y="2571753"/>
            <a:ext cx="596504" cy="378619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 wrap="none" lIns="67497" tIns="35098" rIns="67497" bIns="3509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公园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pSp>
        <p:nvGrpSpPr>
          <p:cNvPr id="46095" name="Group 45"/>
          <p:cNvGrpSpPr/>
          <p:nvPr/>
        </p:nvGrpSpPr>
        <p:grpSpPr bwMode="auto">
          <a:xfrm>
            <a:off x="4572004" y="2950369"/>
            <a:ext cx="53579" cy="647700"/>
            <a:chOff x="2880" y="709"/>
            <a:chExt cx="45" cy="1451"/>
          </a:xfrm>
        </p:grpSpPr>
        <p:sp>
          <p:nvSpPr>
            <p:cNvPr id="46096" name="Line 46"/>
            <p:cNvSpPr>
              <a:spLocks noChangeShapeType="1"/>
            </p:cNvSpPr>
            <p:nvPr/>
          </p:nvSpPr>
          <p:spPr bwMode="auto">
            <a:xfrm rot="-5400000">
              <a:off x="2151" y="1432"/>
              <a:ext cx="1451" cy="0"/>
            </a:xfrm>
            <a:prstGeom prst="line">
              <a:avLst/>
            </a:prstGeom>
            <a:noFill/>
            <a:ln w="25400">
              <a:solidFill>
                <a:srgbClr val="33CC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6097" name="Line 47"/>
            <p:cNvSpPr>
              <a:spLocks noChangeShapeType="1"/>
            </p:cNvSpPr>
            <p:nvPr/>
          </p:nvSpPr>
          <p:spPr bwMode="auto">
            <a:xfrm rot="-5400000">
              <a:off x="2196" y="1432"/>
              <a:ext cx="1451" cy="0"/>
            </a:xfrm>
            <a:prstGeom prst="line">
              <a:avLst/>
            </a:prstGeom>
            <a:noFill/>
            <a:ln w="25400">
              <a:solidFill>
                <a:srgbClr val="33CC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6098" name="Rectangle 48"/>
          <p:cNvSpPr>
            <a:spLocks noChangeArrowheads="1"/>
          </p:cNvSpPr>
          <p:nvPr/>
        </p:nvSpPr>
        <p:spPr bwMode="auto">
          <a:xfrm>
            <a:off x="4187433" y="3598072"/>
            <a:ext cx="767953" cy="378619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 wrap="none" lIns="67497" tIns="35098" rIns="67497" bIns="3509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少年宫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99" name="Line 49"/>
          <p:cNvSpPr>
            <a:spLocks noChangeShapeType="1"/>
          </p:cNvSpPr>
          <p:nvPr/>
        </p:nvSpPr>
        <p:spPr bwMode="auto">
          <a:xfrm flipV="1">
            <a:off x="6840141" y="1796654"/>
            <a:ext cx="0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7" tIns="34289" rIns="68577" bIns="34289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6100" name="Rectangle 51"/>
          <p:cNvSpPr>
            <a:spLocks noChangeArrowheads="1"/>
          </p:cNvSpPr>
          <p:nvPr/>
        </p:nvSpPr>
        <p:spPr bwMode="auto">
          <a:xfrm>
            <a:off x="1278736" y="4199335"/>
            <a:ext cx="6588919" cy="917972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497" tIns="35098" rIns="67497" bIns="3509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6101" name="Rectangle 50"/>
          <p:cNvSpPr>
            <a:spLocks noChangeArrowheads="1"/>
          </p:cNvSpPr>
          <p:nvPr/>
        </p:nvSpPr>
        <p:spPr bwMode="auto">
          <a:xfrm>
            <a:off x="6659169" y="1450183"/>
            <a:ext cx="367145" cy="34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497" tIns="35098" rIns="67497" bIns="3509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102" name="Picture 28" descr="159123_32121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685"/>
          <a:stretch>
            <a:fillRect/>
          </a:stretch>
        </p:blipFill>
        <p:spPr bwMode="auto">
          <a:xfrm>
            <a:off x="6840141" y="3746897"/>
            <a:ext cx="959644" cy="1370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03" name="Rectangle 52"/>
          <p:cNvSpPr>
            <a:spLocks noChangeArrowheads="1"/>
          </p:cNvSpPr>
          <p:nvPr/>
        </p:nvSpPr>
        <p:spPr bwMode="auto">
          <a:xfrm>
            <a:off x="1303739" y="4199335"/>
            <a:ext cx="5778103" cy="90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497" tIns="35098" rIns="67497" bIns="35098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如果把向东走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米记作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+2100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米，那么向西走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米可以记作什么？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104" name="Rectangle 3"/>
          <p:cNvSpPr>
            <a:spLocks noGrp="1" noChangeArrowheads="1"/>
          </p:cNvSpPr>
          <p:nvPr/>
        </p:nvSpPr>
        <p:spPr bwMode="auto">
          <a:xfrm>
            <a:off x="526261" y="529832"/>
            <a:ext cx="1716881" cy="691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 anchor="ctr"/>
          <a:lstStyle/>
          <a:p>
            <a:pPr marL="685800" indent="-6858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 Light" panose="020F0302020204030204" pitchFamily="34" charset="0"/>
              </a:rPr>
              <a:t>巩固应用</a:t>
            </a:r>
            <a:endParaRPr lang="zh-CN" altLang="zh-CN" sz="21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 Light" panose="020F0302020204030204" pitchFamily="34" charset="0"/>
            </a:endParaRPr>
          </a:p>
        </p:txBody>
      </p:sp>
      <p:sp>
        <p:nvSpPr>
          <p:cNvPr id="46105" name="矩形 8"/>
          <p:cNvSpPr>
            <a:spLocks noChangeArrowheads="1"/>
          </p:cNvSpPr>
          <p:nvPr/>
        </p:nvSpPr>
        <p:spPr bwMode="auto">
          <a:xfrm>
            <a:off x="5086493" y="210744"/>
            <a:ext cx="3408619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人民教育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2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"/>
          <p:cNvSpPr txBox="1">
            <a:spLocks noChangeArrowheads="1"/>
          </p:cNvSpPr>
          <p:nvPr/>
        </p:nvSpPr>
        <p:spPr bwMode="auto">
          <a:xfrm>
            <a:off x="852489" y="976314"/>
            <a:ext cx="7493794" cy="1731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、体育达标测试，一分钟仰卧起坐的成绩统计如下：李勇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个、张军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个、张强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个、赵刚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个、王亮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个。如果每分钟做仰卧起坐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个算达标，以达标的个数为标准，记录每个人的成绩。刚好达标的个数记为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个，超出的个数用正数表示，不足的个数用负数表示，请把下表填写完整。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Group 3"/>
          <p:cNvGraphicFramePr>
            <a:graphicFrameLocks noGrp="1"/>
          </p:cNvGraphicFramePr>
          <p:nvPr/>
        </p:nvGraphicFramePr>
        <p:xfrm>
          <a:off x="2078833" y="2764631"/>
          <a:ext cx="4986336" cy="1087041"/>
        </p:xfrm>
        <a:graphic>
          <a:graphicData uri="http://schemas.openxmlformats.org/drawingml/2006/table">
            <a:tbl>
              <a:tblPr/>
              <a:tblGrid>
                <a:gridCol w="831056"/>
                <a:gridCol w="831056"/>
                <a:gridCol w="831056"/>
                <a:gridCol w="831056"/>
                <a:gridCol w="831056"/>
                <a:gridCol w="831056"/>
              </a:tblGrid>
              <a:tr h="3782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</a:t>
                      </a: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316" marB="343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李勇</a:t>
                      </a: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316" marB="343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张军</a:t>
                      </a: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316" marB="343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张强</a:t>
                      </a: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316" marB="343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赵刚</a:t>
                      </a:r>
                      <a:endParaRPr kumimoji="0" lang="zh-CN" altLang="zh-CN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316" marB="343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王亮</a:t>
                      </a: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316" marB="343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81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达标</a:t>
                      </a:r>
                      <a:endParaRPr kumimoji="0" lang="en-US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情况</a:t>
                      </a: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316" marB="343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316" marB="343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316" marB="343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316" marB="343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316" marB="343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316" marB="343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242" name="Group 26"/>
          <p:cNvGrpSpPr/>
          <p:nvPr/>
        </p:nvGrpSpPr>
        <p:grpSpPr bwMode="auto">
          <a:xfrm>
            <a:off x="5551889" y="4038603"/>
            <a:ext cx="3211115" cy="938213"/>
            <a:chOff x="0" y="0"/>
            <a:chExt cx="6744" cy="1970"/>
          </a:xfrm>
        </p:grpSpPr>
        <p:pic>
          <p:nvPicPr>
            <p:cNvPr id="48154" name="Picture 2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330" y="567"/>
              <a:ext cx="1414" cy="1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155" name="圆角矩形标注1 134"/>
            <p:cNvSpPr>
              <a:spLocks noChangeArrowheads="1"/>
            </p:cNvSpPr>
            <p:nvPr/>
          </p:nvSpPr>
          <p:spPr bwMode="auto">
            <a:xfrm flipH="1">
              <a:off x="112" y="0"/>
              <a:ext cx="5214" cy="1021"/>
            </a:xfrm>
            <a:prstGeom prst="wedgeRoundRectCallout">
              <a:avLst>
                <a:gd name="adj1" fmla="val -53144"/>
                <a:gd name="adj2" fmla="val 40787"/>
                <a:gd name="adj3" fmla="val 16667"/>
              </a:avLst>
            </a:prstGeom>
            <a:solidFill>
              <a:srgbClr val="66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lIns="90170" tIns="46990" rIns="90170" bIns="4699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8156" name="Text Box 29"/>
            <p:cNvSpPr txBox="1">
              <a:spLocks noChangeArrowheads="1"/>
            </p:cNvSpPr>
            <p:nvPr/>
          </p:nvSpPr>
          <p:spPr bwMode="auto">
            <a:xfrm>
              <a:off x="0" y="111"/>
              <a:ext cx="5898" cy="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说说你知道了什么信息？</a:t>
              </a:r>
              <a:endParaRPr lang="zh-CN" altLang="en-US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8157" name="标题 1"/>
          <p:cNvSpPr>
            <a:spLocks noGrp="1" noChangeArrowheads="1"/>
          </p:cNvSpPr>
          <p:nvPr/>
        </p:nvSpPr>
        <p:spPr bwMode="auto">
          <a:xfrm>
            <a:off x="585792" y="588169"/>
            <a:ext cx="1678781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7" tIns="34289" rIns="68577" bIns="3428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巩固应用</a:t>
            </a:r>
            <a:endParaRPr lang="zh-CN" altLang="zh-CN" sz="21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3068241" y="3324226"/>
            <a:ext cx="505582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+15</a:t>
            </a:r>
            <a:endParaRPr lang="zh-CN" altLang="en-US" sz="15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4006453" y="3324226"/>
            <a:ext cx="334060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-</a:t>
            </a:r>
            <a:r>
              <a:rPr lang="zh-CN" altLang="en-US" sz="15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5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4776791" y="3324226"/>
            <a:ext cx="393371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+3</a:t>
            </a:r>
            <a:endParaRPr lang="zh-CN" altLang="en-US" sz="15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5605465" y="3324226"/>
            <a:ext cx="334060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-</a:t>
            </a:r>
            <a:r>
              <a:rPr lang="zh-CN" altLang="en-US" sz="15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5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6398420" y="3324226"/>
            <a:ext cx="446270" cy="30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-</a:t>
            </a:r>
            <a:r>
              <a:rPr lang="zh-CN" altLang="en-US" sz="15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en-US" sz="15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63" name="矩形 8"/>
          <p:cNvSpPr>
            <a:spLocks noChangeArrowheads="1"/>
          </p:cNvSpPr>
          <p:nvPr/>
        </p:nvSpPr>
        <p:spPr bwMode="auto">
          <a:xfrm>
            <a:off x="5086493" y="210744"/>
            <a:ext cx="3408619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7" tIns="34289" rIns="68577" bIns="34289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人民教育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zh-CN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r>
              <a:rPr lang="en-US" altLang="zh-CN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2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7" grpId="0" bldLvl="0"/>
      <p:bldP spid="9248" grpId="0" bldLvl="0"/>
      <p:bldP spid="9249" grpId="0" bldLvl="0"/>
      <p:bldP spid="9250" grpId="0" bldLvl="0"/>
      <p:bldP spid="9251" grpId="0" bldLvl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1761"/>
</p:tagLst>
</file>

<file path=ppt/tags/tag10.xml><?xml version="1.0" encoding="utf-8"?>
<p:tagLst xmlns:p="http://schemas.openxmlformats.org/presentationml/2006/main">
  <p:tag name="KSO_WM_TEMPLATE_CATEGORY" val="custom"/>
  <p:tag name="KSO_WM_TEMPLATE_INDEX" val="20181761"/>
</p:tagLst>
</file>

<file path=ppt/tags/tag11.xml><?xml version="1.0" encoding="utf-8"?>
<p:tagLst xmlns:p="http://schemas.openxmlformats.org/presentationml/2006/main">
  <p:tag name="KSO_WM_TEMPLATE_CATEGORY" val="custom"/>
  <p:tag name="KSO_WM_TEMPLATE_INDEX" val="20181761"/>
</p:tagLst>
</file>

<file path=ppt/tags/tag12.xml><?xml version="1.0" encoding="utf-8"?>
<p:tagLst xmlns:p="http://schemas.openxmlformats.org/presentationml/2006/main">
  <p:tag name="KSO_WM_TEMPLATE_CATEGORY" val="custom"/>
  <p:tag name="KSO_WM_TEMPLATE_INDEX" val="20181761"/>
</p:tagLst>
</file>

<file path=ppt/tags/tag13.xml><?xml version="1.0" encoding="utf-8"?>
<p:tagLst xmlns:p="http://schemas.openxmlformats.org/presentationml/2006/main">
  <p:tag name="KSO_WM_TEMPLATE_CATEGORY" val="custom"/>
  <p:tag name="KSO_WM_TEMPLATE_INDEX" val="20181761"/>
</p:tagLst>
</file>

<file path=ppt/tags/tag14.xml><?xml version="1.0" encoding="utf-8"?>
<p:tagLst xmlns:p="http://schemas.openxmlformats.org/presentationml/2006/main">
  <p:tag name="KSO_WPP_MARK_KEY" val="a289d1d7-bbb4-4e92-a316-b711c8c1620b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176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COMBINE_RELATE_SLIDE_ID" val="custom823695_1"/>
  <p:tag name="KSO_WM_TEMPLATE_CATEGORY" val="custom"/>
  <p:tag name="KSO_WM_TEMPLATE_INDEX" val="20181761"/>
  <p:tag name="KSO_WM_TEMPLATE_SUBCATEGORY" val="combine"/>
  <p:tag name="KSO_WM_TEMPLATE_THUMBS_INDEX" val="1、5、6、11、12、18、23、27、30、31"/>
</p:tagLst>
</file>

<file path=ppt/tags/tag4.xml><?xml version="1.0" encoding="utf-8"?>
<p:tagLst xmlns:p="http://schemas.openxmlformats.org/presentationml/2006/main">
  <p:tag name="KSO_WM_TEMPLATE_CATEGORY" val="custom"/>
  <p:tag name="KSO_WM_TEMPLATE_INDEX" val="20181761"/>
</p:tagLst>
</file>

<file path=ppt/tags/tag5.xml><?xml version="1.0" encoding="utf-8"?>
<p:tagLst xmlns:p="http://schemas.openxmlformats.org/presentationml/2006/main">
  <p:tag name="KSO_WM_TEMPLATE_CATEGORY" val="custom"/>
  <p:tag name="KSO_WM_TEMPLATE_INDEX" val="20181761"/>
</p:tagLst>
</file>

<file path=ppt/tags/tag6.xml><?xml version="1.0" encoding="utf-8"?>
<p:tagLst xmlns:p="http://schemas.openxmlformats.org/presentationml/2006/main">
  <p:tag name="KSO_WM_TEMPLATE_CATEGORY" val="custom"/>
  <p:tag name="KSO_WM_TEMPLATE_INDEX" val="20181761"/>
</p:tagLst>
</file>

<file path=ppt/tags/tag7.xml><?xml version="1.0" encoding="utf-8"?>
<p:tagLst xmlns:p="http://schemas.openxmlformats.org/presentationml/2006/main">
  <p:tag name="KSO_WM_TEMPLATE_CATEGORY" val="custom"/>
  <p:tag name="KSO_WM_TEMPLATE_INDEX" val="20181761"/>
</p:tagLst>
</file>

<file path=ppt/tags/tag8.xml><?xml version="1.0" encoding="utf-8"?>
<p:tagLst xmlns:p="http://schemas.openxmlformats.org/presentationml/2006/main">
  <p:tag name="KSO_WM_TEMPLATE_CATEGORY" val="custom"/>
  <p:tag name="KSO_WM_TEMPLATE_INDEX" val="20181761"/>
</p:tagLst>
</file>

<file path=ppt/tags/tag9.xml><?xml version="1.0" encoding="utf-8"?>
<p:tagLst xmlns:p="http://schemas.openxmlformats.org/presentationml/2006/main">
  <p:tag name="KSO_WM_TEMPLATE_CATEGORY" val="custom"/>
  <p:tag name="KSO_WM_TEMPLATE_INDEX" val="2018176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0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1335</Words>
  <Application>WPS 演示</Application>
  <PresentationFormat>全屏显示(16:9)</PresentationFormat>
  <Paragraphs>237</Paragraphs>
  <Slides>10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黑体</vt:lpstr>
      <vt:lpstr>禹卫书法行书简体</vt:lpstr>
      <vt:lpstr>微软雅黑</vt:lpstr>
      <vt:lpstr>楷体_GB2312</vt:lpstr>
      <vt:lpstr>新宋体</vt:lpstr>
      <vt:lpstr>Calibri Light</vt:lpstr>
      <vt:lpstr>Calibri</vt:lpstr>
      <vt:lpstr>Arial</vt:lpstr>
      <vt:lpstr>Arial Unicode MS</vt:lpstr>
      <vt:lpstr>第一PPT模板网-WWW.1PPT.COM</vt:lpstr>
      <vt:lpstr>Paint.Picture</vt:lpstr>
      <vt:lpstr>PowerPoint 演示文稿</vt:lpstr>
      <vt:lpstr>复习导入</vt:lpstr>
      <vt:lpstr>PowerPoint 演示文稿</vt:lpstr>
      <vt:lpstr>PowerPoint 演示文稿</vt:lpstr>
      <vt:lpstr>PowerPoint 演示文稿</vt:lpstr>
      <vt:lpstr>PowerPoint 演示文稿</vt:lpstr>
      <vt:lpstr>巩固应用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2020-05-29T05:22:00Z</dcterms:created>
  <dcterms:modified xsi:type="dcterms:W3CDTF">2023-02-12T05:34:09Z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B3DB402AD0AE4EDDA63416BEF1689C23</vt:lpwstr>
  </property>
  <property fmtid="{D5CDD505-2E9C-101B-9397-08002B2CF9AE}" pid="3" name="KSOProductBuildVer">
    <vt:lpwstr>2052-11.1.0.13703</vt:lpwstr>
  </property>
</Properties>
</file>