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338" r:id="rId3"/>
    <p:sldId id="339" r:id="rId4"/>
    <p:sldId id="340" r:id="rId5"/>
    <p:sldId id="341" r:id="rId6"/>
    <p:sldId id="342" r:id="rId7"/>
    <p:sldId id="343" r:id="rId8"/>
    <p:sldId id="344" r:id="rId9"/>
    <p:sldId id="345" r:id="rId10"/>
    <p:sldId id="346" r:id="rId11"/>
    <p:sldId id="347" r:id="rId12"/>
    <p:sldId id="348" r:id="rId13"/>
    <p:sldId id="349" r:id="rId14"/>
    <p:sldId id="350" r:id="rId15"/>
    <p:sldId id="351" r:id="rId16"/>
    <p:sldId id="352" r:id="rId17"/>
    <p:sldId id="353" r:id="rId18"/>
    <p:sldId id="354" r:id="rId19"/>
  </p:sldIdLst>
  <p:sldSz cx="9144000" cy="6858000" type="screen4x3"/>
  <p:notesSz cx="6858000" cy="9144000"/>
  <p:custDataLst>
    <p:tags r:id="rId2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24" userDrawn="1">
          <p15:clr>
            <a:srgbClr val="A4A3A4"/>
          </p15:clr>
        </p15:guide>
        <p15:guide id="2" pos="290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96" autoAdjust="0"/>
    <p:restoredTop sz="85379" autoAdjust="0"/>
  </p:normalViewPr>
  <p:slideViewPr>
    <p:cSldViewPr>
      <p:cViewPr>
        <p:scale>
          <a:sx n="110" d="100"/>
          <a:sy n="110" d="100"/>
        </p:scale>
        <p:origin x="-1866" y="-210"/>
      </p:cViewPr>
      <p:guideLst>
        <p:guide orient="horz" pos="2024"/>
        <p:guide pos="290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18361ED-305C-44DE-8F20-0D811E979F20}" type="doc">
      <dgm:prSet loTypeId="urn:microsoft.com/office/officeart/2005/8/layout/vList3" loCatId="list" qsTypeId="urn:microsoft.com/office/officeart/2005/8/quickstyle/simple3" qsCatId="simple" csTypeId="urn:microsoft.com/office/officeart/2005/8/colors/accent0_1" csCatId="mainScheme" phldr="1"/>
      <dgm:spPr/>
      <dgm:t>
        <a:bodyPr/>
        <a:lstStyle/>
        <a:p>
          <a:endParaRPr lang="zh-CN" altLang="en-US"/>
        </a:p>
      </dgm:t>
    </dgm:pt>
    <dgm:pt modelId="{2D0B3E39-5195-4F57-B32B-07D0AF8CAB6E}">
      <dgm:prSet custT="1"/>
      <dgm:spPr/>
      <dgm:t>
        <a:bodyPr/>
        <a:lstStyle/>
        <a:p>
          <a:pPr algn="l"/>
          <a:r>
            <a:rPr lang="zh-CN" sz="2400" dirty="0">
              <a:latin typeface="微软雅黑" panose="020B0503020204020204" pitchFamily="34" charset="-122"/>
              <a:ea typeface="微软雅黑" panose="020B0503020204020204" pitchFamily="34" charset="-122"/>
            </a:rPr>
            <a:t>一件大衣，原件</a:t>
          </a:r>
          <a:r>
            <a:rPr lang="en-US" sz="2400" dirty="0">
              <a:latin typeface="微软雅黑" panose="020B0503020204020204" pitchFamily="34" charset="-122"/>
              <a:ea typeface="微软雅黑" panose="020B0503020204020204" pitchFamily="34" charset="-122"/>
            </a:rPr>
            <a:t>1000</a:t>
          </a:r>
          <a:r>
            <a:rPr lang="zh-CN" sz="2400" dirty="0">
              <a:latin typeface="微软雅黑" panose="020B0503020204020204" pitchFamily="34" charset="-122"/>
              <a:ea typeface="微软雅黑" panose="020B0503020204020204" pitchFamily="34" charset="-122"/>
            </a:rPr>
            <a:t>元，现价</a:t>
          </a:r>
          <a:r>
            <a:rPr lang="en-US" sz="2400" dirty="0">
              <a:latin typeface="微软雅黑" panose="020B0503020204020204" pitchFamily="34" charset="-122"/>
              <a:ea typeface="微软雅黑" panose="020B0503020204020204" pitchFamily="34" charset="-122"/>
            </a:rPr>
            <a:t>800</a:t>
          </a:r>
          <a:r>
            <a:rPr lang="zh-CN" sz="2400" dirty="0">
              <a:latin typeface="微软雅黑" panose="020B0503020204020204" pitchFamily="34" charset="-122"/>
              <a:ea typeface="微软雅黑" panose="020B0503020204020204" pitchFamily="34" charset="-122"/>
            </a:rPr>
            <a:t>元，是打</a:t>
          </a:r>
          <a:r>
            <a:rPr lang="zh-CN" sz="2400" u="sng" dirty="0">
              <a:latin typeface="微软雅黑" panose="020B0503020204020204" pitchFamily="34" charset="-122"/>
              <a:ea typeface="微软雅黑" panose="020B0503020204020204" pitchFamily="34" charset="-122"/>
            </a:rPr>
            <a:t>     </a:t>
          </a:r>
          <a:r>
            <a:rPr lang="zh-CN" sz="2400" dirty="0">
              <a:latin typeface="微软雅黑" panose="020B0503020204020204" pitchFamily="34" charset="-122"/>
              <a:ea typeface="微软雅黑" panose="020B0503020204020204" pitchFamily="34" charset="-122"/>
            </a:rPr>
            <a:t>折。</a:t>
          </a:r>
        </a:p>
      </dgm:t>
    </dgm:pt>
    <dgm:pt modelId="{0AA83361-848D-4F8B-A41D-82C754DB3E17}" cxnId="{C0D5729D-40D3-4CBD-9DCF-C987A30BAC80}" type="sibTrans">
      <dgm:prSet/>
      <dgm:spPr/>
      <dgm:t>
        <a:bodyPr/>
        <a:lstStyle/>
        <a:p>
          <a:endParaRPr lang="zh-CN" altLang="en-US" sz="2400"/>
        </a:p>
      </dgm:t>
    </dgm:pt>
    <dgm:pt modelId="{1F40EBA4-D52B-4BF7-8479-EBC231AD7B91}" cxnId="{C0D5729D-40D3-4CBD-9DCF-C987A30BAC80}" type="parTrans">
      <dgm:prSet/>
      <dgm:spPr/>
      <dgm:t>
        <a:bodyPr/>
        <a:lstStyle/>
        <a:p>
          <a:endParaRPr lang="zh-CN" altLang="en-US" sz="2400"/>
        </a:p>
      </dgm:t>
    </dgm:pt>
    <dgm:pt modelId="{C1E0DE92-FD33-41D4-B767-35A5F7D66246}" type="pres">
      <dgm:prSet presAssocID="{118361ED-305C-44DE-8F20-0D811E979F20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C0C45E89-D7AF-4E2A-8D1D-27822A0527A0}" type="pres">
      <dgm:prSet presAssocID="{2D0B3E39-5195-4F57-B32B-07D0AF8CAB6E}" presName="composite" presStyleCnt="0"/>
      <dgm:spPr/>
    </dgm:pt>
    <dgm:pt modelId="{22208943-3524-48FC-B3F1-C102A50BED76}" type="pres">
      <dgm:prSet presAssocID="{2D0B3E39-5195-4F57-B32B-07D0AF8CAB6E}" presName="imgShp" presStyleLbl="fgImgPlace1" presStyleIdx="0" presStyleCnt="1"/>
      <dgm:spPr>
        <a:blipFill rotWithShape="1">
          <a:blip xmlns:r="http://schemas.openxmlformats.org/officeDocument/2006/relationships" r:embed="rId1" cstate="email"/>
          <a:srcRect/>
          <a:stretch>
            <a:fillRect/>
          </a:stretch>
        </a:blipFill>
      </dgm:spPr>
      <dgm:t>
        <a:bodyPr/>
        <a:lstStyle/>
        <a:p>
          <a:endParaRPr lang="zh-CN" altLang="en-US"/>
        </a:p>
      </dgm:t>
    </dgm:pt>
    <dgm:pt modelId="{04D8123C-1207-4B48-9C07-BB07BDE8B041}" type="pres">
      <dgm:prSet presAssocID="{2D0B3E39-5195-4F57-B32B-07D0AF8CAB6E}" presName="txShp" presStyleLbl="node1" presStyleIdx="0" presStyleCnt="1" custLinFactNeighborX="2549" custLinFactNeighborY="100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E7F31A5-184E-4D38-A5D9-DC3E4C4F6D95}" type="presOf" srcId="{118361ED-305C-44DE-8F20-0D811E979F20}" destId="{C1E0DE92-FD33-41D4-B767-35A5F7D66246}" srcOrd="0" destOrd="0" presId="urn:microsoft.com/office/officeart/2005/8/layout/vList3"/>
    <dgm:cxn modelId="{2ABF0D66-9FA0-4323-85BC-B9C67B74B31B}" type="presOf" srcId="{2D0B3E39-5195-4F57-B32B-07D0AF8CAB6E}" destId="{04D8123C-1207-4B48-9C07-BB07BDE8B041}" srcOrd="0" destOrd="0" presId="urn:microsoft.com/office/officeart/2005/8/layout/vList3"/>
    <dgm:cxn modelId="{C0D5729D-40D3-4CBD-9DCF-C987A30BAC80}" srcId="{118361ED-305C-44DE-8F20-0D811E979F20}" destId="{2D0B3E39-5195-4F57-B32B-07D0AF8CAB6E}" srcOrd="0" destOrd="0" parTransId="{1F40EBA4-D52B-4BF7-8479-EBC231AD7B91}" sibTransId="{0AA83361-848D-4F8B-A41D-82C754DB3E17}"/>
    <dgm:cxn modelId="{8C5A0402-BE44-4AD4-9B60-FEF2A75C2175}" type="presParOf" srcId="{C1E0DE92-FD33-41D4-B767-35A5F7D66246}" destId="{C0C45E89-D7AF-4E2A-8D1D-27822A0527A0}" srcOrd="0" destOrd="0" presId="urn:microsoft.com/office/officeart/2005/8/layout/vList3"/>
    <dgm:cxn modelId="{AB3CB835-FC1A-44B4-A91D-592BBD4D08B6}" type="presParOf" srcId="{C0C45E89-D7AF-4E2A-8D1D-27822A0527A0}" destId="{22208943-3524-48FC-B3F1-C102A50BED76}" srcOrd="0" destOrd="0" presId="urn:microsoft.com/office/officeart/2005/8/layout/vList3"/>
    <dgm:cxn modelId="{12CE43B2-46DB-4EAF-A112-690F973859E0}" type="presParOf" srcId="{C0C45E89-D7AF-4E2A-8D1D-27822A0527A0}" destId="{04D8123C-1207-4B48-9C07-BB07BDE8B041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CCB4429-A049-4D08-9578-A410B101E127}" type="doc">
      <dgm:prSet loTypeId="urn:microsoft.com/office/officeart/2005/8/layout/vList3" loCatId="list" qsTypeId="urn:microsoft.com/office/officeart/2005/8/quickstyle/simple3" qsCatId="simple" csTypeId="urn:microsoft.com/office/officeart/2005/8/colors/accent0_1" csCatId="mainScheme" phldr="1"/>
      <dgm:spPr/>
      <dgm:t>
        <a:bodyPr/>
        <a:lstStyle/>
        <a:p>
          <a:endParaRPr lang="zh-CN" altLang="en-US"/>
        </a:p>
      </dgm:t>
    </dgm:pt>
    <dgm:pt modelId="{D78C5F6B-2798-4626-9B44-0778DFEA8AD8}">
      <dgm:prSet custT="1"/>
      <dgm:spPr/>
      <dgm:t>
        <a:bodyPr/>
        <a:lstStyle/>
        <a:p>
          <a:pPr algn="l"/>
          <a:r>
            <a:rPr lang="zh-CN" sz="2400" dirty="0">
              <a:latin typeface="微软雅黑" panose="020B0503020204020204" pitchFamily="34" charset="-122"/>
              <a:ea typeface="微软雅黑" panose="020B0503020204020204" pitchFamily="34" charset="-122"/>
            </a:rPr>
            <a:t>原</a:t>
          </a:r>
          <a:r>
            <a: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rPr>
            <a:t>价</a:t>
          </a:r>
          <a:r>
            <a:rPr lang="en-US" sz="2400" dirty="0">
              <a:latin typeface="微软雅黑" panose="020B0503020204020204" pitchFamily="34" charset="-122"/>
              <a:ea typeface="微软雅黑" panose="020B0503020204020204" pitchFamily="34" charset="-122"/>
            </a:rPr>
            <a:t>10</a:t>
          </a:r>
          <a:r>
            <a:rPr lang="zh-CN" sz="2400" dirty="0">
              <a:latin typeface="微软雅黑" panose="020B0503020204020204" pitchFamily="34" charset="-122"/>
              <a:ea typeface="微软雅黑" panose="020B0503020204020204" pitchFamily="34" charset="-122"/>
            </a:rPr>
            <a:t>元的文件盒，打七折销售，现价</a:t>
          </a:r>
          <a:r>
            <a:rPr lang="zh-CN" sz="2400" u="sng" dirty="0">
              <a:latin typeface="微软雅黑" panose="020B0503020204020204" pitchFamily="34" charset="-122"/>
              <a:ea typeface="微软雅黑" panose="020B0503020204020204" pitchFamily="34" charset="-122"/>
            </a:rPr>
            <a:t>  </a:t>
          </a:r>
          <a:r>
            <a:rPr lang="en-US" altLang="zh-CN" sz="2400" u="sng" dirty="0">
              <a:latin typeface="微软雅黑" panose="020B0503020204020204" pitchFamily="34" charset="-122"/>
              <a:ea typeface="微软雅黑" panose="020B0503020204020204" pitchFamily="34" charset="-122"/>
            </a:rPr>
            <a:t>    </a:t>
          </a:r>
          <a:r>
            <a:rPr lang="zh-CN" sz="2400" u="sng" dirty="0">
              <a:latin typeface="微软雅黑" panose="020B0503020204020204" pitchFamily="34" charset="-122"/>
              <a:ea typeface="微软雅黑" panose="020B0503020204020204" pitchFamily="34" charset="-122"/>
            </a:rPr>
            <a:t> </a:t>
          </a:r>
          <a:r>
            <a:rPr lang="zh-CN" sz="2400" dirty="0">
              <a:latin typeface="微软雅黑" panose="020B0503020204020204" pitchFamily="34" charset="-122"/>
              <a:ea typeface="微软雅黑" panose="020B0503020204020204" pitchFamily="34" charset="-122"/>
            </a:rPr>
            <a:t> 元。</a:t>
          </a:r>
        </a:p>
      </dgm:t>
    </dgm:pt>
    <dgm:pt modelId="{6EF57412-5158-4977-AF04-42D1A0458D5F}" cxnId="{1ADA03CF-689E-4E90-90F4-5C553B0AB9B4}" type="parTrans">
      <dgm:prSet/>
      <dgm:spPr/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BC9D1C9-83DE-44FF-AC20-3E979862CF5D}" cxnId="{1ADA03CF-689E-4E90-90F4-5C553B0AB9B4}" type="sibTrans">
      <dgm:prSet/>
      <dgm:spPr/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D66C9BB-E88E-4946-9CCA-C4068F3DA14C}" type="pres">
      <dgm:prSet presAssocID="{6CCB4429-A049-4D08-9578-A410B101E127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981CA98-D36C-40B9-8A05-0E975E0F9857}" type="pres">
      <dgm:prSet presAssocID="{D78C5F6B-2798-4626-9B44-0778DFEA8AD8}" presName="composite" presStyleCnt="0"/>
      <dgm:spPr/>
    </dgm:pt>
    <dgm:pt modelId="{8A3FBDF7-C760-46DC-887F-5B4264C69CE7}" type="pres">
      <dgm:prSet presAssocID="{D78C5F6B-2798-4626-9B44-0778DFEA8AD8}" presName="imgShp" presStyleLbl="fgImgPlace1" presStyleIdx="0" presStyleCnt="1"/>
      <dgm:spPr>
        <a:blipFill rotWithShape="1">
          <a:blip xmlns:r="http://schemas.openxmlformats.org/officeDocument/2006/relationships" r:embed="rId1" cstate="email"/>
          <a:srcRect/>
          <a:stretch>
            <a:fillRect/>
          </a:stretch>
        </a:blipFill>
      </dgm:spPr>
      <dgm:t>
        <a:bodyPr/>
        <a:lstStyle/>
        <a:p>
          <a:endParaRPr lang="zh-CN" altLang="en-US"/>
        </a:p>
      </dgm:t>
    </dgm:pt>
    <dgm:pt modelId="{92D9FE98-23C8-4E98-8B3B-345F19A62D06}" type="pres">
      <dgm:prSet presAssocID="{D78C5F6B-2798-4626-9B44-0778DFEA8AD8}" presName="txShp" presStyleLbl="node1" presStyleIdx="0" presStyleCnt="1" custScaleX="10405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ADA03CF-689E-4E90-90F4-5C553B0AB9B4}" srcId="{6CCB4429-A049-4D08-9578-A410B101E127}" destId="{D78C5F6B-2798-4626-9B44-0778DFEA8AD8}" srcOrd="0" destOrd="0" parTransId="{6EF57412-5158-4977-AF04-42D1A0458D5F}" sibTransId="{0BC9D1C9-83DE-44FF-AC20-3E979862CF5D}"/>
    <dgm:cxn modelId="{D6342564-F97C-4ECD-A9EB-B1CFB7902644}" type="presOf" srcId="{6CCB4429-A049-4D08-9578-A410B101E127}" destId="{4D66C9BB-E88E-4946-9CCA-C4068F3DA14C}" srcOrd="0" destOrd="0" presId="urn:microsoft.com/office/officeart/2005/8/layout/vList3"/>
    <dgm:cxn modelId="{B6BF8701-9E89-4EDE-B99F-E6FD96302EDA}" type="presOf" srcId="{D78C5F6B-2798-4626-9B44-0778DFEA8AD8}" destId="{92D9FE98-23C8-4E98-8B3B-345F19A62D06}" srcOrd="0" destOrd="0" presId="urn:microsoft.com/office/officeart/2005/8/layout/vList3"/>
    <dgm:cxn modelId="{65E3AC8E-69A3-4854-A841-AB344D1A3400}" type="presParOf" srcId="{4D66C9BB-E88E-4946-9CCA-C4068F3DA14C}" destId="{B981CA98-D36C-40B9-8A05-0E975E0F9857}" srcOrd="0" destOrd="0" presId="urn:microsoft.com/office/officeart/2005/8/layout/vList3"/>
    <dgm:cxn modelId="{D676A112-AF22-4393-AEBB-A461BCFED55C}" type="presParOf" srcId="{B981CA98-D36C-40B9-8A05-0E975E0F9857}" destId="{8A3FBDF7-C760-46DC-887F-5B4264C69CE7}" srcOrd="0" destOrd="0" presId="urn:microsoft.com/office/officeart/2005/8/layout/vList3"/>
    <dgm:cxn modelId="{3A636989-5CAE-4120-B281-DE9B2EE0D6A7}" type="presParOf" srcId="{B981CA98-D36C-40B9-8A05-0E975E0F9857}" destId="{92D9FE98-23C8-4E98-8B3B-345F19A62D06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7079673" cy="2389492"/>
        <a:chOff x="0" y="0"/>
        <a:chExt cx="7079673" cy="2389492"/>
      </a:xfrm>
    </dsp:grpSpPr>
    <dsp:sp modelId="{04D8123C-1207-4B48-9C07-BB07BDE8B041}">
      <dsp:nvSpPr>
        <dsp:cNvPr id="4" name="五边形 3"/>
        <dsp:cNvSpPr/>
      </dsp:nvSpPr>
      <dsp:spPr bwMode="white">
        <a:xfrm rot="10800000">
          <a:off x="1903225" y="0"/>
          <a:ext cx="4707983" cy="2389492"/>
        </a:xfrm>
        <a:prstGeom prst="homePlate">
          <a:avLst/>
        </a:prstGeom>
        <a:sp3d prstMaterial="dkEdge">
          <a:bevelT w="8200" h="38100"/>
        </a:sp3d>
      </dsp:spPr>
      <dsp:style>
        <a:lnRef idx="0">
          <a:schemeClr val="dk1">
            <a:shade val="80000"/>
          </a:schemeClr>
        </a:lnRef>
        <a:fillRef idx="2">
          <a:schemeClr val="lt1"/>
        </a:fillRef>
        <a:effectRef idx="1">
          <a:scrgbClr r="0" g="0" b="0"/>
        </a:effectRef>
        <a:fontRef idx="minor">
          <a:schemeClr val="dk1"/>
        </a:fontRef>
      </dsp:style>
      <dsp:txBody>
        <a:bodyPr rot="10800000" lIns="1053699" tIns="91439" rIns="170688" bIns="91439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24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一件大衣，原件</a:t>
          </a:r>
          <a:r>
            <a:rPr lang="en-US" sz="24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1000</a:t>
          </a:r>
          <a:r>
            <a:rPr lang="zh-CN" sz="24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元，现价</a:t>
          </a:r>
          <a:r>
            <a:rPr lang="en-US" sz="24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800</a:t>
          </a:r>
          <a:r>
            <a:rPr lang="zh-CN" sz="24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元，是打</a:t>
          </a:r>
          <a:r>
            <a:rPr lang="zh-CN" sz="2400" u="sng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     </a:t>
          </a:r>
          <a:r>
            <a:rPr lang="zh-CN" sz="24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折。</a:t>
          </a:r>
          <a:endParaRPr>
            <a:solidFill>
              <a:schemeClr val="dk1"/>
            </a:solidFill>
          </a:endParaRPr>
        </a:p>
      </dsp:txBody>
      <dsp:txXfrm rot="10800000">
        <a:off x="1903225" y="0"/>
        <a:ext cx="4707983" cy="2389492"/>
      </dsp:txXfrm>
    </dsp:sp>
    <dsp:sp modelId="{22208943-3524-48FC-B3F1-C102A50BED76}">
      <dsp:nvSpPr>
        <dsp:cNvPr id="3" name="椭圆 2"/>
        <dsp:cNvSpPr/>
      </dsp:nvSpPr>
      <dsp:spPr bwMode="white">
        <a:xfrm>
          <a:off x="588472" y="0"/>
          <a:ext cx="2389492" cy="2389492"/>
        </a:xfrm>
        <a:prstGeom prst="ellipse">
          <a:avLst/>
        </a:prstGeom>
        <a:blipFill rotWithShape="1">
          <a:blip r:embed="rId1" cstate="email"/>
          <a:srcRect/>
          <a:stretch>
            <a:fillRect/>
          </a:stretch>
        </a:blipFill>
      </dsp:spPr>
      <dsp:style>
        <a:lnRef idx="1">
          <a:schemeClr val="dk1">
            <a:shade val="80000"/>
          </a:schemeClr>
        </a:lnRef>
        <a:fillRef idx="1">
          <a:schemeClr val="dk1">
            <a:tint val="40000"/>
          </a:schemeClr>
        </a:fillRef>
        <a:effectRef idx="1">
          <a:scrgbClr r="0" g="0" b="0"/>
        </a:effectRef>
        <a:fontRef idx="minor"/>
      </dsp:style>
      <dsp:txXfrm>
        <a:off x="588472" y="0"/>
        <a:ext cx="2389492" cy="238949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6934200" cy="2540000"/>
        <a:chOff x="0" y="0"/>
        <a:chExt cx="6934200" cy="2540000"/>
      </a:xfrm>
    </dsp:grpSpPr>
    <dsp:sp modelId="{92D9FE98-23C8-4E98-8B3B-345F19A62D06}">
      <dsp:nvSpPr>
        <dsp:cNvPr id="4" name="五边形 3"/>
        <dsp:cNvSpPr/>
      </dsp:nvSpPr>
      <dsp:spPr bwMode="white">
        <a:xfrm rot="10800000">
          <a:off x="1796479" y="0"/>
          <a:ext cx="4611243" cy="2540000"/>
        </a:xfrm>
        <a:prstGeom prst="homePlate">
          <a:avLst/>
        </a:prstGeom>
        <a:sp3d prstMaterial="dkEdge">
          <a:bevelT w="8200" h="38100"/>
        </a:sp3d>
      </dsp:spPr>
      <dsp:style>
        <a:lnRef idx="0">
          <a:schemeClr val="dk1">
            <a:shade val="80000"/>
          </a:schemeClr>
        </a:lnRef>
        <a:fillRef idx="2">
          <a:schemeClr val="lt1"/>
        </a:fillRef>
        <a:effectRef idx="1">
          <a:scrgbClr r="0" g="0" b="0"/>
        </a:effectRef>
        <a:fontRef idx="minor">
          <a:schemeClr val="dk1"/>
        </a:fontRef>
      </dsp:style>
      <dsp:txBody>
        <a:bodyPr rot="10800000" lIns="1120069" tIns="91439" rIns="170688" bIns="91439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24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原</a:t>
          </a:r>
          <a:r>
            <a:rPr lang="zh-CN" altLang="en-US" sz="24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价</a:t>
          </a:r>
          <a:r>
            <a:rPr lang="en-US" sz="24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10</a:t>
          </a:r>
          <a:r>
            <a:rPr lang="zh-CN" sz="24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元的文件盒，打七折销售，现价</a:t>
          </a:r>
          <a:r>
            <a:rPr lang="zh-CN" sz="2400" u="sng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  </a:t>
          </a:r>
          <a:r>
            <a:rPr lang="en-US" altLang="zh-CN" sz="2400" u="sng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    </a:t>
          </a:r>
          <a:r>
            <a:rPr lang="zh-CN" sz="2400" u="sng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 </a:t>
          </a:r>
          <a:r>
            <a:rPr lang="zh-CN" sz="24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 元。</a:t>
          </a:r>
          <a:endParaRPr>
            <a:solidFill>
              <a:schemeClr val="dk1"/>
            </a:solidFill>
          </a:endParaRPr>
        </a:p>
      </dsp:txBody>
      <dsp:txXfrm rot="10800000">
        <a:off x="1796479" y="0"/>
        <a:ext cx="4611243" cy="2540000"/>
      </dsp:txXfrm>
    </dsp:sp>
    <dsp:sp modelId="{8A3FBDF7-C760-46DC-887F-5B4264C69CE7}">
      <dsp:nvSpPr>
        <dsp:cNvPr id="3" name="椭圆 2"/>
        <dsp:cNvSpPr/>
      </dsp:nvSpPr>
      <dsp:spPr bwMode="white">
        <a:xfrm>
          <a:off x="526479" y="0"/>
          <a:ext cx="2540000" cy="2540000"/>
        </a:xfrm>
        <a:prstGeom prst="ellipse">
          <a:avLst/>
        </a:prstGeom>
        <a:blipFill rotWithShape="1">
          <a:blip r:embed="rId1" cstate="email"/>
          <a:srcRect/>
          <a:stretch>
            <a:fillRect/>
          </a:stretch>
        </a:blipFill>
      </dsp:spPr>
      <dsp:style>
        <a:lnRef idx="1">
          <a:schemeClr val="dk1">
            <a:shade val="80000"/>
          </a:schemeClr>
        </a:lnRef>
        <a:fillRef idx="1">
          <a:schemeClr val="dk1">
            <a:tint val="40000"/>
          </a:schemeClr>
        </a:fillRef>
        <a:effectRef idx="1">
          <a:scrgbClr r="0" g="0" b="0"/>
        </a:effectRef>
        <a:fontRef idx="minor"/>
      </dsp:style>
      <dsp:txXfrm>
        <a:off x="526479" y="0"/>
        <a:ext cx="2540000" cy="25400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type="homePlate" r:blip="" rot="180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type="homePlate" r:blip="" rot="180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callout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callout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>
                <a:cs typeface="+mn-ea"/>
              </a:defRPr>
            </a:lvl1pPr>
          </a:lstStyle>
          <a:p>
            <a:pPr>
              <a:defRPr/>
            </a:pPr>
            <a:fld id="{A99CED04-8C93-4211-98B1-93FB943CFF21}" type="datetimeFigureOut">
              <a:rPr lang="zh-CN" altLang="en-US"/>
            </a:fld>
            <a:endParaRPr lang="zh-CN" altLang="en-US">
              <a:cs typeface="+mn-cs"/>
            </a:endParaRPr>
          </a:p>
        </p:txBody>
      </p:sp>
      <p:sp>
        <p:nvSpPr>
          <p:cNvPr id="17412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>
              <a:defRPr/>
            </a:pPr>
            <a:fld id="{BD923DDC-2631-4F26-9CE5-20663CF2B043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387D72-CE2E-407B-8E92-A72EF541C4E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446A44-0BBC-46A7-BA92-F6A882A9E5C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F8A4AF-CC95-49C9-AA3B-EE47E308DF1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95638" cy="1600200"/>
          </a:xfrm>
        </p:spPr>
        <p:txBody>
          <a:bodyPr anchor="t">
            <a:normAutofit/>
          </a:bodyPr>
          <a:lstStyle>
            <a:lvl1pPr>
              <a:defRPr sz="3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038600" y="457201"/>
            <a:ext cx="4477941" cy="540385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95638" cy="3811588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C479E9-E478-41A0-AD7D-E9095A43DE4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9F5E1-75BA-4357-920F-C1F773125CB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392130-4DF2-4098-A293-5DA79A7ACFA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19D3C0-0300-418C-A0DC-9D6453615B6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B764B8-41D7-4F16-B480-E876F7FD23E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B27D12-7DC1-41CA-BBC4-7B5688E1B1F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5F0C42-03D4-42F5-BF23-919166B225B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801B02-2271-4D0E-B124-237AE5C8A4D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F6FE14-DF01-4C65-80A4-B6577DFA478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CCEF3939-D3E7-4427-95E4-429B19D9A2B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diagramColors" Target="../diagrams/colors2.xml"/><Relationship Id="rId8" Type="http://schemas.openxmlformats.org/officeDocument/2006/relationships/diagramQuickStyle" Target="../diagrams/quickStyle2.xml"/><Relationship Id="rId7" Type="http://schemas.openxmlformats.org/officeDocument/2006/relationships/diagramLayout" Target="../diagrams/layout2.xml"/><Relationship Id="rId6" Type="http://schemas.openxmlformats.org/officeDocument/2006/relationships/diagramData" Target="../diagrams/data2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1" Type="http://schemas.openxmlformats.org/officeDocument/2006/relationships/slideLayout" Target="../slideLayouts/slideLayout7.xml"/><Relationship Id="rId10" Type="http://schemas.microsoft.com/office/2007/relationships/diagramDrawing" Target="../diagrams/drawing2.xml"/><Relationship Id="rId1" Type="http://schemas.openxmlformats.org/officeDocument/2006/relationships/diagramData" Target="../diagrams/data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/>
          <p:nvPr/>
        </p:nvSpPr>
        <p:spPr>
          <a:xfrm>
            <a:off x="1" y="1700880"/>
            <a:ext cx="914399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b="1" dirty="0" smtClean="0">
                <a:ln w="12700">
                  <a:noFill/>
                  <a:prstDash val="solid"/>
                </a:ln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2.1 </a:t>
            </a:r>
            <a:r>
              <a:rPr lang="zh-CN" altLang="en-US" sz="6600" b="1" dirty="0" smtClean="0">
                <a:ln w="12700">
                  <a:noFill/>
                  <a:prstDash val="solid"/>
                </a:ln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折 </a:t>
            </a:r>
            <a:r>
              <a:rPr lang="zh-CN" altLang="en-US" sz="6600" b="1" dirty="0">
                <a:ln w="12700">
                  <a:noFill/>
                  <a:prstDash val="solid"/>
                </a:ln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扣</a:t>
            </a:r>
            <a:endParaRPr lang="zh-CN" altLang="en-US" sz="6600" b="1" dirty="0">
              <a:ln w="12700">
                <a:noFill/>
                <a:prstDash val="solid"/>
              </a:ln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3"/>
          <p:cNvSpPr txBox="1"/>
          <p:nvPr/>
        </p:nvSpPr>
        <p:spPr>
          <a:xfrm>
            <a:off x="3505200" y="3272136"/>
            <a:ext cx="2133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n w="12700">
                  <a:noFill/>
                  <a:prstDash val="solid"/>
                </a:ln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六年级下册</a:t>
            </a:r>
            <a:endParaRPr lang="zh-CN" altLang="en-US" sz="2400" dirty="0">
              <a:ln w="12700">
                <a:noFill/>
                <a:prstDash val="solid"/>
              </a:ln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879584" y="1902505"/>
            <a:ext cx="3240881" cy="452432"/>
          </a:xfrm>
          <a:prstGeom prst="rect">
            <a:avLst/>
          </a:prstGeom>
          <a:noFill/>
          <a:ln w="25400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便宜的价格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原价</a:t>
            </a:r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现价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295401" y="2746662"/>
            <a:ext cx="2323223" cy="1172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160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–</a:t>
            </a:r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160×90%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=160–</a:t>
            </a:r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144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=16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（元）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1053653" y="4653192"/>
            <a:ext cx="2971800" cy="452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答：比原价便宜</a:t>
            </a:r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元。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4235356" y="1100517"/>
            <a:ext cx="13321" cy="5274884"/>
          </a:xfrm>
          <a:prstGeom prst="line">
            <a:avLst/>
          </a:prstGeom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609600" y="1283153"/>
            <a:ext cx="1215700" cy="452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方法一：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5486400" y="2752302"/>
            <a:ext cx="2759766" cy="1172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160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×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1–90%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=160 ×</a:t>
            </a:r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10%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=16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（元）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5410201" y="4622720"/>
            <a:ext cx="318707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答：比原价便宜</a:t>
            </a:r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元。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4587479" y="1225693"/>
            <a:ext cx="1281113" cy="452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方法二：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4923401" y="1970352"/>
            <a:ext cx="4054819" cy="369332"/>
          </a:xfrm>
          <a:prstGeom prst="rect">
            <a:avLst/>
          </a:prstGeom>
          <a:noFill/>
          <a:ln w="25400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便宜的价格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原价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便宜的百分率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流程图: 可选过程 12"/>
          <p:cNvSpPr/>
          <p:nvPr/>
        </p:nvSpPr>
        <p:spPr>
          <a:xfrm>
            <a:off x="529900" y="283380"/>
            <a:ext cx="1676400" cy="702443"/>
          </a:xfrm>
          <a:prstGeom prst="flowChartAlternateProcess">
            <a:avLst/>
          </a:prstGeom>
          <a:solidFill>
            <a:srgbClr val="7CD52B"/>
          </a:solidFill>
          <a:ln w="9525" cap="flat" cmpd="sng" algn="ctr">
            <a:solidFill>
              <a:srgbClr val="4BACC6"/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924" tIns="22462" rIns="44924" bIns="22462" anchor="ctr"/>
          <a:lstStyle/>
          <a:p>
            <a:pPr algn="ctr" fontAlgn="auto"/>
            <a:r>
              <a:rPr lang="zh-CN" altLang="en-US" b="1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解决问题</a:t>
            </a:r>
            <a:endParaRPr lang="zh-CN" altLang="en-US" b="1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/>
      <p:bldP spid="6" grpId="0"/>
      <p:bldP spid="7" grpId="0"/>
      <p:bldP spid="10" grpId="0"/>
      <p:bldP spid="18" grpId="0"/>
      <p:bldP spid="19" grpId="0"/>
      <p:bldP spid="20" grpId="0"/>
      <p:bldP spid="21" grpId="0" bldLvl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05000" y="1402632"/>
            <a:ext cx="5715000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想一想：如果已知现价和折扣率，你会求原价吗？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276600" y="2202854"/>
            <a:ext cx="2590800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现价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÷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原价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折扣率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311612" y="3206274"/>
            <a:ext cx="2745259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现价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÷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折扣率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原价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90600" y="4180380"/>
            <a:ext cx="7467600" cy="8125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解决折扣有关的实际问题，实质上就是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求一个数的百分之几是多少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已知一个数的百分之几是多少求这个数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的问题。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流程图: 可选过程 6"/>
          <p:cNvSpPr/>
          <p:nvPr/>
        </p:nvSpPr>
        <p:spPr>
          <a:xfrm>
            <a:off x="583902" y="292976"/>
            <a:ext cx="1587279" cy="697625"/>
          </a:xfrm>
          <a:prstGeom prst="flowChartAlternateProcess">
            <a:avLst/>
          </a:prstGeom>
          <a:solidFill>
            <a:srgbClr val="7CD52B"/>
          </a:solidFill>
          <a:ln w="9525" cap="flat" cmpd="sng" algn="ctr">
            <a:solidFill>
              <a:srgbClr val="4BACC6"/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924" tIns="22462" rIns="44924" bIns="22462" anchor="ctr"/>
          <a:lstStyle/>
          <a:p>
            <a:pPr algn="ctr" fontAlgn="auto"/>
            <a:r>
              <a:rPr lang="zh-CN" altLang="en-US" b="1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规律总结</a:t>
            </a:r>
            <a:endParaRPr lang="zh-CN" altLang="en-US" b="1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763787" y="1193800"/>
            <a:ext cx="59858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算出下面各物品打折后出售的价钱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圆角矩形 8214"/>
          <p:cNvSpPr>
            <a:spLocks noChangeArrowheads="1"/>
          </p:cNvSpPr>
          <p:nvPr/>
        </p:nvSpPr>
        <p:spPr bwMode="auto">
          <a:xfrm>
            <a:off x="4886760" y="2137890"/>
            <a:ext cx="937160" cy="461433"/>
          </a:xfrm>
          <a:prstGeom prst="roundRect">
            <a:avLst>
              <a:gd name="adj" fmla="val 16667"/>
            </a:avLst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六五折</a:t>
            </a:r>
            <a:endParaRPr lang="zh-CN" altLang="en-US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3" name="图片 8219" descr="6B07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720028" y="2368606"/>
            <a:ext cx="1248973" cy="1530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文本框 8204"/>
          <p:cNvSpPr txBox="1">
            <a:spLocks noChangeArrowheads="1"/>
          </p:cNvSpPr>
          <p:nvPr/>
        </p:nvSpPr>
        <p:spPr bwMode="auto">
          <a:xfrm>
            <a:off x="3652893" y="4365884"/>
            <a:ext cx="27253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原价：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80.00 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8207"/>
          <p:cNvSpPr txBox="1">
            <a:spLocks noChangeArrowheads="1"/>
          </p:cNvSpPr>
          <p:nvPr/>
        </p:nvSpPr>
        <p:spPr bwMode="auto">
          <a:xfrm>
            <a:off x="3657600" y="5217671"/>
            <a:ext cx="21275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现价：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6" name="图片 8220" descr="6B0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589408" y="2217155"/>
            <a:ext cx="1275192" cy="1697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圆角矩形 8218"/>
          <p:cNvSpPr>
            <a:spLocks noChangeArrowheads="1"/>
          </p:cNvSpPr>
          <p:nvPr/>
        </p:nvSpPr>
        <p:spPr bwMode="auto">
          <a:xfrm>
            <a:off x="7763513" y="2155517"/>
            <a:ext cx="937160" cy="461433"/>
          </a:xfrm>
          <a:prstGeom prst="roundRect">
            <a:avLst>
              <a:gd name="adj" fmla="val 16667"/>
            </a:avLst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八折</a:t>
            </a:r>
            <a:endParaRPr lang="zh-CN" altLang="en-US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8204"/>
          <p:cNvSpPr txBox="1">
            <a:spLocks noChangeArrowheads="1"/>
          </p:cNvSpPr>
          <p:nvPr/>
        </p:nvSpPr>
        <p:spPr bwMode="auto">
          <a:xfrm>
            <a:off x="6702443" y="4313845"/>
            <a:ext cx="19982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原价：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110.00 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8207"/>
          <p:cNvSpPr txBox="1">
            <a:spLocks noChangeArrowheads="1"/>
          </p:cNvSpPr>
          <p:nvPr/>
        </p:nvSpPr>
        <p:spPr bwMode="auto">
          <a:xfrm>
            <a:off x="6697342" y="5217671"/>
            <a:ext cx="21275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便宜：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42188" y="2137890"/>
            <a:ext cx="1248973" cy="1776317"/>
          </a:xfrm>
          <a:prstGeom prst="rect">
            <a:avLst/>
          </a:prstGeom>
        </p:spPr>
      </p:pic>
      <p:sp>
        <p:nvSpPr>
          <p:cNvPr id="30" name="文本框 8204"/>
          <p:cNvSpPr txBox="1">
            <a:spLocks noChangeArrowheads="1"/>
          </p:cNvSpPr>
          <p:nvPr/>
        </p:nvSpPr>
        <p:spPr bwMode="auto">
          <a:xfrm>
            <a:off x="609600" y="5217671"/>
            <a:ext cx="27253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原价：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圆角矩形 8214"/>
          <p:cNvSpPr>
            <a:spLocks noChangeArrowheads="1"/>
          </p:cNvSpPr>
          <p:nvPr/>
        </p:nvSpPr>
        <p:spPr bwMode="auto">
          <a:xfrm>
            <a:off x="1974125" y="2155517"/>
            <a:ext cx="937160" cy="461433"/>
          </a:xfrm>
          <a:prstGeom prst="roundRect">
            <a:avLst>
              <a:gd name="adj" fmla="val 16667"/>
            </a:avLst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九五折</a:t>
            </a:r>
            <a:endParaRPr lang="zh-CN" altLang="en-US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8204"/>
          <p:cNvSpPr txBox="1">
            <a:spLocks noChangeArrowheads="1"/>
          </p:cNvSpPr>
          <p:nvPr/>
        </p:nvSpPr>
        <p:spPr bwMode="auto">
          <a:xfrm>
            <a:off x="609600" y="4365884"/>
            <a:ext cx="27253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现价：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3800.00 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397564" y="5238189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4000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381638" y="5240792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52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557673" y="5217671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22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流程图: 可选过程 21"/>
          <p:cNvSpPr/>
          <p:nvPr/>
        </p:nvSpPr>
        <p:spPr>
          <a:xfrm>
            <a:off x="533401" y="208120"/>
            <a:ext cx="2540299" cy="702443"/>
          </a:xfrm>
          <a:prstGeom prst="flowChartAlternateProcess">
            <a:avLst/>
          </a:prstGeom>
          <a:solidFill>
            <a:srgbClr val="7CD52B"/>
          </a:solidFill>
          <a:ln w="9525" cap="flat" cmpd="sng" algn="ctr">
            <a:solidFill>
              <a:srgbClr val="4BACC6"/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924" tIns="22462" rIns="44924" bIns="22462" anchor="ctr"/>
          <a:lstStyle/>
          <a:p>
            <a:pPr algn="ctr" fontAlgn="auto"/>
            <a:r>
              <a:rPr lang="zh-CN" altLang="en-US" b="1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联系生活 巩固提升</a:t>
            </a:r>
            <a:endParaRPr lang="zh-CN" altLang="en-US" b="1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8" grpId="0"/>
      <p:bldP spid="29" grpId="0"/>
      <p:bldP spid="30" grpId="0"/>
      <p:bldP spid="32" grpId="0"/>
      <p:bldP spid="33" grpId="0"/>
      <p:bldP spid="34" grpId="0"/>
      <p:bldP spid="3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1310367" y="2335685"/>
                <a:ext cx="7345136" cy="178875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0.75=</a:t>
                </a:r>
                <a:r>
                  <a:rPr lang="zh-CN" altLang="en-US" sz="2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（     ）</a:t>
                </a:r>
                <a:r>
                  <a:rPr lang="en-US" altLang="zh-CN" sz="2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% = </a:t>
                </a:r>
                <a:r>
                  <a:rPr lang="zh-CN" altLang="en-US" sz="2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（     ）∶（    ）</a:t>
                </a:r>
                <a:r>
                  <a:rPr lang="en-US" altLang="zh-CN" sz="2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=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zh-CN" altLang="en-US" sz="2000" i="1">
                            <a:latin typeface="Cambria Math" panose="02040503050406030204" pitchFamily="18" charset="0"/>
                          </a:rPr>
                          <m:t>（</m:t>
                        </m:r>
                        <m: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  <m:t>       </m:t>
                        </m:r>
                        <m:r>
                          <a:rPr lang="zh-CN" altLang="en-US" sz="2000" i="1">
                            <a:latin typeface="Cambria Math" panose="02040503050406030204" pitchFamily="1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2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=</a:t>
                </a:r>
                <a:r>
                  <a:rPr lang="zh-CN" altLang="en-US" sz="2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（      ）折</a:t>
                </a:r>
                <a:endPara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2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一件商品打六折出售，就是按原价的（        ）</a:t>
                </a:r>
                <a:r>
                  <a:rPr lang="en-US" altLang="zh-CN" sz="2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%</a:t>
                </a:r>
                <a:r>
                  <a:rPr lang="zh-CN" altLang="en-US" sz="2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出售。</a:t>
                </a:r>
                <a:endPara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2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一个书包，七五折销售，价格为</a:t>
                </a:r>
                <a:r>
                  <a:rPr lang="en-US" altLang="zh-CN" sz="2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60</a:t>
                </a:r>
                <a:r>
                  <a:rPr lang="zh-CN" altLang="en-US" sz="2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元，原价是（      ）元。</a:t>
                </a:r>
                <a:endPara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10367" y="2335685"/>
                <a:ext cx="7345136" cy="1788759"/>
              </a:xfrm>
              <a:prstGeom prst="rect">
                <a:avLst/>
              </a:prstGeom>
              <a:blipFill rotWithShape="1">
                <a:blip r:embed="rId1"/>
                <a:stretch>
                  <a:fillRect l="-5" t="-9" r="6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/>
          <p:cNvSpPr txBox="1"/>
          <p:nvPr/>
        </p:nvSpPr>
        <p:spPr>
          <a:xfrm>
            <a:off x="5791200" y="3505120"/>
            <a:ext cx="91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86000" y="2793920"/>
            <a:ext cx="91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75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10000" y="2793920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876800" y="2819400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248400" y="2590720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36934" y="2793920"/>
            <a:ext cx="8232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七五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705600" y="4114720"/>
            <a:ext cx="91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14401" y="1498600"/>
            <a:ext cx="162095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一、填一填  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流程图: 可选过程 18"/>
          <p:cNvSpPr/>
          <p:nvPr/>
        </p:nvSpPr>
        <p:spPr>
          <a:xfrm>
            <a:off x="533401" y="389757"/>
            <a:ext cx="2540299" cy="702443"/>
          </a:xfrm>
          <a:prstGeom prst="flowChartAlternateProcess">
            <a:avLst/>
          </a:prstGeom>
          <a:solidFill>
            <a:srgbClr val="7CD52B"/>
          </a:solidFill>
          <a:ln w="9525" cap="flat" cmpd="sng" algn="ctr">
            <a:solidFill>
              <a:srgbClr val="4BACC6"/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924" tIns="22462" rIns="44924" bIns="22462" anchor="ctr"/>
          <a:lstStyle/>
          <a:p>
            <a:pPr algn="ctr" fontAlgn="auto"/>
            <a:r>
              <a:rPr lang="zh-CN" altLang="en-US" b="1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联系生活 巩固提升</a:t>
            </a:r>
            <a:endParaRPr lang="zh-CN" altLang="en-US" b="1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447800" y="1629331"/>
            <a:ext cx="632460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华信电器商场凭会员卡可以打七五折，李阿姨买了一台风扇，原价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120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元，可以便宜多少钱。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71800" y="3043792"/>
            <a:ext cx="213360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120×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1-75%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=120 ×25%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=30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（元）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43200" y="4767342"/>
            <a:ext cx="23622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答：可以便宜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流程图: 可选过程 15"/>
          <p:cNvSpPr/>
          <p:nvPr/>
        </p:nvSpPr>
        <p:spPr>
          <a:xfrm>
            <a:off x="457201" y="288157"/>
            <a:ext cx="2540299" cy="702443"/>
          </a:xfrm>
          <a:prstGeom prst="flowChartAlternateProcess">
            <a:avLst/>
          </a:prstGeom>
          <a:solidFill>
            <a:srgbClr val="7CD52B"/>
          </a:solidFill>
          <a:ln w="9525" cap="flat" cmpd="sng" algn="ctr">
            <a:solidFill>
              <a:srgbClr val="4BACC6"/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924" tIns="22462" rIns="44924" bIns="22462" anchor="ctr"/>
          <a:lstStyle/>
          <a:p>
            <a:pPr algn="ctr" fontAlgn="auto"/>
            <a:r>
              <a:rPr lang="zh-CN" altLang="en-US" b="1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联系生活 巩固提升</a:t>
            </a:r>
            <a:endParaRPr lang="zh-CN" altLang="en-US" b="1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65044" y="1168320"/>
            <a:ext cx="162095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二、做一做  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4"/>
          <p:cNvSpPr txBox="1">
            <a:spLocks noChangeArrowheads="1"/>
          </p:cNvSpPr>
          <p:nvPr/>
        </p:nvSpPr>
        <p:spPr bwMode="auto">
          <a:xfrm>
            <a:off x="1103710" y="1234682"/>
            <a:ext cx="38873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我是理财小能手！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1" name="Text Box 5"/>
          <p:cNvSpPr txBox="1">
            <a:spLocks noChangeArrowheads="1"/>
          </p:cNvSpPr>
          <p:nvPr/>
        </p:nvSpPr>
        <p:spPr bwMode="auto">
          <a:xfrm>
            <a:off x="1066800" y="1905290"/>
            <a:ext cx="7162800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爸爸去买油，看到同一种香油在两个超市有不同的促销策略。他要买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瓶香油，去哪个超市买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合算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呢？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2" name="Text Box 6"/>
          <p:cNvSpPr txBox="1">
            <a:spLocks noChangeArrowheads="1"/>
          </p:cNvSpPr>
          <p:nvPr/>
        </p:nvSpPr>
        <p:spPr bwMode="auto">
          <a:xfrm>
            <a:off x="1817709" y="2972200"/>
            <a:ext cx="1619250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300" b="1">
                <a:solidFill>
                  <a:srgbClr val="FF3300"/>
                </a:solidFill>
                <a:ea typeface="华文新魏" panose="02010800040101010101" pitchFamily="2" charset="-122"/>
              </a:rPr>
              <a:t>甲超市</a:t>
            </a:r>
            <a:endParaRPr lang="zh-CN" altLang="en-US" sz="3300" b="1">
              <a:solidFill>
                <a:srgbClr val="FF3300"/>
              </a:solidFill>
              <a:ea typeface="华文新魏" panose="02010800040101010101" pitchFamily="2" charset="-122"/>
            </a:endParaRPr>
          </a:p>
        </p:txBody>
      </p:sp>
      <p:sp>
        <p:nvSpPr>
          <p:cNvPr id="27653" name="Text Box 7"/>
          <p:cNvSpPr txBox="1">
            <a:spLocks noChangeArrowheads="1"/>
          </p:cNvSpPr>
          <p:nvPr/>
        </p:nvSpPr>
        <p:spPr bwMode="auto">
          <a:xfrm>
            <a:off x="5867777" y="2794083"/>
            <a:ext cx="1458515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300" b="1" dirty="0">
                <a:solidFill>
                  <a:srgbClr val="FF3300"/>
                </a:solidFill>
                <a:ea typeface="华文新魏" panose="02010800040101010101" pitchFamily="2" charset="-122"/>
              </a:rPr>
              <a:t>乙超市</a:t>
            </a:r>
            <a:endParaRPr lang="zh-CN" altLang="en-US" sz="3300" b="1" dirty="0">
              <a:solidFill>
                <a:srgbClr val="FF3300"/>
              </a:solidFill>
              <a:ea typeface="华文新魏" panose="02010800040101010101" pitchFamily="2" charset="-122"/>
            </a:endParaRPr>
          </a:p>
        </p:txBody>
      </p:sp>
      <p:sp>
        <p:nvSpPr>
          <p:cNvPr id="27654" name="Text Box 8"/>
          <p:cNvSpPr txBox="1">
            <a:spLocks noChangeArrowheads="1"/>
          </p:cNvSpPr>
          <p:nvPr/>
        </p:nvSpPr>
        <p:spPr bwMode="auto">
          <a:xfrm>
            <a:off x="1988037" y="3943233"/>
            <a:ext cx="1782365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每瓶</a:t>
            </a:r>
            <a:r>
              <a:rPr lang="en-US" altLang="zh-CN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endParaRPr lang="zh-CN" altLang="en-US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买四送一</a:t>
            </a:r>
            <a:endParaRPr lang="zh-CN" altLang="en-US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9704" name="表格 29703"/>
          <p:cNvGraphicFramePr/>
          <p:nvPr/>
        </p:nvGraphicFramePr>
        <p:xfrm>
          <a:off x="1676400" y="3755486"/>
          <a:ext cx="1944290" cy="1439863"/>
        </p:xfrm>
        <a:graphic>
          <a:graphicData uri="http://schemas.openxmlformats.org/drawingml/2006/table">
            <a:tbl>
              <a:tblPr/>
              <a:tblGrid>
                <a:gridCol w="1944290"/>
              </a:tblGrid>
              <a:tr h="1439863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eaLnBrk="1" hangingPunct="1">
                        <a:spcBef>
                          <a:spcPct val="20000"/>
                        </a:spcBef>
                        <a:buNone/>
                      </a:pPr>
                      <a:endParaRPr sz="2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7655" name="Text Box 9"/>
          <p:cNvSpPr txBox="1">
            <a:spLocks noChangeArrowheads="1"/>
          </p:cNvSpPr>
          <p:nvPr/>
        </p:nvSpPr>
        <p:spPr bwMode="auto">
          <a:xfrm>
            <a:off x="5958244" y="3879063"/>
            <a:ext cx="1727597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每瓶</a:t>
            </a:r>
            <a:r>
              <a:rPr lang="en-US" altLang="zh-CN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endParaRPr lang="zh-CN" altLang="en-US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八五折</a:t>
            </a:r>
            <a:endParaRPr lang="zh-CN" altLang="en-US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9710" name="表格 29709"/>
          <p:cNvGraphicFramePr/>
          <p:nvPr/>
        </p:nvGraphicFramePr>
        <p:xfrm>
          <a:off x="5707043" y="3649357"/>
          <a:ext cx="1782366" cy="1608444"/>
        </p:xfrm>
        <a:graphic>
          <a:graphicData uri="http://schemas.openxmlformats.org/drawingml/2006/table">
            <a:tbl>
              <a:tblPr/>
              <a:tblGrid>
                <a:gridCol w="1782366"/>
              </a:tblGrid>
              <a:tr h="1608444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eaLnBrk="1" hangingPunct="1">
                        <a:spcBef>
                          <a:spcPct val="20000"/>
                        </a:spcBef>
                        <a:buNone/>
                      </a:pPr>
                      <a:endParaRPr sz="2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流程图: 可选过程 10"/>
          <p:cNvSpPr/>
          <p:nvPr/>
        </p:nvSpPr>
        <p:spPr>
          <a:xfrm>
            <a:off x="533401" y="208120"/>
            <a:ext cx="2540299" cy="702443"/>
          </a:xfrm>
          <a:prstGeom prst="flowChartAlternateProcess">
            <a:avLst/>
          </a:prstGeom>
          <a:solidFill>
            <a:srgbClr val="7CD52B"/>
          </a:solidFill>
          <a:ln w="9525" cap="flat" cmpd="sng" algn="ctr">
            <a:solidFill>
              <a:srgbClr val="4BACC6"/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924" tIns="22462" rIns="44924" bIns="22462" anchor="ctr"/>
          <a:lstStyle/>
          <a:p>
            <a:pPr algn="ctr" fontAlgn="auto"/>
            <a:r>
              <a:rPr lang="zh-CN" altLang="en-US" b="1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联系生活 巩固提升</a:t>
            </a:r>
            <a:endParaRPr lang="zh-CN" altLang="en-US" b="1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/>
          <p:cNvSpPr/>
          <p:nvPr/>
        </p:nvSpPr>
        <p:spPr>
          <a:xfrm>
            <a:off x="365490" y="482600"/>
            <a:ext cx="1331893" cy="570611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566" tIns="22283" rIns="44566" bIns="22283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/>
            <a:r>
              <a:rPr lang="zh-CN" altLang="en-US" sz="1585" b="1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本节总结</a:t>
            </a:r>
            <a:endParaRPr lang="zh-CN" altLang="en-US" sz="1585" b="1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86000" y="2209800"/>
            <a:ext cx="4076700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1.</a:t>
            </a:r>
            <a:r>
              <a:rPr lang="zh-CN" altLang="en-US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折扣的意义。</a:t>
            </a:r>
            <a:endParaRPr lang="zh-CN" altLang="zh-CN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2.</a:t>
            </a:r>
            <a:r>
              <a:rPr lang="zh-CN" altLang="en-US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折扣和百分数之间的关系</a:t>
            </a:r>
            <a:r>
              <a:rPr lang="zh-CN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zh-CN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3.</a:t>
            </a:r>
            <a:r>
              <a:rPr lang="zh-CN" altLang="en-US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折扣解题方法</a:t>
            </a:r>
            <a:r>
              <a:rPr lang="zh-CN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zh-CN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/>
          <p:cNvSpPr/>
          <p:nvPr/>
        </p:nvSpPr>
        <p:spPr>
          <a:xfrm>
            <a:off x="365490" y="482600"/>
            <a:ext cx="1331893" cy="570611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566" tIns="22283" rIns="44566" bIns="22283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/>
            <a:r>
              <a:rPr lang="zh-CN" altLang="en-US" sz="1585" b="1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作业布置</a:t>
            </a:r>
            <a:endParaRPr lang="zh-CN" altLang="en-US" sz="1585" b="1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副标题 2"/>
          <p:cNvSpPr txBox="1">
            <a:spLocks noChangeArrowheads="1"/>
          </p:cNvSpPr>
          <p:nvPr/>
        </p:nvSpPr>
        <p:spPr bwMode="auto">
          <a:xfrm>
            <a:off x="2819400" y="3014664"/>
            <a:ext cx="4419600" cy="8286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5322" tIns="82662" rIns="165322" bIns="82662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zh-CN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宋体" panose="02010600030101010101" pitchFamily="2" charset="-122"/>
              </a:rPr>
              <a:t>在线完成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宋体" panose="02010600030101010101" pitchFamily="2" charset="-122"/>
              </a:rPr>
              <a:t>2.1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宋体" panose="02010600030101010101" pitchFamily="2" charset="-122"/>
              </a:rPr>
              <a:t>折扣</a:t>
            </a:r>
            <a:r>
              <a:rPr lang="zh-CN" altLang="zh-CN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宋体" panose="02010600030101010101" pitchFamily="2" charset="-122"/>
              </a:rPr>
              <a:t>课后作业. </a:t>
            </a:r>
            <a:endParaRPr lang="zh-CN" altLang="zh-CN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/>
          <p:cNvSpPr/>
          <p:nvPr/>
        </p:nvSpPr>
        <p:spPr>
          <a:xfrm>
            <a:off x="521892" y="409651"/>
            <a:ext cx="1687908" cy="682549"/>
          </a:xfrm>
          <a:prstGeom prst="flowChartAlternateProcess">
            <a:avLst/>
          </a:prstGeom>
          <a:solidFill>
            <a:srgbClr val="7CD52B"/>
          </a:solidFill>
          <a:ln w="9525" cap="flat" cmpd="sng" algn="ctr">
            <a:solidFill>
              <a:srgbClr val="4BACC6"/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924" tIns="22462" rIns="44924" bIns="22462" anchor="ctr"/>
          <a:lstStyle/>
          <a:p>
            <a:pPr algn="ctr" fontAlgn="auto"/>
            <a:r>
              <a:rPr lang="zh-CN" altLang="en-US" b="1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本节目标</a:t>
            </a:r>
            <a:endParaRPr lang="zh-CN" altLang="en-US" b="1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76300" y="2108201"/>
            <a:ext cx="73914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1.</a:t>
            </a:r>
            <a:r>
              <a:rPr lang="zh-CN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联系百分数的意义认识</a:t>
            </a:r>
            <a:r>
              <a:rPr lang="zh-CN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折扣的含义。</a:t>
            </a:r>
            <a:endParaRPr lang="zh-CN" altLang="zh-CN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2.</a:t>
            </a:r>
            <a:r>
              <a:rPr lang="zh-CN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明白折扣问题的数量关系，</a:t>
            </a:r>
            <a:r>
              <a:rPr lang="zh-CN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会把折扣问题转化成百分数问题来解决。</a:t>
            </a:r>
            <a:endParaRPr lang="zh-CN" altLang="zh-CN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3.</a:t>
            </a:r>
            <a:r>
              <a:rPr lang="zh-CN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了解打折在日常生活和生产中的的广泛应用，对生活中与折扣相关</a:t>
            </a: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的事物的具有好奇心，增强应用数学的意识。</a:t>
            </a:r>
            <a:endParaRPr lang="zh-CN" altLang="zh-CN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/>
          <p:cNvSpPr/>
          <p:nvPr/>
        </p:nvSpPr>
        <p:spPr>
          <a:xfrm>
            <a:off x="521892" y="409651"/>
            <a:ext cx="1687908" cy="682549"/>
          </a:xfrm>
          <a:prstGeom prst="flowChartAlternateProcess">
            <a:avLst/>
          </a:prstGeom>
          <a:solidFill>
            <a:srgbClr val="7CD52B"/>
          </a:solidFill>
          <a:ln w="9525" cap="flat" cmpd="sng" algn="ctr">
            <a:solidFill>
              <a:srgbClr val="4BACC6"/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924" tIns="22462" rIns="44924" bIns="22462" anchor="ctr"/>
          <a:lstStyle/>
          <a:p>
            <a:pPr algn="ctr" fontAlgn="auto"/>
            <a:r>
              <a:rPr lang="zh-CN" altLang="en-US" b="1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预习反馈</a:t>
            </a:r>
            <a:endParaRPr lang="zh-CN" altLang="en-US" b="1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57200" y="1803401"/>
            <a:ext cx="8610600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250000"/>
              </a:lnSpc>
              <a:spcAft>
                <a:spcPts val="0"/>
              </a:spcAft>
            </a:pPr>
            <a:r>
              <a:rPr lang="zh-CN" altLang="zh-CN" kern="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九折是十分之</a:t>
            </a:r>
            <a:r>
              <a:rPr lang="en-US" altLang="zh-CN" kern="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(       )</a:t>
            </a:r>
            <a:r>
              <a:rPr lang="zh-CN" altLang="zh-CN" kern="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，改写成百分数是</a:t>
            </a:r>
            <a:r>
              <a:rPr lang="en-US" altLang="zh-CN" kern="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(       ) </a:t>
            </a:r>
            <a:r>
              <a:rPr lang="zh-CN" altLang="zh-CN" kern="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也就是现价是原价（</a:t>
            </a:r>
            <a:r>
              <a:rPr lang="en-US" altLang="zh-CN" kern="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      </a:t>
            </a:r>
            <a:r>
              <a:rPr lang="zh-CN" altLang="zh-CN" kern="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）</a:t>
            </a:r>
            <a:endParaRPr lang="zh-CN" altLang="zh-CN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ct val="250000"/>
              </a:lnSpc>
              <a:spcAft>
                <a:spcPts val="0"/>
              </a:spcAft>
            </a:pPr>
            <a:r>
              <a:rPr lang="zh-CN" altLang="zh-CN" kern="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六五折是十分之</a:t>
            </a:r>
            <a:r>
              <a:rPr lang="en-US" altLang="zh-CN" kern="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(           ),</a:t>
            </a:r>
            <a:r>
              <a:rPr lang="zh-CN" altLang="zh-CN" kern="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改写成百分数是</a:t>
            </a:r>
            <a:r>
              <a:rPr lang="en-US" altLang="zh-CN" kern="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(       ) </a:t>
            </a:r>
            <a:r>
              <a:rPr lang="zh-CN" altLang="zh-CN" kern="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也就是现价是原价（</a:t>
            </a:r>
            <a:r>
              <a:rPr lang="en-US" altLang="zh-CN" kern="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      </a:t>
            </a:r>
            <a:r>
              <a:rPr lang="zh-CN" altLang="zh-CN" kern="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）</a:t>
            </a:r>
            <a:endParaRPr lang="zh-CN" altLang="zh-CN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ct val="250000"/>
              </a:lnSpc>
              <a:spcAft>
                <a:spcPts val="0"/>
              </a:spcAft>
            </a:pPr>
            <a:r>
              <a:rPr lang="zh-CN" altLang="zh-CN" kern="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八八折是十分之</a:t>
            </a:r>
            <a:r>
              <a:rPr lang="en-US" altLang="zh-CN" kern="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(            ),</a:t>
            </a:r>
            <a:r>
              <a:rPr lang="zh-CN" altLang="zh-CN" kern="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改写成百分数是</a:t>
            </a:r>
            <a:r>
              <a:rPr lang="en-US" altLang="zh-CN" kern="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(       ) </a:t>
            </a:r>
            <a:r>
              <a:rPr lang="zh-CN" altLang="zh-CN" kern="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也就是现价是原价（</a:t>
            </a:r>
            <a:r>
              <a:rPr lang="en-US" altLang="zh-CN" kern="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      </a:t>
            </a:r>
            <a:r>
              <a:rPr lang="zh-CN" altLang="zh-CN" kern="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）</a:t>
            </a:r>
            <a:endParaRPr lang="zh-CN" altLang="zh-CN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47900" y="2209800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74845" y="2209800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90%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400301" y="308117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六点五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953001" y="3139757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65%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438401" y="40386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八点八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055846" y="4038600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88%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341846" y="2209800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90%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646646" y="3139757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65%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722846" y="4038600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88%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9" grpId="0"/>
      <p:bldP spid="10" grpId="0"/>
      <p:bldP spid="12" grpId="0"/>
      <p:bldP spid="13" grpId="0"/>
      <p:bldP spid="28" grpId="0"/>
      <p:bldP spid="29" grpId="0"/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流程图: 可选过程 21"/>
          <p:cNvSpPr/>
          <p:nvPr/>
        </p:nvSpPr>
        <p:spPr>
          <a:xfrm>
            <a:off x="521892" y="409651"/>
            <a:ext cx="1687908" cy="682549"/>
          </a:xfrm>
          <a:prstGeom prst="flowChartAlternateProcess">
            <a:avLst/>
          </a:prstGeom>
          <a:solidFill>
            <a:srgbClr val="7CD52B"/>
          </a:solidFill>
          <a:ln w="9525" cap="flat" cmpd="sng" algn="ctr">
            <a:solidFill>
              <a:srgbClr val="4BACC6"/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924" tIns="22462" rIns="44924" bIns="22462" anchor="ctr"/>
          <a:lstStyle/>
          <a:p>
            <a:pPr algn="ctr" fontAlgn="auto"/>
            <a:r>
              <a:rPr lang="zh-CN" altLang="en-US" b="1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创设情境</a:t>
            </a:r>
            <a:endParaRPr lang="zh-CN" altLang="en-US" b="1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85292" y="2102262"/>
            <a:ext cx="3762909" cy="3330164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133435" y="2108201"/>
            <a:ext cx="1900579" cy="1060015"/>
            <a:chOff x="1079705" y="1630796"/>
            <a:chExt cx="1900579" cy="795011"/>
          </a:xfrm>
        </p:grpSpPr>
        <p:sp>
          <p:nvSpPr>
            <p:cNvPr id="5" name="爆炸形: 8 pt  4"/>
            <p:cNvSpPr/>
            <p:nvPr/>
          </p:nvSpPr>
          <p:spPr>
            <a:xfrm>
              <a:off x="1079705" y="1630796"/>
              <a:ext cx="1900579" cy="795011"/>
            </a:xfrm>
            <a:prstGeom prst="irregularSeal1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817908" y="1856419"/>
              <a:ext cx="1100163" cy="2308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八折</a:t>
              </a:r>
              <a:endParaRPr lang="en-US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6248400" y="2987021"/>
            <a:ext cx="1600200" cy="3323772"/>
          </a:xfrm>
          <a:prstGeom prst="rect">
            <a:avLst/>
          </a:prstGeom>
        </p:spPr>
      </p:pic>
      <p:sp>
        <p:nvSpPr>
          <p:cNvPr id="7" name="思想气泡: 云 6"/>
          <p:cNvSpPr/>
          <p:nvPr/>
        </p:nvSpPr>
        <p:spPr>
          <a:xfrm flipH="1">
            <a:off x="5041543" y="787400"/>
            <a:ext cx="2427904" cy="2032000"/>
          </a:xfrm>
          <a:prstGeom prst="cloudCallout">
            <a:avLst>
              <a:gd name="adj1" fmla="val -27147"/>
              <a:gd name="adj2" fmla="val 74342"/>
            </a:avLst>
          </a:prstGeom>
          <a:noFill/>
          <a:ln w="12700">
            <a:solidFill>
              <a:srgbClr val="0E14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283490" y="1551226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什么是“八折”？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图示 6"/>
          <p:cNvGraphicFramePr/>
          <p:nvPr/>
        </p:nvGraphicFramePr>
        <p:xfrm>
          <a:off x="973465" y="1295401"/>
          <a:ext cx="7079673" cy="23894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graphicFrame>
        <p:nvGraphicFramePr>
          <p:cNvPr id="6" name="图示 5"/>
          <p:cNvGraphicFramePr/>
          <p:nvPr/>
        </p:nvGraphicFramePr>
        <p:xfrm>
          <a:off x="1143000" y="3811352"/>
          <a:ext cx="6934200" cy="2540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6324600" y="2490146"/>
            <a:ext cx="1066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八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88505" y="5156605"/>
            <a:ext cx="1066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流程图: 可选过程 9"/>
          <p:cNvSpPr/>
          <p:nvPr/>
        </p:nvSpPr>
        <p:spPr>
          <a:xfrm>
            <a:off x="381001" y="279400"/>
            <a:ext cx="2540299" cy="702443"/>
          </a:xfrm>
          <a:prstGeom prst="flowChartAlternateProcess">
            <a:avLst/>
          </a:prstGeom>
          <a:solidFill>
            <a:srgbClr val="7CD52B"/>
          </a:solidFill>
          <a:ln w="9525" cap="flat" cmpd="sng" algn="ctr">
            <a:solidFill>
              <a:srgbClr val="4BACC6"/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924" tIns="22462" rIns="44924" bIns="22462" anchor="ctr"/>
          <a:lstStyle/>
          <a:p>
            <a:pPr algn="ctr" fontAlgn="auto"/>
            <a:r>
              <a:rPr lang="zh-CN" altLang="en-US" b="1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结合情境，理解意义</a:t>
            </a:r>
            <a:endParaRPr lang="zh-CN" altLang="en-US" b="1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  <p:bldGraphic spid="6" grpId="0">
        <p:bldAsOne/>
      </p:bldGraphic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934326" y="840416"/>
            <a:ext cx="4800600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爸爸给小雨买了一辆自行车，原价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180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元，现在商店打八五折出售。买这辆车用了多少钱？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38600" y="2514600"/>
            <a:ext cx="381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独立完成下面问题，小组交流：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038600" y="3265224"/>
            <a:ext cx="381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、“八五折出售” 是什么意思？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075670" y="4015848"/>
            <a:ext cx="381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、单位“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”是谁？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038600" y="4766472"/>
            <a:ext cx="381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、数量关系是什么？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075670" y="5517099"/>
            <a:ext cx="381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、如何计算？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流程图: 可选过程 9"/>
          <p:cNvSpPr/>
          <p:nvPr/>
        </p:nvSpPr>
        <p:spPr>
          <a:xfrm>
            <a:off x="381001" y="279400"/>
            <a:ext cx="2540299" cy="702443"/>
          </a:xfrm>
          <a:prstGeom prst="flowChartAlternateProcess">
            <a:avLst/>
          </a:prstGeom>
          <a:solidFill>
            <a:srgbClr val="7CD52B"/>
          </a:solidFill>
          <a:ln w="9525" cap="flat" cmpd="sng" algn="ctr">
            <a:solidFill>
              <a:srgbClr val="4BACC6"/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924" tIns="22462" rIns="44924" bIns="22462" anchor="ctr"/>
          <a:lstStyle/>
          <a:p>
            <a:pPr algn="ctr" fontAlgn="auto"/>
            <a:r>
              <a:rPr lang="zh-CN" altLang="en-US" b="1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结合情境，理解意义</a:t>
            </a:r>
            <a:endParaRPr lang="zh-CN" altLang="en-US" b="1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 descr="7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533401" y="1754223"/>
            <a:ext cx="3090863" cy="360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  <p:bldP spid="15" grpId="0"/>
      <p:bldP spid="16" grpId="0"/>
      <p:bldP spid="18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: 圆角 8"/>
          <p:cNvSpPr/>
          <p:nvPr/>
        </p:nvSpPr>
        <p:spPr>
          <a:xfrm>
            <a:off x="7391401" y="1587699"/>
            <a:ext cx="852055" cy="600004"/>
          </a:xfrm>
          <a:prstGeom prst="round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pic>
        <p:nvPicPr>
          <p:cNvPr id="2" name="图片 1" descr="7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566738" y="1651914"/>
            <a:ext cx="3090863" cy="360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4326504" y="1646093"/>
            <a:ext cx="4031674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3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爸爸给小雨买了一辆自行车，原价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180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元，现在商店打八五折出售。买这辆车用了多少钱？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27183" y="3509465"/>
            <a:ext cx="4430317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八五折表示（        ）是（        ）的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85%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，单位“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”是（        ），求现价就是求（        ）的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85%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是多少？所以要用（        ）计算。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对话气泡: 椭圆形 6"/>
          <p:cNvSpPr/>
          <p:nvPr/>
        </p:nvSpPr>
        <p:spPr>
          <a:xfrm>
            <a:off x="6645643" y="309627"/>
            <a:ext cx="1583957" cy="1171932"/>
          </a:xfrm>
          <a:prstGeom prst="wedgeEllipseCallout">
            <a:avLst>
              <a:gd name="adj1" fmla="val 41344"/>
              <a:gd name="adj2" fmla="val 5934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单位“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738100" y="3509464"/>
            <a:ext cx="838200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现价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724400" y="4552957"/>
            <a:ext cx="838200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180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934200" y="3511796"/>
            <a:ext cx="838200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原价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419600" y="4953000"/>
            <a:ext cx="838200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乘法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943600" y="4016513"/>
            <a:ext cx="838200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原价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流程图: 可选过程 15"/>
          <p:cNvSpPr/>
          <p:nvPr/>
        </p:nvSpPr>
        <p:spPr>
          <a:xfrm>
            <a:off x="533401" y="381000"/>
            <a:ext cx="2540299" cy="702443"/>
          </a:xfrm>
          <a:prstGeom prst="flowChartAlternateProcess">
            <a:avLst/>
          </a:prstGeom>
          <a:solidFill>
            <a:srgbClr val="7CD52B"/>
          </a:solidFill>
          <a:ln w="9525" cap="flat" cmpd="sng" algn="ctr">
            <a:solidFill>
              <a:srgbClr val="4BACC6"/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924" tIns="22462" rIns="44924" bIns="22462" anchor="ctr"/>
          <a:lstStyle/>
          <a:p>
            <a:pPr algn="ctr" fontAlgn="auto"/>
            <a:r>
              <a:rPr lang="zh-CN" altLang="en-US" b="1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结合情境，理解意义</a:t>
            </a:r>
            <a:endParaRPr lang="zh-CN" altLang="en-US" b="1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5" grpId="0"/>
      <p:bldP spid="6" grpId="0"/>
      <p:bldP spid="7" grpId="0" animBg="1"/>
      <p:bldP spid="11" grpId="0"/>
      <p:bldP spid="12" grpId="0"/>
      <p:bldP spid="13" grpId="0"/>
      <p:bldP spid="14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5181600" y="1364248"/>
            <a:ext cx="3581624" cy="4129504"/>
          </a:xfrm>
          <a:prstGeom prst="rect">
            <a:avLst/>
          </a:prstGeom>
        </p:spPr>
      </p:pic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571540" y="1506089"/>
            <a:ext cx="445766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八五折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就是按原价的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85%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销售。</a:t>
            </a:r>
            <a:endParaRPr lang="zh-CN" altLang="en-US" sz="2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509639" y="2509145"/>
            <a:ext cx="3810224" cy="40011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现价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原价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×85%</a:t>
            </a:r>
            <a:endParaRPr lang="en-US" altLang="zh-CN" sz="2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725748" y="3334303"/>
            <a:ext cx="46085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180×85%=153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（元）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616704" y="4737151"/>
            <a:ext cx="46085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答：这辆车用了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153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元。少花了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27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2057401" y="1364249"/>
            <a:ext cx="714703" cy="80900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878408" y="4053491"/>
            <a:ext cx="46085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180-153=27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（元）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流程图: 可选过程 10"/>
          <p:cNvSpPr/>
          <p:nvPr/>
        </p:nvSpPr>
        <p:spPr>
          <a:xfrm>
            <a:off x="609600" y="381000"/>
            <a:ext cx="1676400" cy="702443"/>
          </a:xfrm>
          <a:prstGeom prst="flowChartAlternateProcess">
            <a:avLst/>
          </a:prstGeom>
          <a:solidFill>
            <a:srgbClr val="7CD52B"/>
          </a:solidFill>
          <a:ln w="9525" cap="flat" cmpd="sng" algn="ctr">
            <a:solidFill>
              <a:srgbClr val="4BACC6"/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924" tIns="22462" rIns="44924" bIns="22462" anchor="ctr"/>
          <a:lstStyle/>
          <a:p>
            <a:pPr algn="ctr" fontAlgn="auto"/>
            <a:r>
              <a:rPr lang="zh-CN" altLang="en-US" b="1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解决问题</a:t>
            </a:r>
            <a:endParaRPr lang="zh-CN" altLang="en-US" b="1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38FF1D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FF3300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bldLvl="0" animBg="1"/>
      <p:bldP spid="17" grpId="0"/>
      <p:bldP spid="18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63022" y="3327103"/>
            <a:ext cx="53142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单位“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”是（           ），现价比原价便宜了（          ）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%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93618" y="2588736"/>
            <a:ext cx="48077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“九折”表示（          ）是（          ）的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90%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思想气泡: 云 4"/>
          <p:cNvSpPr/>
          <p:nvPr/>
        </p:nvSpPr>
        <p:spPr>
          <a:xfrm>
            <a:off x="7010400" y="4475837"/>
            <a:ext cx="1905000" cy="1016000"/>
          </a:xfrm>
          <a:prstGeom prst="cloudCallout">
            <a:avLst>
              <a:gd name="adj1" fmla="val -79211"/>
              <a:gd name="adj2" fmla="val -89932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想一想</a:t>
            </a:r>
            <a:endParaRPr lang="zh-CN" altLang="en-US" dirty="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8653" y="1474927"/>
            <a:ext cx="2397215" cy="464819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581400" y="1092200"/>
            <a:ext cx="4814888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爸爸买了一个随身听，原价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160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元，现价只花了九折的钱，比原价便宜了多少？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105400" y="2601779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现价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553200" y="2615913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原价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181600" y="3363813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原价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878524" y="3741141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流程图: 可选过程 17"/>
          <p:cNvSpPr/>
          <p:nvPr/>
        </p:nvSpPr>
        <p:spPr>
          <a:xfrm>
            <a:off x="381001" y="279400"/>
            <a:ext cx="2540299" cy="702443"/>
          </a:xfrm>
          <a:prstGeom prst="flowChartAlternateProcess">
            <a:avLst/>
          </a:prstGeom>
          <a:solidFill>
            <a:srgbClr val="7CD52B"/>
          </a:solidFill>
          <a:ln w="9525" cap="flat" cmpd="sng" algn="ctr">
            <a:solidFill>
              <a:srgbClr val="4BACC6"/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924" tIns="22462" rIns="44924" bIns="22462" anchor="ctr"/>
          <a:lstStyle/>
          <a:p>
            <a:pPr algn="ctr" fontAlgn="auto"/>
            <a:r>
              <a:rPr lang="zh-CN" altLang="en-US" b="1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结合情境，理解意义</a:t>
            </a:r>
            <a:endParaRPr lang="zh-CN" altLang="en-US" b="1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tags/tag1.xml><?xml version="1.0" encoding="utf-8"?>
<p:tagLst xmlns:p="http://schemas.openxmlformats.org/presentationml/2006/main">
  <p:tag name="KSO_WPP_MARK_KEY" val="ea5ad0f2-566d-4e77-b880-942fa6b99d34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1489</Words>
  <Application>WPS 演示</Application>
  <PresentationFormat>全屏显示(4:3)</PresentationFormat>
  <Paragraphs>229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Arial</vt:lpstr>
      <vt:lpstr>宋体</vt:lpstr>
      <vt:lpstr>Wingdings</vt:lpstr>
      <vt:lpstr>Calibri</vt:lpstr>
      <vt:lpstr>Calibri</vt:lpstr>
      <vt:lpstr>微软雅黑</vt:lpstr>
      <vt:lpstr>Times New Roman</vt:lpstr>
      <vt:lpstr>Cambria Math</vt:lpstr>
      <vt:lpstr>Cambria Math</vt:lpstr>
      <vt:lpstr>华文新魏</vt:lpstr>
      <vt:lpstr>Arial</vt:lpstr>
      <vt:lpstr>Arial Unicode MS</vt:lpstr>
      <vt:lpstr>第一PPT模板网-WWW.1PPT.COM​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31</cp:revision>
  <dcterms:created xsi:type="dcterms:W3CDTF">2016-03-25T01:06:00Z</dcterms:created>
  <dcterms:modified xsi:type="dcterms:W3CDTF">2023-02-12T05:34:59Z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6C8FE672C16E4E1EADA10F71D999614D</vt:lpwstr>
  </property>
</Properties>
</file>