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92" r:id="rId7"/>
    <p:sldId id="280" r:id="rId8"/>
    <p:sldId id="260" r:id="rId9"/>
    <p:sldId id="261" r:id="rId10"/>
    <p:sldId id="281" r:id="rId11"/>
    <p:sldId id="287" r:id="rId12"/>
    <p:sldId id="288" r:id="rId13"/>
    <p:sldId id="291" r:id="rId14"/>
    <p:sldId id="293" r:id="rId15"/>
    <p:sldId id="269" r:id="rId16"/>
    <p:sldId id="294" r:id="rId17"/>
    <p:sldId id="268" r:id="rId18"/>
    <p:sldId id="296" r:id="rId19"/>
    <p:sldId id="295" r:id="rId20"/>
    <p:sldId id="286" r:id="rId21"/>
    <p:sldId id="285" r:id="rId22"/>
    <p:sldId id="290" r:id="rId23"/>
    <p:sldId id="297" r:id="rId24"/>
    <p:sldId id="298" r:id="rId25"/>
    <p:sldId id="299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1633" userDrawn="1">
          <p15:clr>
            <a:srgbClr val="A4A3A4"/>
          </p15:clr>
        </p15:guide>
        <p15:guide id="3" pos="2880" userDrawn="1">
          <p15:clr>
            <a:srgbClr val="A4A3A4"/>
          </p15:clr>
        </p15:guide>
        <p15:guide id="4" pos="2874" userDrawn="1">
          <p15:clr>
            <a:srgbClr val="A4A3A4"/>
          </p15:clr>
        </p15:guide>
        <p15:guide id="5" pos="5077" userDrawn="1">
          <p15:clr>
            <a:srgbClr val="A4A3A4"/>
          </p15:clr>
        </p15:guide>
        <p15:guide id="6" pos="5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2818" autoAdjust="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orient="horz" pos="1633"/>
        <p:guide pos="2880"/>
        <p:guide pos="2874"/>
        <p:guide pos="5077"/>
        <p:guide pos="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-7571" y="367331"/>
            <a:ext cx="338020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100" dirty="0">
                <a:solidFill>
                  <a:srgbClr val="FFFFFF"/>
                </a:solidFill>
                <a:latin typeface="微软雅黑" panose="020B0503020204020204" pitchFamily="34" charset="-122"/>
              </a:rPr>
              <a:t>第二单元  百分数（二）</a:t>
            </a:r>
            <a:endParaRPr lang="zh-CN" altLang="en-US" sz="21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3372633" y="1385134"/>
            <a:ext cx="4569876" cy="106952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5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sz="5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税率和利息</a:t>
            </a:r>
            <a:endParaRPr lang="zh-CN" altLang="en-US" sz="5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4788" y="2859052"/>
            <a:ext cx="2281772" cy="179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1238" y="892900"/>
            <a:ext cx="7280672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月，张爷爷把儿子寄来的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元钱存入银行，存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年，年利率为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4.75 %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。到期支取时，张爷爷可得到多少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？到期时张爷爷一共 能取回多少钱？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42689" y="3292667"/>
            <a:ext cx="1433303" cy="16611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0883" y="2430065"/>
            <a:ext cx="5764377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方法一：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8000×4.75%×5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1900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 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8000+1900=9900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方法二：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8000×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4.75%×5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）＝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9900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1238" y="874381"/>
            <a:ext cx="7280672" cy="29777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李老师为某杂志审稿，得到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元审稿费。为此她需要按照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税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率缴纳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个人所得税，她应缴纳个人所得税多少元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妈妈买了一瓶售价为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元的化妆品，其中消费税大约占售价的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25 %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妈妈为此支付消费税大约多少元？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99143" y="2602197"/>
            <a:ext cx="395685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答：她应缴纳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个人所得税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5858" y="2199767"/>
            <a:ext cx="237949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300×3%=9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98619" y="4326018"/>
            <a:ext cx="374944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答：支付消费税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6785" y="3879163"/>
            <a:ext cx="269689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100×25%=25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1238" y="874381"/>
            <a:ext cx="7280672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丽家买了一套售价为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万元的普通商品房。如果一次付清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房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款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，就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按九六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折优惠价付款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2524" y="1661697"/>
            <a:ext cx="7178103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）打折后房子的总价是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多少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元？ 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）买这套房子还要按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照实际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房价的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缴纳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契税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，契税是多少元？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52734" y="2741310"/>
            <a:ext cx="3006609" cy="2121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891324" y="3053189"/>
            <a:ext cx="3671152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32×96%=30.72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（万元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=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307200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 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307200×1.5%=4608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38938" y="1896037"/>
            <a:ext cx="5800235" cy="2045029"/>
          </a:xfrm>
          <a:prstGeom prst="roundRect">
            <a:avLst>
              <a:gd name="adj" fmla="val 45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题中已知房价是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万元，按照纳税要求交契税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1.5%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。应纳税额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购房款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税率，应纳税额就是交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万元的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1.5%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60×1.5%=0.9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方法小结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计算税率要找准应纳税额，然后按交纳的税率进行计算，不同的情况其税率也是不同的。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358" y="923156"/>
            <a:ext cx="7410239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王叔叔家新买了一套房子，花了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万元，按规定要按照实际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房价 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缴纳契税，王叔叔要缴纳契税多少元？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8118" y="2949386"/>
            <a:ext cx="1942089" cy="21941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38938" y="1896035"/>
            <a:ext cx="5800235" cy="2874309"/>
          </a:xfrm>
          <a:prstGeom prst="roundRect">
            <a:avLst>
              <a:gd name="adj" fmla="val 50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此题是已知利息、本金、时间，求利率。做这类题时可以根据利息的计算公式，利用乘法各部分之间的关系进行推导，得出利率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（本金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时间），即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540÷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3000×5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=3.6%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，也可以把利率用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表示，以利息的公式为等量关系，列方程解答。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方法小结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不同的存款期限，其利率是不相同的，要学会看利息表。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358" y="923156"/>
            <a:ext cx="7410239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月王老师把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元人民币存入银行，存定期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到期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可以获得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540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元的利息，求年利率。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8118" y="2949386"/>
            <a:ext cx="1942089" cy="21941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5043" y="3011202"/>
            <a:ext cx="1099298" cy="2127997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9361" y="969448"/>
            <a:ext cx="7369898" cy="31470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李华买了一辆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万元的汽车，按规定买汽车要缴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的购置税。他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这辆汽车一共要付多少元？ 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我们国家规定，公民月工资收入在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元以上的要缴纳个人所得税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元以内的部分纳税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，超出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元的部分纳税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元至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元的部分纳税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，小红的爸爸每月收入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每月应缴纳个人所得税多少钱？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3692" y="1760725"/>
            <a:ext cx="3049553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16+16×10%=17.6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88831" y="4131463"/>
            <a:ext cx="531459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4500-3500=1000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1000×3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%=30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05575" y="2165990"/>
            <a:ext cx="4061048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答：他买这辆车一共需要付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17.6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4551" y="4519066"/>
            <a:ext cx="433195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答：他需要每个月缴纳个人所得税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0" y="3385635"/>
            <a:ext cx="1848297" cy="1757866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0588" y="969446"/>
            <a:ext cx="7168754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一年定期存款的年利率是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2.25%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元的存款一年以后支出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利息共多少元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叔叔五年前买国家建设债券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元，按年利率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9.72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％计算，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今年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到期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后用利息购买一台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元的电脑，还余多少钱？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7678" y="1874063"/>
            <a:ext cx="403059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10000×2.25%+10000=10225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3247" y="2309584"/>
            <a:ext cx="312008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答：本金和利息共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10225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02347" y="3597466"/>
            <a:ext cx="3320261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16000×5×9.72%=7776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  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7776-4800=2976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66702" y="4533052"/>
            <a:ext cx="2062103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答：还余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2976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9361" y="969446"/>
            <a:ext cx="7369898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妈妈得到年终奖金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元，将其中的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％购买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年期国库券，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年利率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3.14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％。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年后全部取出共得多少元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某大型超市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年第四季度营业额，按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纳税。税后余额为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66.5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，超市第四季度纳税多少万元？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2603" y="1881748"/>
            <a:ext cx="562878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30000×80%×5×3.14%+30000×80%=27768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5573" y="2287013"/>
            <a:ext cx="371640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年后全部取出共得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27768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25964" y="3576389"/>
            <a:ext cx="559512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66.5÷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1-95%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=70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（万）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70×5%=3.5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93008" y="4042167"/>
            <a:ext cx="346473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答：超市第四季度纳税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8916" y="3490803"/>
            <a:ext cx="1623686" cy="16186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53888" y="3468610"/>
            <a:ext cx="1590115" cy="1674890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0587" y="1048327"/>
            <a:ext cx="7168754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）缴纳的税款叫做（　　　　　）。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）应纳税额与各种收入的比率叫做（　　　）。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）中商百货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月份的营业额是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680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万元，应缴纳营业税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680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），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），税率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）。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）美食城六月份的营业额为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万元，如果按营业额的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缴纳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税，那么六月份应缴纳营业税（　　）万元。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70392" y="1563222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应缴税额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60261" y="1971389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税率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14553" y="2786624"/>
            <a:ext cx="830997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0089" y="2786624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应缴税额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75013" y="3225621"/>
            <a:ext cx="47833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71268" y="4035489"/>
            <a:ext cx="40780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10" grpId="0"/>
      <p:bldP spid="11" grpId="0"/>
      <p:bldP spid="12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0587" y="992185"/>
            <a:ext cx="7168754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）我国规定收入超过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1~1500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元的部分应缴纳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税，李冰的月工资是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元，他每月应缴纳的个人所得税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A.3500×3%  B. 4000×3%  C.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×3%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）春秋书店本月的营业额为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元，如果按营业额的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缴纳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税，该书店本月应缴纳营业税（　　）元。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720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72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 7200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7013" y="2342554"/>
            <a:ext cx="29238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27252" y="3570195"/>
            <a:ext cx="30040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7511" y="3622908"/>
            <a:ext cx="1951004" cy="1520592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72619" y="1012482"/>
            <a:ext cx="6688899" cy="31590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47381" y="1522069"/>
            <a:ext cx="5664896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同学们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，我们的祖国正在蓬勃发展中，为了让祖国更强大，人民生活更美好，国家投入了大量的人力、物力来进行建设，你知道这些钱是哪来的呢？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3" y="931357"/>
            <a:ext cx="7907512" cy="29777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海宁编写的书在出版后得到稿费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元，稿费收入扣除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14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的税率缴纳个人所得税，海宁应该缴纳个人所得税多少元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一个城市中的饭店除了要按营业额的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缴纳营业税以外，还要按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税的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7%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缴纳城市维护建设税。如果一个饭店平均每个月的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营业额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万元，那么每年应交这两种税共多少元？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77613" y="1878947"/>
            <a:ext cx="355610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2400-800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×14%=224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05574" y="2287013"/>
            <a:ext cx="4004943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答：海宁应该缴纳个人所得税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224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2065" y="3933628"/>
            <a:ext cx="651203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14×5%+14×5%×7%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×12=8.988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（万元）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=89880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3604" y="4361864"/>
            <a:ext cx="388151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答：每年 应交这两种税共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89880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2927" y="3300961"/>
            <a:ext cx="1293125" cy="1741688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5" y="931357"/>
            <a:ext cx="7179469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李双将爷爷给的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元存入银行，定期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年，年利率是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2.43%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后李双应取回多少元？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李叔叔今年存入银行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万元，定期三年，年利率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2.70%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，三年后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，得到的利息能买一台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元的彩色电视机吗？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2594" y="1848691"/>
            <a:ext cx="412356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1000×2×2.43%+1000=1048.6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6278" y="2223223"/>
            <a:ext cx="363785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答：到期后李双应取回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1048.6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2724" y="3553814"/>
            <a:ext cx="4508285" cy="90024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12×3×2.7%=0.972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（万元）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=9720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9720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88766" y="4405106"/>
            <a:ext cx="413959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答：能用利息买到一台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元的彩电。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2" y="860761"/>
            <a:ext cx="7379984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陈大娘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1999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日把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元存入银行，定期整存整取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2002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日取出时本金和利息共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1064.8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元，该储种的年利率是多少？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我国饮食业中实行一种“撕票”方式，这种“撕票”方式为每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元应缴纳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元税款，在发给业主时直接扣除顾客票，就是为国家缴纳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税款。若饮食店张师傅购回这种“撕票”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元，则他为国家缴纳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税款多少元？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1912" y="1788180"/>
            <a:ext cx="4282263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1064.8-1000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1000×3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=2.16%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69866" y="2162712"/>
            <a:ext cx="357373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答：这种储种的年利率是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2.16%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29036" y="4137773"/>
            <a:ext cx="282673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5000÷100×8=400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65368" y="4505861"/>
            <a:ext cx="3081613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答：为国家缴纳税款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5" y="870846"/>
            <a:ext cx="7179469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张平有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元钱，打算存入银行两年，可以有两种储蓄办法，一种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存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两年期的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年利率是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2.43%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；一种是先存一年期的，年利率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2.25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，第一年到期时再把本金和利息取出来合在一起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再存入一年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哪种办法得到的利息多一些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78420" y="2602089"/>
            <a:ext cx="4170052" cy="131574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600×2×2.43%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600=629.16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600×1×2.25%+600=613.5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613.5×1×2.25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%+613.5≈ 627.3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9188" y="3989608"/>
            <a:ext cx="3370153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答：第一种获得的利息多一些。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52496" y="3237120"/>
            <a:ext cx="1825924" cy="17551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4706" y="1032739"/>
            <a:ext cx="6277847" cy="2144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43116" y="3429966"/>
            <a:ext cx="8201024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纳税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根据国家税法的有关规定，按照一定的比率把集体或个人收入的一部分缴纳给国家。税收是国家收入的主要来源之一。国家用收来的税款发展经济、科技、教育、文化和国防等事业。因此，每个公民都有依法纳税的义务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4827" y="3413718"/>
            <a:ext cx="8086725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税收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主要分为消费税、增值税、营业税和个人所得税等几类。缴纳的税款叫做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应纳税额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，应纳税额与各种收入（销售额、营业额⋯⋯）的比率叫做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税率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4706" y="961536"/>
            <a:ext cx="6277847" cy="2376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2" y="998494"/>
            <a:ext cx="7280672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一家饭店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月份的营业额是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万元。如果按营业额的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5 %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缴纳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营业税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，这家饭店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月份应缴纳营业税多少万元？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77345" y="2720505"/>
            <a:ext cx="1404738" cy="14749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22460" y="1875853"/>
            <a:ext cx="3582356" cy="1568066"/>
            <a:chOff x="3681725" y="2491292"/>
            <a:chExt cx="4776475" cy="209075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3681725" y="2491292"/>
              <a:ext cx="4776475" cy="209075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265801" y="2721951"/>
              <a:ext cx="3642451" cy="1046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同学们之前学习了百分数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</a:t>
              </a:r>
              <a:endPara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及折扣问题和成数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所以</a:t>
              </a:r>
              <a:endPara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大家分小组讨论完成小题。</a:t>
              </a:r>
              <a:endPara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266950" y="2938619"/>
            <a:ext cx="5792391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30×5 %=1.5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（万元） 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答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月份应缴纳营业税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66199" y="4175310"/>
            <a:ext cx="6594344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结：营业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税额就是营业额与税率的乘积，实际上就是求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额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的百分之几。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32261" y="3320595"/>
            <a:ext cx="1728885" cy="182105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9875" y="935800"/>
            <a:ext cx="7179469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李阿姨的月工资是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元，扣除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元个税免征额后的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税率缴纳个人所得税，她应缴个人所得税多少元？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0310" y="2067158"/>
            <a:ext cx="6284330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①交税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部分的金额不是李阿姨的工资总额，而是要扣除个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免征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0310" y="2932105"/>
            <a:ext cx="6094880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②根据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题意列出关系式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为：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（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总收入－免征收部分）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税率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＝个人所得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0310" y="4008859"/>
            <a:ext cx="596060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③根据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关系列式计算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为：（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5000-3500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×3%=45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474597" y="3473017"/>
            <a:ext cx="1590115" cy="1670485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9874" y="1052957"/>
            <a:ext cx="7179469" cy="34624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利率：       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人们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常常把暂时不用的钱存入银行储蓄起来。储蓄不仅可以支援国家建设，也使得个人钱财更安全，还可以增加一些收入。 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银行存款的方式有多种，如活期、整存整取、零存整取等。存入银行的钱叫做本金 ；取款时银行多支付的钱叫做利息 ；单位时间（如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日等）内的利息与本金的比率叫做利率。利息的计算公式是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存期 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0884" y="3362842"/>
            <a:ext cx="2301548" cy="1657115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4" y="1065693"/>
            <a:ext cx="6936231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根据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国家经济的发展变化，银行存款的利率有时会有所调整。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中国人民银行公布的存款利率如下表：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9714" y="2104440"/>
            <a:ext cx="6978732" cy="141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1238" y="874381"/>
            <a:ext cx="7280672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月，王奶奶把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元钱存入银行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5128" y="1305403"/>
            <a:ext cx="4299750" cy="1511132"/>
            <a:chOff x="3001449" y="1613648"/>
            <a:chExt cx="5733000" cy="2014842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81374" y="1761590"/>
              <a:ext cx="5553075" cy="1866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001449" y="1613648"/>
              <a:ext cx="1772255" cy="10813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942646" y="2764433"/>
            <a:ext cx="7116697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想：到期时，除了本金，还应加上利息，就是王奶奶可取回的钱。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9716" y="3120440"/>
            <a:ext cx="3582761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小明的解法：  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5000×3.75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 ×2=375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5000+375=5375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8458" y="3347993"/>
            <a:ext cx="75503" cy="1216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4563959" y="3169478"/>
            <a:ext cx="3495382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小丽的解法：   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5000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1+3.75 %×2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5000×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1+0.075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5000×1.075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=5375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5769" y="4662739"/>
            <a:ext cx="390876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答：到期时王奶奶可以取回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5375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0aae4c74-6c05-4677-91c0-22f3cc9809f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400" dirty="0" smtClean="0">
            <a:solidFill>
              <a:srgbClr val="FF00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4206</Words>
  <Application>WPS 演示</Application>
  <PresentationFormat>全屏显示(16:9)</PresentationFormat>
  <Paragraphs>287</Paragraphs>
  <Slides>23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楷体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647</cp:revision>
  <dcterms:created xsi:type="dcterms:W3CDTF">2016-05-27T03:58:00Z</dcterms:created>
  <dcterms:modified xsi:type="dcterms:W3CDTF">2023-02-12T05:38:17Z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E2857AC3D0BF4B37A78FB021D8D6E9EE</vt:lpwstr>
  </property>
</Properties>
</file>