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71" r:id="rId5"/>
    <p:sldId id="258" r:id="rId6"/>
    <p:sldId id="259" r:id="rId7"/>
    <p:sldId id="260" r:id="rId8"/>
    <p:sldId id="261" r:id="rId9"/>
    <p:sldId id="262" r:id="rId10"/>
    <p:sldId id="270" r:id="rId11"/>
    <p:sldId id="263" r:id="rId12"/>
    <p:sldId id="264" r:id="rId13"/>
    <p:sldId id="265" r:id="rId14"/>
    <p:sldId id="267" r:id="rId15"/>
    <p:sldId id="268" r:id="rId16"/>
    <p:sldId id="269" r:id="rId17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9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294"/>
      </p:cViewPr>
      <p:guideLst>
        <p:guide orient="horz" pos="2160"/>
        <p:guide pos="289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D31279-A871-4914-A242-4B8E944A7B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39905E-6358-48BE-9538-AB0B24E380C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39905E-6358-48BE-9538-AB0B24E380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4C5BAE-EE11-48BB-B99F-3BAC52D8203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2ABAA-D456-4539-B2F7-2C25ED0C6AB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BABE8-58B4-4985-9090-366C670FE15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31746-D8D6-4D33-9EE2-1CC5BBE6578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49AA0-FA12-43A6-A6F7-B530013DA5A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BE690E-F30B-454E-8933-936243AE5F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813D3-122D-43DD-B19B-4DB3EFA578C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AF330-5755-4E2C-9A3B-29E8B39518B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A0A10C-DBA0-4CD1-8A18-A816040939B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9BDC56-EFC4-4801-8E16-1AE6E4E0A72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41D12-5615-4D0A-9A09-863EB7CD9E2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34D06-F878-409D-AA88-5981A82A2E3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2C4F3-00F6-4196-B71E-D236884CC376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2F5E2-12BD-49FC-A29F-FCC7938502C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FC9CCE-4DBF-43B8-A2D6-B41B5B0466C6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D7D7E-DE18-4B5B-82A0-D984DFAD3A8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3DA69D-4E3D-4BAD-B9D6-D30F29CF2199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DED198-50FE-4F07-9C0D-17AA278942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7CBD2-F550-4026-87AD-3DED4EA85C7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A7C5B-8274-43AA-BD60-519B342408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C657B-8AFE-453B-95E2-C2873E60BA0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23412-F243-423C-B5C5-429A5CD5F3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453A293-092B-4E0E-BC66-9933EF779C2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D9E4204-319C-45F2-A7DD-DA791F25FD6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ChangeArrowheads="1"/>
          </p:cNvSpPr>
          <p:nvPr/>
        </p:nvSpPr>
        <p:spPr bwMode="auto">
          <a:xfrm>
            <a:off x="0" y="3451225"/>
            <a:ext cx="9142413" cy="3406775"/>
          </a:xfrm>
          <a:prstGeom prst="rect">
            <a:avLst/>
          </a:prstGeom>
          <a:solidFill>
            <a:srgbClr val="A50021"/>
          </a:solidFill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3314" name="Text Box 6"/>
          <p:cNvSpPr txBox="1">
            <a:spLocks noChangeArrowheads="1"/>
          </p:cNvSpPr>
          <p:nvPr/>
        </p:nvSpPr>
        <p:spPr bwMode="auto">
          <a:xfrm>
            <a:off x="-2" y="3501008"/>
            <a:ext cx="9142413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  率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5" name="Line 7"/>
          <p:cNvSpPr>
            <a:spLocks noChangeShapeType="1"/>
          </p:cNvSpPr>
          <p:nvPr/>
        </p:nvSpPr>
        <p:spPr bwMode="auto">
          <a:xfrm>
            <a:off x="2500313" y="4568825"/>
            <a:ext cx="38227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16" name="文本框 1"/>
          <p:cNvSpPr txBox="1">
            <a:spLocks noChangeArrowheads="1"/>
          </p:cNvSpPr>
          <p:nvPr/>
        </p:nvSpPr>
        <p:spPr bwMode="auto">
          <a:xfrm>
            <a:off x="-1" y="1226692"/>
            <a:ext cx="9142413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>
                <a:latin typeface="Calibri" panose="020F0502020204030204" pitchFamily="34" charset="0"/>
              </a:rPr>
              <a:t>第二单元   百分数</a:t>
            </a:r>
            <a:endParaRPr lang="zh-CN" altLang="en-US" sz="4400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3"/>
          <p:cNvSpPr txBox="1">
            <a:spLocks noChangeArrowheads="1"/>
          </p:cNvSpPr>
          <p:nvPr/>
        </p:nvSpPr>
        <p:spPr bwMode="auto">
          <a:xfrm>
            <a:off x="871538" y="1222375"/>
            <a:ext cx="2235200" cy="259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latin typeface="Calibri" panose="020F0502020204030204" pitchFamily="34" charset="0"/>
              </a:rPr>
              <a:t>例</a:t>
            </a:r>
            <a:r>
              <a:rPr lang="en-US" altLang="zh-CN" sz="3600" b="1">
                <a:latin typeface="Calibri" panose="020F0502020204030204" pitchFamily="34" charset="0"/>
              </a:rPr>
              <a:t>4</a:t>
            </a:r>
            <a:r>
              <a:rPr lang="zh-CN" altLang="en-US" sz="3200" b="1">
                <a:latin typeface="Calibri" panose="020F0502020204030204" pitchFamily="34" charset="0"/>
              </a:rPr>
              <a:t>：</a:t>
            </a:r>
            <a:r>
              <a:rPr lang="en-US" altLang="zh-CN" sz="3200" b="1">
                <a:latin typeface="宋体" panose="02010600030101010101" pitchFamily="2" charset="-122"/>
              </a:rPr>
              <a:t>2015    </a:t>
            </a:r>
            <a:r>
              <a:rPr lang="zh-CN" altLang="en-US" sz="3200" b="1">
                <a:latin typeface="宋体" panose="02010600030101010101" pitchFamily="2" charset="-122"/>
              </a:rPr>
              <a:t>年</a:t>
            </a:r>
            <a:r>
              <a:rPr lang="en-US" altLang="zh-CN" sz="3200" b="1">
                <a:latin typeface="宋体" panose="02010600030101010101" pitchFamily="2" charset="-122"/>
              </a:rPr>
              <a:t>11</a:t>
            </a:r>
            <a:r>
              <a:rPr lang="zh-CN" altLang="en-US" sz="3200" b="1">
                <a:latin typeface="宋体" panose="02010600030101010101" pitchFamily="2" charset="-122"/>
              </a:rPr>
              <a:t>月，王奶奶把</a:t>
            </a:r>
            <a:r>
              <a:rPr lang="en-US" altLang="zh-CN" sz="3200" b="1">
                <a:latin typeface="宋体" panose="02010600030101010101" pitchFamily="2" charset="-122"/>
              </a:rPr>
              <a:t>5000</a:t>
            </a:r>
            <a:r>
              <a:rPr lang="zh-CN" altLang="en-US" sz="3200" b="1">
                <a:latin typeface="宋体" panose="02010600030101010101" pitchFamily="2" charset="-122"/>
              </a:rPr>
              <a:t>元钱存入银行。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pic>
        <p:nvPicPr>
          <p:cNvPr id="39940" name="Picture 4" descr="妈妈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2F2F4"/>
              </a:clrFrom>
              <a:clrTo>
                <a:srgbClr val="F2F2F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8325" y="2647950"/>
            <a:ext cx="1908175" cy="267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5" descr="妈妈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010101"/>
              </a:clrFrom>
              <a:clrTo>
                <a:srgbClr val="01010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97375" y="2528888"/>
            <a:ext cx="1974850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2" name="AutoShape 6"/>
          <p:cNvSpPr>
            <a:spLocks noChangeArrowheads="1"/>
          </p:cNvSpPr>
          <p:nvPr/>
        </p:nvSpPr>
        <p:spPr bwMode="auto">
          <a:xfrm>
            <a:off x="6011863" y="604838"/>
            <a:ext cx="3105150" cy="1784350"/>
          </a:xfrm>
          <a:prstGeom prst="wedgeRoundRectCallout">
            <a:avLst>
              <a:gd name="adj1" fmla="val -28528"/>
              <a:gd name="adj2" fmla="val 76958"/>
              <a:gd name="adj3" fmla="val 16667"/>
            </a:avLst>
          </a:prstGeom>
          <a:solidFill>
            <a:srgbClr val="FFFF00"/>
          </a:solidFill>
          <a:ln w="31750">
            <a:solidFill>
              <a:srgbClr val="0000FF"/>
            </a:solidFill>
            <a:miter lim="800000"/>
          </a:ln>
        </p:spPr>
        <p:txBody>
          <a:bodyPr anchor="ctr" anchorCtr="1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b="1">
                <a:solidFill>
                  <a:schemeClr val="tx2"/>
                </a:solidFill>
                <a:latin typeface="Calibri" panose="020F0502020204030204" pitchFamily="34" charset="0"/>
                <a:ea typeface="楷体_GB2312"/>
                <a:cs typeface="楷体_GB2312"/>
              </a:rPr>
              <a:t>我存</a:t>
            </a:r>
            <a:r>
              <a:rPr lang="en-US" altLang="zh-CN" b="1">
                <a:solidFill>
                  <a:schemeClr val="tx2"/>
                </a:solidFill>
                <a:latin typeface="Calibri" panose="020F0502020204030204" pitchFamily="34" charset="0"/>
                <a:ea typeface="楷体_GB2312"/>
                <a:cs typeface="楷体_GB2312"/>
              </a:rPr>
              <a:t>5000</a:t>
            </a:r>
            <a:r>
              <a:rPr lang="zh-CN" altLang="en-US" b="1">
                <a:solidFill>
                  <a:schemeClr val="tx2"/>
                </a:solidFill>
                <a:latin typeface="Calibri" panose="020F0502020204030204" pitchFamily="34" charset="0"/>
                <a:ea typeface="楷体_GB2312"/>
                <a:cs typeface="楷体_GB2312"/>
              </a:rPr>
              <a:t>元，两年后我可以取回多少钱呢？</a:t>
            </a:r>
            <a:endParaRPr lang="zh-CN" altLang="en-US" b="1">
              <a:solidFill>
                <a:schemeClr val="tx2"/>
              </a:solidFill>
              <a:latin typeface="Calibri" panose="020F0502020204030204" pitchFamily="34" charset="0"/>
              <a:ea typeface="楷体_GB2312"/>
              <a:cs typeface="楷体_GB2312"/>
            </a:endParaRPr>
          </a:p>
        </p:txBody>
      </p:sp>
      <p:sp>
        <p:nvSpPr>
          <p:cNvPr id="39943" name="AutoShape 7"/>
          <p:cNvSpPr>
            <a:spLocks noChangeArrowheads="1"/>
          </p:cNvSpPr>
          <p:nvPr/>
        </p:nvSpPr>
        <p:spPr bwMode="auto">
          <a:xfrm>
            <a:off x="3221038" y="350838"/>
            <a:ext cx="2700337" cy="1230312"/>
          </a:xfrm>
          <a:prstGeom prst="wedgeRoundRectCallout">
            <a:avLst>
              <a:gd name="adj1" fmla="val 31190"/>
              <a:gd name="adj2" fmla="val 83676"/>
              <a:gd name="adj3" fmla="val 16667"/>
            </a:avLst>
          </a:prstGeom>
          <a:solidFill>
            <a:srgbClr val="FFFF00"/>
          </a:solidFill>
          <a:ln w="31750">
            <a:solidFill>
              <a:srgbClr val="0000FF"/>
            </a:solidFill>
            <a:miter lim="800000"/>
          </a:ln>
        </p:spPr>
        <p:txBody>
          <a:bodyPr anchor="ctr" anchorCtr="1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b="1">
                <a:solidFill>
                  <a:schemeClr val="tx2"/>
                </a:solidFill>
                <a:latin typeface="Calibri" panose="020F0502020204030204" pitchFamily="34" charset="0"/>
                <a:ea typeface="楷体_GB2312"/>
                <a:cs typeface="楷体_GB2312"/>
              </a:rPr>
              <a:t>除了本金，还有一些利息。</a:t>
            </a:r>
            <a:endParaRPr lang="zh-CN" altLang="en-US" b="1">
              <a:solidFill>
                <a:schemeClr val="tx2"/>
              </a:solidFill>
              <a:latin typeface="Calibri" panose="020F0502020204030204" pitchFamily="34" charset="0"/>
              <a:ea typeface="楷体_GB2312"/>
              <a:cs typeface="楷体_GB2312"/>
            </a:endParaRPr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601663" y="5319713"/>
            <a:ext cx="76835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b="1">
                <a:latin typeface="Calibri" panose="020F0502020204030204" pitchFamily="34" charset="0"/>
              </a:rPr>
              <a:t>想：到期时，除了本金，还应加上利息，就是王奶奶可取回的钱。</a:t>
            </a:r>
            <a:endParaRPr lang="zh-CN" altLang="en-US" b="1">
              <a:latin typeface="Calibri" panose="020F0502020204030204" pitchFamily="34" charset="0"/>
            </a:endParaRPr>
          </a:p>
        </p:txBody>
      </p:sp>
      <p:pic>
        <p:nvPicPr>
          <p:cNvPr id="39945" name="Picture 9" descr="图片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67175" y="5822950"/>
            <a:ext cx="5070475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2" grpId="0" animBg="1" autoUpdateAnimBg="0"/>
      <p:bldP spid="39943" grpId="0" bldLvl="0" animBg="1" autoUpdateAnimBg="0"/>
      <p:bldP spid="399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30" name="Rectangle 18"/>
          <p:cNvSpPr>
            <a:spLocks noChangeArrowheads="1"/>
          </p:cNvSpPr>
          <p:nvPr/>
        </p:nvSpPr>
        <p:spPr bwMode="auto">
          <a:xfrm>
            <a:off x="88900" y="3881438"/>
            <a:ext cx="4594225" cy="2900362"/>
          </a:xfrm>
          <a:prstGeom prst="rect">
            <a:avLst/>
          </a:prstGeom>
          <a:solidFill>
            <a:srgbClr val="FF66FF"/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/>
            <a:endParaRPr lang="zh-CN" altLang="en-US">
              <a:latin typeface="Calibri" panose="020F0502020204030204" pitchFamily="34" charset="0"/>
            </a:endParaRPr>
          </a:p>
        </p:txBody>
      </p:sp>
      <p:pic>
        <p:nvPicPr>
          <p:cNvPr id="38917" name="Picture 5" descr="cw2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677150" y="1584325"/>
            <a:ext cx="1404938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8" name="Picture 6" descr="cw1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1925" y="1943100"/>
            <a:ext cx="1825625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1" name="Text Box 9"/>
          <p:cNvSpPr txBox="1">
            <a:spLocks noChangeArrowheads="1"/>
          </p:cNvSpPr>
          <p:nvPr/>
        </p:nvSpPr>
        <p:spPr bwMode="auto">
          <a:xfrm>
            <a:off x="1285875" y="3436938"/>
            <a:ext cx="19621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b="1">
                <a:latin typeface="华文新魏"/>
                <a:ea typeface="华文新魏"/>
                <a:cs typeface="华文新魏"/>
              </a:rPr>
              <a:t>我这样算：</a:t>
            </a:r>
            <a:endParaRPr lang="zh-CN" altLang="en-US" b="1">
              <a:latin typeface="华文新魏"/>
              <a:ea typeface="华文新魏"/>
              <a:cs typeface="华文新魏"/>
            </a:endParaRPr>
          </a:p>
        </p:txBody>
      </p:sp>
      <p:sp>
        <p:nvSpPr>
          <p:cNvPr id="38922" name="Text Box 10"/>
          <p:cNvSpPr txBox="1">
            <a:spLocks noChangeArrowheads="1"/>
          </p:cNvSpPr>
          <p:nvPr/>
        </p:nvSpPr>
        <p:spPr bwMode="auto">
          <a:xfrm>
            <a:off x="161925" y="4132263"/>
            <a:ext cx="4454525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b="1">
                <a:latin typeface="Calibri" panose="020F0502020204030204" pitchFamily="34" charset="0"/>
                <a:ea typeface="楷体_GB2312"/>
                <a:cs typeface="楷体_GB2312"/>
              </a:rPr>
              <a:t>5000×2.10%×2=210</a:t>
            </a:r>
            <a:r>
              <a:rPr lang="zh-CN" altLang="en-US" b="1">
                <a:latin typeface="Calibri" panose="020F0502020204030204" pitchFamily="34" charset="0"/>
                <a:ea typeface="楷体_GB2312"/>
                <a:cs typeface="楷体_GB2312"/>
              </a:rPr>
              <a:t>（元）</a:t>
            </a:r>
            <a:endParaRPr lang="zh-CN" altLang="en-US" b="1">
              <a:latin typeface="Calibri" panose="020F0502020204030204" pitchFamily="34" charset="0"/>
              <a:ea typeface="楷体_GB2312"/>
              <a:cs typeface="楷体_GB2312"/>
            </a:endParaRPr>
          </a:p>
        </p:txBody>
      </p:sp>
      <p:sp>
        <p:nvSpPr>
          <p:cNvPr id="38924" name="Text Box 12"/>
          <p:cNvSpPr txBox="1">
            <a:spLocks noChangeArrowheads="1"/>
          </p:cNvSpPr>
          <p:nvPr/>
        </p:nvSpPr>
        <p:spPr bwMode="auto">
          <a:xfrm>
            <a:off x="161925" y="4905375"/>
            <a:ext cx="2659063" cy="425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b="1">
                <a:latin typeface="Calibri" panose="020F0502020204030204" pitchFamily="34" charset="0"/>
                <a:ea typeface="楷体_GB2312"/>
                <a:cs typeface="楷体_GB2312"/>
              </a:rPr>
              <a:t>5000</a:t>
            </a:r>
            <a:r>
              <a:rPr lang="zh-CN" altLang="en-US" b="1">
                <a:latin typeface="Calibri" panose="020F0502020204030204" pitchFamily="34" charset="0"/>
                <a:ea typeface="楷体_GB2312"/>
                <a:cs typeface="楷体_GB2312"/>
              </a:rPr>
              <a:t>＋</a:t>
            </a:r>
            <a:r>
              <a:rPr lang="en-US" altLang="zh-CN" b="1">
                <a:latin typeface="Calibri" panose="020F0502020204030204" pitchFamily="34" charset="0"/>
                <a:ea typeface="楷体_GB2312"/>
                <a:cs typeface="楷体_GB2312"/>
              </a:rPr>
              <a:t>210=5210</a:t>
            </a:r>
            <a:r>
              <a:rPr lang="zh-CN" altLang="en-US" b="1">
                <a:latin typeface="Calibri" panose="020F0502020204030204" pitchFamily="34" charset="0"/>
                <a:ea typeface="楷体_GB2312"/>
                <a:cs typeface="楷体_GB2312"/>
              </a:rPr>
              <a:t>（元）</a:t>
            </a:r>
            <a:endParaRPr lang="zh-CN" altLang="en-US" b="1">
              <a:latin typeface="Calibri" panose="020F0502020204030204" pitchFamily="34" charset="0"/>
              <a:ea typeface="楷体_GB2312"/>
              <a:cs typeface="楷体_GB2312"/>
            </a:endParaRPr>
          </a:p>
        </p:txBody>
      </p:sp>
      <p:sp>
        <p:nvSpPr>
          <p:cNvPr id="38925" name="Rectangle 13"/>
          <p:cNvSpPr>
            <a:spLocks noChangeArrowheads="1"/>
          </p:cNvSpPr>
          <p:nvPr/>
        </p:nvSpPr>
        <p:spPr bwMode="auto">
          <a:xfrm>
            <a:off x="4616450" y="3878263"/>
            <a:ext cx="4527550" cy="2900362"/>
          </a:xfrm>
          <a:prstGeom prst="rect">
            <a:avLst/>
          </a:prstGeom>
          <a:solidFill>
            <a:srgbClr val="66FF66"/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8926" name="Text Box 14"/>
          <p:cNvSpPr txBox="1">
            <a:spLocks noChangeArrowheads="1"/>
          </p:cNvSpPr>
          <p:nvPr/>
        </p:nvSpPr>
        <p:spPr bwMode="auto">
          <a:xfrm>
            <a:off x="5876925" y="3417888"/>
            <a:ext cx="23177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b="1">
                <a:latin typeface="华文新魏"/>
                <a:ea typeface="华文新魏"/>
                <a:cs typeface="华文新魏"/>
              </a:rPr>
              <a:t>我的算法是：</a:t>
            </a:r>
            <a:endParaRPr lang="zh-CN" altLang="en-US" b="1">
              <a:latin typeface="华文新魏"/>
              <a:ea typeface="华文新魏"/>
              <a:cs typeface="华文新魏"/>
            </a:endParaRPr>
          </a:p>
        </p:txBody>
      </p:sp>
      <p:sp>
        <p:nvSpPr>
          <p:cNvPr id="38927" name="Text Box 15"/>
          <p:cNvSpPr txBox="1">
            <a:spLocks noChangeArrowheads="1"/>
          </p:cNvSpPr>
          <p:nvPr/>
        </p:nvSpPr>
        <p:spPr bwMode="auto">
          <a:xfrm>
            <a:off x="4662488" y="4106863"/>
            <a:ext cx="3027362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b="1">
                <a:latin typeface="Calibri" panose="020F0502020204030204" pitchFamily="34" charset="0"/>
                <a:ea typeface="楷体_GB2312"/>
                <a:cs typeface="楷体_GB2312"/>
              </a:rPr>
              <a:t>5000×</a:t>
            </a:r>
            <a:r>
              <a:rPr lang="zh-CN" altLang="en-US" b="1">
                <a:latin typeface="Calibri" panose="020F0502020204030204" pitchFamily="34" charset="0"/>
                <a:ea typeface="楷体_GB2312"/>
                <a:cs typeface="楷体_GB2312"/>
              </a:rPr>
              <a:t>（</a:t>
            </a:r>
            <a:r>
              <a:rPr lang="en-US" altLang="zh-CN" b="1">
                <a:latin typeface="Calibri" panose="020F0502020204030204" pitchFamily="34" charset="0"/>
                <a:ea typeface="楷体_GB2312"/>
                <a:cs typeface="楷体_GB2312"/>
              </a:rPr>
              <a:t>1</a:t>
            </a:r>
            <a:r>
              <a:rPr lang="zh-CN" altLang="en-US" b="1">
                <a:latin typeface="Calibri" panose="020F0502020204030204" pitchFamily="34" charset="0"/>
                <a:ea typeface="楷体_GB2312"/>
                <a:cs typeface="楷体_GB2312"/>
              </a:rPr>
              <a:t> ＋ </a:t>
            </a:r>
            <a:r>
              <a:rPr lang="en-US" altLang="zh-CN" b="1">
                <a:latin typeface="Calibri" panose="020F0502020204030204" pitchFamily="34" charset="0"/>
                <a:ea typeface="楷体_GB2312"/>
                <a:cs typeface="楷体_GB2312"/>
              </a:rPr>
              <a:t>2.10 %×2</a:t>
            </a:r>
            <a:r>
              <a:rPr lang="zh-CN" altLang="en-US" b="1">
                <a:latin typeface="Calibri" panose="020F0502020204030204" pitchFamily="34" charset="0"/>
              </a:rPr>
              <a:t> ）</a:t>
            </a:r>
            <a:endParaRPr lang="zh-CN" altLang="en-US" b="1">
              <a:latin typeface="Calibri" panose="020F0502020204030204" pitchFamily="34" charset="0"/>
              <a:ea typeface="楷体_GB2312"/>
              <a:cs typeface="楷体_GB2312"/>
            </a:endParaRPr>
          </a:p>
          <a:p>
            <a:pPr eaLnBrk="0" hangingPunct="0"/>
            <a:r>
              <a:rPr lang="en-US" altLang="zh-CN" b="1">
                <a:latin typeface="Calibri" panose="020F0502020204030204" pitchFamily="34" charset="0"/>
                <a:ea typeface="楷体_GB2312"/>
                <a:cs typeface="楷体_GB2312"/>
              </a:rPr>
              <a:t>=5000 </a:t>
            </a:r>
            <a:r>
              <a:rPr lang="en-US" altLang="zh-CN" b="1">
                <a:latin typeface="Calibri" panose="020F0502020204030204" pitchFamily="34" charset="0"/>
              </a:rPr>
              <a:t>× </a:t>
            </a:r>
            <a:r>
              <a:rPr lang="zh-CN" altLang="en-US" b="1">
                <a:latin typeface="Calibri" panose="020F0502020204030204" pitchFamily="34" charset="0"/>
              </a:rPr>
              <a:t>（</a:t>
            </a:r>
            <a:r>
              <a:rPr lang="en-US" altLang="zh-CN" b="1">
                <a:latin typeface="Calibri" panose="020F0502020204030204" pitchFamily="34" charset="0"/>
              </a:rPr>
              <a:t>1+0.042</a:t>
            </a:r>
            <a:r>
              <a:rPr lang="zh-CN" altLang="en-US" b="1">
                <a:latin typeface="Calibri" panose="020F0502020204030204" pitchFamily="34" charset="0"/>
              </a:rPr>
              <a:t>）</a:t>
            </a:r>
            <a:endParaRPr lang="zh-CN" altLang="en-US" b="1">
              <a:latin typeface="Calibri" panose="020F0502020204030204" pitchFamily="34" charset="0"/>
            </a:endParaRPr>
          </a:p>
          <a:p>
            <a:pPr eaLnBrk="0" hangingPunct="0"/>
            <a:r>
              <a:rPr lang="en-US" altLang="zh-CN" b="1">
                <a:latin typeface="Calibri" panose="020F0502020204030204" pitchFamily="34" charset="0"/>
              </a:rPr>
              <a:t>=5000 ×1.042</a:t>
            </a:r>
            <a:endParaRPr lang="en-US" altLang="zh-CN" b="1">
              <a:latin typeface="Calibri" panose="020F0502020204030204" pitchFamily="34" charset="0"/>
            </a:endParaRPr>
          </a:p>
          <a:p>
            <a:pPr eaLnBrk="0" hangingPunct="0"/>
            <a:r>
              <a:rPr lang="en-US" altLang="zh-CN" b="1">
                <a:latin typeface="Calibri" panose="020F0502020204030204" pitchFamily="34" charset="0"/>
              </a:rPr>
              <a:t>=5210</a:t>
            </a:r>
            <a:r>
              <a:rPr lang="zh-CN" altLang="en-US" b="1">
                <a:latin typeface="Calibri" panose="020F0502020204030204" pitchFamily="34" charset="0"/>
              </a:rPr>
              <a:t>（元）</a:t>
            </a:r>
            <a:endParaRPr lang="zh-CN" altLang="en-US" b="1">
              <a:latin typeface="Calibri" panose="020F0502020204030204" pitchFamily="34" charset="0"/>
            </a:endParaRPr>
          </a:p>
        </p:txBody>
      </p:sp>
      <p:sp>
        <p:nvSpPr>
          <p:cNvPr id="38929" name="Text Box 17"/>
          <p:cNvSpPr txBox="1">
            <a:spLocks noChangeArrowheads="1"/>
          </p:cNvSpPr>
          <p:nvPr/>
        </p:nvSpPr>
        <p:spPr bwMode="auto">
          <a:xfrm>
            <a:off x="1466850" y="6196013"/>
            <a:ext cx="4024313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b="1">
                <a:latin typeface="宋体" panose="02010600030101010101" pitchFamily="2" charset="-122"/>
              </a:rPr>
              <a:t>答：</a:t>
            </a:r>
            <a:r>
              <a:rPr lang="en-US" altLang="zh-CN" b="1">
                <a:latin typeface="宋体" panose="02010600030101010101" pitchFamily="2" charset="-122"/>
              </a:rPr>
              <a:t>到期时</a:t>
            </a:r>
            <a:r>
              <a:rPr lang="zh-CN" altLang="en-US" b="1">
                <a:latin typeface="宋体" panose="02010600030101010101" pitchFamily="2" charset="-122"/>
              </a:rPr>
              <a:t>王奶奶可以取回</a:t>
            </a:r>
            <a:r>
              <a:rPr lang="en-US" altLang="zh-CN" b="1">
                <a:latin typeface="宋体" panose="02010600030101010101" pitchFamily="2" charset="-122"/>
              </a:rPr>
              <a:t>5210</a:t>
            </a:r>
            <a:r>
              <a:rPr lang="zh-CN" altLang="en-US" b="1">
                <a:latin typeface="宋体" panose="02010600030101010101" pitchFamily="2" charset="-122"/>
              </a:rPr>
              <a:t>元。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23563" name="文本框 1"/>
          <p:cNvSpPr txBox="1">
            <a:spLocks noChangeArrowheads="1"/>
          </p:cNvSpPr>
          <p:nvPr/>
        </p:nvSpPr>
        <p:spPr bwMode="auto">
          <a:xfrm>
            <a:off x="925513" y="808038"/>
            <a:ext cx="4862512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Calibri" panose="020F0502020204030204" pitchFamily="34" charset="0"/>
              </a:rPr>
              <a:t>方法一：先求（利息）再加上（本金）               </a:t>
            </a:r>
            <a:endParaRPr lang="zh-CN" altLang="en-US" b="1">
              <a:latin typeface="Calibri" panose="020F0502020204030204" pitchFamily="34" charset="0"/>
            </a:endParaRPr>
          </a:p>
        </p:txBody>
      </p:sp>
      <p:sp>
        <p:nvSpPr>
          <p:cNvPr id="23564" name="文本框 2"/>
          <p:cNvSpPr txBox="1">
            <a:spLocks noChangeArrowheads="1"/>
          </p:cNvSpPr>
          <p:nvPr/>
        </p:nvSpPr>
        <p:spPr bwMode="auto">
          <a:xfrm>
            <a:off x="925513" y="1584325"/>
            <a:ext cx="7104062" cy="642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latin typeface="Calibri" panose="020F0502020204030204" pitchFamily="34" charset="0"/>
              </a:rPr>
              <a:t>方法二：把（本金）看作单位</a:t>
            </a:r>
            <a:r>
              <a:rPr lang="en-US" altLang="zh-CN" b="1">
                <a:latin typeface="Calibri" panose="020F0502020204030204" pitchFamily="34" charset="0"/>
              </a:rPr>
              <a:t>“1”</a:t>
            </a:r>
            <a:r>
              <a:rPr lang="zh-CN" altLang="en-US" b="1">
                <a:latin typeface="Calibri" panose="020F0502020204030204" pitchFamily="34" charset="0"/>
              </a:rPr>
              <a:t>利息占本金的（</a:t>
            </a:r>
            <a:r>
              <a:rPr lang="en-US" altLang="zh-CN" b="1">
                <a:latin typeface="Calibri" panose="020F0502020204030204" pitchFamily="34" charset="0"/>
              </a:rPr>
              <a:t>2.10%</a:t>
            </a:r>
            <a:r>
              <a:rPr lang="en-US" altLang="zh-CN" b="1">
                <a:latin typeface="Calibri" panose="020F0502020204030204" pitchFamily="34" charset="0"/>
                <a:ea typeface="楷体_GB2312"/>
                <a:cs typeface="楷体_GB2312"/>
                <a:sym typeface="+mn-ea"/>
              </a:rPr>
              <a:t>×2</a:t>
            </a:r>
            <a:r>
              <a:rPr lang="zh-CN" altLang="en-US" b="1">
                <a:latin typeface="Calibri" panose="020F0502020204030204" pitchFamily="34" charset="0"/>
                <a:ea typeface="楷体_GB2312"/>
                <a:cs typeface="楷体_GB2312"/>
                <a:sym typeface="+mn-ea"/>
              </a:rPr>
              <a:t>），所以                      所得的钱数占本金的（</a:t>
            </a:r>
            <a:r>
              <a:rPr lang="en-US" altLang="zh-CN" b="1">
                <a:latin typeface="Calibri" panose="020F0502020204030204" pitchFamily="34" charset="0"/>
                <a:ea typeface="楷体_GB2312"/>
                <a:cs typeface="楷体_GB2312"/>
                <a:sym typeface="+mn-ea"/>
              </a:rPr>
              <a:t>1+2.10%</a:t>
            </a:r>
            <a:r>
              <a:rPr lang="en-US" altLang="zh-CN" b="1">
                <a:latin typeface="Calibri" panose="020F0502020204030204" pitchFamily="34" charset="0"/>
                <a:sym typeface="+mn-ea"/>
              </a:rPr>
              <a:t>×2</a:t>
            </a:r>
            <a:r>
              <a:rPr lang="zh-CN" altLang="en-US" b="1">
                <a:latin typeface="Calibri" panose="020F0502020204030204" pitchFamily="34" charset="0"/>
                <a:sym typeface="+mn-ea"/>
              </a:rPr>
              <a:t>）</a:t>
            </a:r>
            <a:endParaRPr lang="zh-CN" altLang="en-US" b="1">
              <a:latin typeface="Calibri" panose="020F0502020204030204" pitchFamily="34" charset="0"/>
              <a:ea typeface="楷体_GB2312"/>
              <a:cs typeface="楷体_GB231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8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8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89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389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389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389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8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30" grpId="0" animBg="1"/>
      <p:bldP spid="38921" grpId="0" autoUpdateAnimBg="0"/>
      <p:bldP spid="38922" grpId="0" autoUpdateAnimBg="0"/>
      <p:bldP spid="38924" grpId="0" autoUpdateAnimBg="0" build="p"/>
      <p:bldP spid="38925" grpId="0" animBg="1"/>
      <p:bldP spid="38926" grpId="0" autoUpdateAnimBg="0"/>
      <p:bldP spid="38929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3000375" y="1143000"/>
            <a:ext cx="4824413" cy="5308600"/>
            <a:chOff x="0" y="0"/>
            <a:chExt cx="3039" cy="3402"/>
          </a:xfrm>
        </p:grpSpPr>
        <p:sp>
          <p:nvSpPr>
            <p:cNvPr id="24578" name="AutoShape 3"/>
            <p:cNvSpPr>
              <a:spLocks noChangeArrowheads="1"/>
            </p:cNvSpPr>
            <p:nvPr/>
          </p:nvSpPr>
          <p:spPr bwMode="auto">
            <a:xfrm>
              <a:off x="0" y="0"/>
              <a:ext cx="3039" cy="3402"/>
            </a:xfrm>
            <a:prstGeom prst="foldedCorner">
              <a:avLst>
                <a:gd name="adj" fmla="val 12500"/>
              </a:avLst>
            </a:prstGeom>
            <a:solidFill>
              <a:srgbClr val="FFFFCC"/>
            </a:solidFill>
            <a:ln w="9525">
              <a:solidFill>
                <a:schemeClr val="tx1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pPr eaLnBrk="0" hangingPunct="0"/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24579" name="Text Box 4"/>
            <p:cNvSpPr txBox="1">
              <a:spLocks noChangeArrowheads="1"/>
            </p:cNvSpPr>
            <p:nvPr/>
          </p:nvSpPr>
          <p:spPr bwMode="auto">
            <a:xfrm>
              <a:off x="136" y="423"/>
              <a:ext cx="2767" cy="21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eaLnBrk="0" hangingPunct="0"/>
              <a:r>
                <a:rPr lang="zh-CN" altLang="en-US" sz="3600" b="1">
                  <a:latin typeface="Calibri" panose="020F0502020204030204" pitchFamily="34" charset="0"/>
                  <a:ea typeface="楷体_GB2312"/>
                  <a:cs typeface="楷体_GB2312"/>
                </a:rPr>
                <a:t>   妈妈每月工资</a:t>
              </a:r>
              <a:r>
                <a:rPr lang="en-US" altLang="zh-CN" sz="3600" b="1">
                  <a:latin typeface="Calibri" panose="020F0502020204030204" pitchFamily="34" charset="0"/>
                  <a:ea typeface="楷体_GB2312"/>
                  <a:cs typeface="楷体_GB2312"/>
                </a:rPr>
                <a:t>2000</a:t>
              </a:r>
              <a:r>
                <a:rPr lang="zh-CN" altLang="en-US" sz="3600" b="1">
                  <a:latin typeface="Calibri" panose="020F0502020204030204" pitchFamily="34" charset="0"/>
                  <a:ea typeface="楷体_GB2312"/>
                  <a:cs typeface="楷体_GB2312"/>
                </a:rPr>
                <a:t>元，如果妈妈把半年的工资全部存入银行，定期一年，如果年利率是</a:t>
              </a:r>
              <a:r>
                <a:rPr lang="en-US" altLang="zh-CN" sz="3600" b="1">
                  <a:latin typeface="Calibri" panose="020F0502020204030204" pitchFamily="34" charset="0"/>
                  <a:ea typeface="楷体_GB2312"/>
                  <a:cs typeface="楷体_GB2312"/>
                </a:rPr>
                <a:t>2.89</a:t>
              </a:r>
              <a:r>
                <a:rPr lang="zh-CN" altLang="en-US" sz="3600" b="1">
                  <a:latin typeface="Calibri" panose="020F0502020204030204" pitchFamily="34" charset="0"/>
                  <a:ea typeface="楷体_GB2312"/>
                  <a:cs typeface="楷体_GB2312"/>
                </a:rPr>
                <a:t>％，到期她可取回多少元？</a:t>
              </a:r>
              <a:endParaRPr lang="zh-CN" altLang="en-US" sz="3600" b="1">
                <a:latin typeface="Calibri" panose="020F0502020204030204" pitchFamily="34" charset="0"/>
                <a:ea typeface="楷体_GB2312"/>
                <a:cs typeface="楷体_GB2312"/>
              </a:endParaRPr>
            </a:p>
          </p:txBody>
        </p:sp>
      </p:grp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3" descr="76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46113" y="423863"/>
            <a:ext cx="8496300" cy="642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4"/>
          <p:cNvGrpSpPr/>
          <p:nvPr/>
        </p:nvGrpSpPr>
        <p:grpSpPr bwMode="auto">
          <a:xfrm>
            <a:off x="3851275" y="5516563"/>
            <a:ext cx="3529013" cy="1008062"/>
            <a:chOff x="0" y="0"/>
            <a:chExt cx="2223" cy="635"/>
          </a:xfrm>
        </p:grpSpPr>
        <p:sp>
          <p:nvSpPr>
            <p:cNvPr id="25608" name="未知"/>
            <p:cNvSpPr/>
            <p:nvPr/>
          </p:nvSpPr>
          <p:spPr bwMode="auto">
            <a:xfrm>
              <a:off x="0" y="0"/>
              <a:ext cx="2087" cy="635"/>
            </a:xfrm>
            <a:custGeom>
              <a:avLst/>
              <a:gdLst>
                <a:gd name="T0" fmla="*/ 0 w 2087"/>
                <a:gd name="T1" fmla="*/ 635 h 635"/>
                <a:gd name="T2" fmla="*/ 2087 w 2087"/>
                <a:gd name="T3" fmla="*/ 635 h 635"/>
                <a:gd name="T4" fmla="*/ 1860 w 2087"/>
                <a:gd name="T5" fmla="*/ 227 h 635"/>
                <a:gd name="T6" fmla="*/ 1044 w 2087"/>
                <a:gd name="T7" fmla="*/ 0 h 635"/>
                <a:gd name="T8" fmla="*/ 273 w 2087"/>
                <a:gd name="T9" fmla="*/ 227 h 635"/>
                <a:gd name="T10" fmla="*/ 0 w 2087"/>
                <a:gd name="T11" fmla="*/ 635 h 6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87"/>
                <a:gd name="T19" fmla="*/ 0 h 635"/>
                <a:gd name="T20" fmla="*/ 2087 w 2087"/>
                <a:gd name="T21" fmla="*/ 635 h 63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87" h="635">
                  <a:moveTo>
                    <a:pt x="0" y="635"/>
                  </a:moveTo>
                  <a:lnTo>
                    <a:pt x="2087" y="635"/>
                  </a:lnTo>
                  <a:lnTo>
                    <a:pt x="1860" y="227"/>
                  </a:lnTo>
                  <a:lnTo>
                    <a:pt x="1044" y="0"/>
                  </a:lnTo>
                  <a:lnTo>
                    <a:pt x="273" y="227"/>
                  </a:lnTo>
                  <a:lnTo>
                    <a:pt x="0" y="635"/>
                  </a:lnTo>
                  <a:close/>
                </a:path>
              </a:pathLst>
            </a:custGeom>
            <a:gradFill rotWithShape="1">
              <a:gsLst>
                <a:gs pos="0">
                  <a:srgbClr val="008000"/>
                </a:gs>
                <a:gs pos="100000">
                  <a:srgbClr val="003B00"/>
                </a:gs>
              </a:gsLst>
              <a:lin ang="5400000" scaled="1"/>
            </a:gradFill>
            <a:ln w="9525" cap="flat" cmpd="sng">
              <a:solidFill>
                <a:schemeClr val="tx1"/>
              </a:solidFill>
              <a:round/>
            </a:ln>
          </p:spPr>
          <p:txBody>
            <a:bodyPr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25609" name="Text Box 6"/>
            <p:cNvSpPr txBox="1">
              <a:spLocks noChangeArrowheads="1"/>
            </p:cNvSpPr>
            <p:nvPr/>
          </p:nvSpPr>
          <p:spPr bwMode="auto">
            <a:xfrm>
              <a:off x="227" y="155"/>
              <a:ext cx="1996" cy="4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eaLnBrk="0" hangingPunct="0"/>
              <a:r>
                <a:rPr lang="zh-CN" altLang="en-US" sz="4400">
                  <a:solidFill>
                    <a:srgbClr val="FFFF99"/>
                  </a:solidFill>
                  <a:latin typeface="Calibri" panose="020F0502020204030204" pitchFamily="34" charset="0"/>
                  <a:ea typeface="华文新魏"/>
                  <a:cs typeface="华文新魏"/>
                </a:rPr>
                <a:t>我的收获</a:t>
              </a:r>
              <a:endParaRPr lang="zh-CN" altLang="en-US" sz="4400">
                <a:solidFill>
                  <a:srgbClr val="FFFF99"/>
                </a:solidFill>
                <a:latin typeface="Calibri" panose="020F0502020204030204" pitchFamily="34" charset="0"/>
                <a:ea typeface="华文新魏"/>
                <a:cs typeface="华文新魏"/>
              </a:endParaRPr>
            </a:p>
          </p:txBody>
        </p:sp>
      </p:grpSp>
      <p:pic>
        <p:nvPicPr>
          <p:cNvPr id="25603" name="Picture 7" descr="图片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388" y="5013325"/>
            <a:ext cx="1504950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4" name="Text Box 8"/>
          <p:cNvSpPr txBox="1">
            <a:spLocks noChangeArrowheads="1"/>
          </p:cNvSpPr>
          <p:nvPr/>
        </p:nvSpPr>
        <p:spPr bwMode="auto">
          <a:xfrm>
            <a:off x="1333500" y="1222375"/>
            <a:ext cx="6551613" cy="3541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楷体_GB2312"/>
                <a:ea typeface="楷体_GB2312"/>
                <a:cs typeface="楷体_GB2312"/>
              </a:rPr>
              <a:t>  </a:t>
            </a:r>
            <a:r>
              <a:rPr lang="en-US" altLang="zh-CN" sz="2800" b="1" dirty="0">
                <a:solidFill>
                  <a:schemeClr val="bg1"/>
                </a:solidFill>
                <a:latin typeface="楷体_GB2312"/>
                <a:ea typeface="楷体_GB2312"/>
                <a:cs typeface="楷体_GB2312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latin typeface="楷体_GB2312"/>
                <a:ea typeface="楷体_GB2312"/>
                <a:cs typeface="楷体_GB2312"/>
              </a:rPr>
              <a:t>、今天我学习了利息的有关知识。我知道存入银行的钱叫做（</a:t>
            </a:r>
            <a:endParaRPr lang="zh-CN" altLang="en-US" sz="2800" b="1" dirty="0">
              <a:solidFill>
                <a:srgbClr val="FF0066"/>
              </a:solidFill>
              <a:latin typeface="Calibri" panose="020F0502020204030204" pitchFamily="34" charset="0"/>
              <a:ea typeface="华文新魏"/>
              <a:cs typeface="华文新魏"/>
            </a:endParaRPr>
          </a:p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楷体_GB2312"/>
                <a:ea typeface="楷体_GB2312"/>
                <a:cs typeface="楷体_GB2312"/>
              </a:rPr>
              <a:t>　　　），取款时银行多支付的钱叫做</a:t>
            </a:r>
            <a:r>
              <a:rPr lang="en-US" altLang="zh-CN" sz="2800" b="1" dirty="0">
                <a:solidFill>
                  <a:schemeClr val="bg1"/>
                </a:solidFill>
                <a:latin typeface="楷体_GB2312"/>
                <a:ea typeface="楷体_GB2312"/>
                <a:cs typeface="楷体_GB2312"/>
              </a:rPr>
              <a:t>(     )</a:t>
            </a:r>
            <a:r>
              <a:rPr lang="zh-CN" altLang="en-US" sz="2800" b="1" dirty="0">
                <a:solidFill>
                  <a:schemeClr val="bg1"/>
                </a:solidFill>
                <a:latin typeface="楷体_GB2312"/>
                <a:ea typeface="楷体_GB2312"/>
                <a:cs typeface="楷体_GB2312"/>
              </a:rPr>
              <a:t>。</a:t>
            </a:r>
            <a:endParaRPr lang="zh-CN" altLang="en-US" sz="2800" b="1" dirty="0">
              <a:solidFill>
                <a:schemeClr val="bg1"/>
              </a:solidFill>
              <a:latin typeface="楷体_GB2312"/>
              <a:ea typeface="楷体_GB2312"/>
              <a:cs typeface="楷体_GB2312"/>
            </a:endParaRPr>
          </a:p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楷体_GB2312"/>
                <a:ea typeface="楷体_GB2312"/>
                <a:cs typeface="楷体_GB2312"/>
              </a:rPr>
              <a:t>　２、（　　　）与（　   ）的比值叫做利率。</a:t>
            </a:r>
            <a:endParaRPr lang="zh-CN" altLang="en-US" sz="2800" b="1" dirty="0">
              <a:solidFill>
                <a:schemeClr val="bg1"/>
              </a:solidFill>
              <a:latin typeface="楷体_GB2312"/>
              <a:ea typeface="楷体_GB2312"/>
              <a:cs typeface="楷体_GB2312"/>
            </a:endParaRPr>
          </a:p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楷体_GB2312"/>
                <a:ea typeface="楷体_GB2312"/>
                <a:cs typeface="楷体_GB2312"/>
              </a:rPr>
              <a:t>　３、利息的计算公式是（　　　　　　　　　　　　）。</a:t>
            </a:r>
            <a:endParaRPr lang="zh-CN" altLang="en-US" sz="2800" b="1" dirty="0">
              <a:solidFill>
                <a:schemeClr val="bg1"/>
              </a:solidFill>
              <a:latin typeface="楷体_GB2312"/>
              <a:ea typeface="楷体_GB2312"/>
              <a:cs typeface="楷体_GB2312"/>
            </a:endParaRPr>
          </a:p>
        </p:txBody>
      </p:sp>
      <p:grpSp>
        <p:nvGrpSpPr>
          <p:cNvPr id="25605" name="Group 15"/>
          <p:cNvGrpSpPr/>
          <p:nvPr/>
        </p:nvGrpSpPr>
        <p:grpSpPr bwMode="auto">
          <a:xfrm>
            <a:off x="3198813" y="0"/>
            <a:ext cx="2730500" cy="1371600"/>
            <a:chOff x="3992" y="432"/>
            <a:chExt cx="1720" cy="864"/>
          </a:xfrm>
        </p:grpSpPr>
        <p:pic>
          <p:nvPicPr>
            <p:cNvPr id="25606" name="Picture 16" descr="模板图片副本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032" y="432"/>
              <a:ext cx="1680" cy="8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5073" name="Rectangle 2"/>
            <p:cNvSpPr>
              <a:spLocks noChangeArrowheads="1"/>
            </p:cNvSpPr>
            <p:nvPr/>
          </p:nvSpPr>
          <p:spPr bwMode="auto">
            <a:xfrm>
              <a:off x="3992" y="544"/>
              <a:ext cx="1536" cy="384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b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>
                  <a:solidFill>
                    <a:schemeClr val="bg1"/>
                  </a:solidFill>
                  <a:latin typeface="汉仪粗黑简" pitchFamily="49" charset="-122"/>
                  <a:ea typeface="黑体" panose="02010609060101010101" charset="-122"/>
                </a:rPr>
                <a:t>课堂小结</a:t>
              </a:r>
              <a:endParaRPr lang="zh-CN" altLang="en-US" sz="4000" b="1">
                <a:solidFill>
                  <a:schemeClr val="bg1"/>
                </a:solidFill>
                <a:latin typeface="+mn-lt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4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图片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067175" y="5822950"/>
            <a:ext cx="5070475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21508" name="Picture 4" descr="太阳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77225" y="98425"/>
            <a:ext cx="942975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  <p:sp>
        <p:nvSpPr>
          <p:cNvPr id="26628" name="Rectangle 2"/>
          <p:cNvSpPr>
            <a:spLocks noChangeArrowheads="1"/>
          </p:cNvSpPr>
          <p:nvPr/>
        </p:nvSpPr>
        <p:spPr bwMode="auto">
          <a:xfrm>
            <a:off x="1897063" y="2055813"/>
            <a:ext cx="5649912" cy="1325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en-US" altLang="zh-CN" sz="3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3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从课后习题中选取；</a:t>
            </a:r>
            <a:endParaRPr lang="zh-CN" altLang="en-US" sz="32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eaLnBrk="0" hangingPunct="0">
              <a:spcBef>
                <a:spcPct val="20000"/>
              </a:spcBef>
            </a:pPr>
            <a:r>
              <a:rPr lang="en-US" altLang="zh-CN" sz="3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3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完成练习册本课时的习题。</a:t>
            </a:r>
            <a:endParaRPr lang="zh-CN" altLang="en-US" sz="32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6629" name="Group 6"/>
          <p:cNvGrpSpPr/>
          <p:nvPr/>
        </p:nvGrpSpPr>
        <p:grpSpPr bwMode="auto">
          <a:xfrm>
            <a:off x="3198813" y="301625"/>
            <a:ext cx="2730500" cy="1371600"/>
            <a:chOff x="3992" y="432"/>
            <a:chExt cx="1720" cy="864"/>
          </a:xfrm>
        </p:grpSpPr>
        <p:pic>
          <p:nvPicPr>
            <p:cNvPr id="26630" name="Picture 7" descr="模板图片副本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032" y="432"/>
              <a:ext cx="1680" cy="8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12" name="Rectangle 2"/>
            <p:cNvSpPr>
              <a:spLocks noChangeArrowheads="1"/>
            </p:cNvSpPr>
            <p:nvPr/>
          </p:nvSpPr>
          <p:spPr bwMode="auto">
            <a:xfrm>
              <a:off x="3992" y="544"/>
              <a:ext cx="1536" cy="384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b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>
                  <a:solidFill>
                    <a:schemeClr val="bg1"/>
                  </a:solidFill>
                  <a:latin typeface="汉仪粗黑简" pitchFamily="49" charset="-122"/>
                  <a:ea typeface="黑体" panose="02010609060101010101" charset="-122"/>
                </a:rPr>
                <a:t>课后作业</a:t>
              </a:r>
              <a:endParaRPr lang="zh-CN" altLang="en-US" sz="4000" b="1">
                <a:solidFill>
                  <a:schemeClr val="bg1"/>
                </a:solidFill>
                <a:latin typeface="+mn-lt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内容占位符 2"/>
          <p:cNvSpPr>
            <a:spLocks noGrp="1"/>
          </p:cNvSpPr>
          <p:nvPr>
            <p:ph idx="1"/>
          </p:nvPr>
        </p:nvSpPr>
        <p:spPr>
          <a:xfrm>
            <a:off x="0" y="1500188"/>
            <a:ext cx="9144000" cy="4625975"/>
          </a:xfrm>
        </p:spPr>
        <p:txBody>
          <a:bodyPr/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dirty="0" smtClean="0"/>
              <a:t>1. </a:t>
            </a:r>
            <a:r>
              <a:rPr lang="zh-CN" altLang="zh-CN" sz="2800" dirty="0" smtClean="0"/>
              <a:t>让学生了解储蓄的意义，理解本金、利息</a:t>
            </a:r>
            <a:r>
              <a:rPr lang="zh-CN" altLang="en-US" sz="2800" dirty="0" smtClean="0"/>
              <a:t>、</a:t>
            </a:r>
            <a:r>
              <a:rPr lang="zh-CN" altLang="zh-CN" sz="2800" dirty="0" smtClean="0"/>
              <a:t>利率的含义。</a:t>
            </a:r>
            <a:endParaRPr lang="en-US" altLang="zh-CN" sz="2800" dirty="0" smtClean="0"/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dirty="0" smtClean="0"/>
              <a:t>2. </a:t>
            </a:r>
            <a:r>
              <a:rPr lang="zh-CN" altLang="zh-CN" sz="2800" dirty="0" smtClean="0"/>
              <a:t>掌握利息的计算方法，会正确计算存款利息</a:t>
            </a:r>
            <a:r>
              <a:rPr lang="zh-CN" altLang="en-US" sz="2800" dirty="0" smtClean="0"/>
              <a:t>，</a:t>
            </a:r>
            <a:r>
              <a:rPr lang="zh-CN" altLang="zh-CN" sz="2800" dirty="0" smtClean="0"/>
              <a:t>并让学生感受数学在生活中</a:t>
            </a:r>
            <a:r>
              <a:rPr lang="zh-CN" altLang="en-US" sz="2800" dirty="0" smtClean="0"/>
              <a:t>的</a:t>
            </a:r>
            <a:r>
              <a:rPr lang="zh-CN" altLang="zh-CN" sz="2800" dirty="0" smtClean="0"/>
              <a:t>作用。</a:t>
            </a:r>
            <a:endParaRPr lang="en-US" altLang="zh-CN" sz="2800" dirty="0" smtClean="0"/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dirty="0" smtClean="0"/>
              <a:t>3. </a:t>
            </a:r>
            <a:r>
              <a:rPr lang="zh-CN" altLang="en-US" sz="2800" dirty="0" smtClean="0"/>
              <a:t>通过策划理财活动，让学生感受数学知识服务与生活的价值，培养科学理财的意识</a:t>
            </a:r>
            <a:r>
              <a:rPr lang="zh-CN" altLang="en-US" sz="2800" dirty="0" smtClean="0"/>
              <a:t>。</a:t>
            </a:r>
            <a:endParaRPr lang="zh-CN" altLang="zh-CN" sz="2800" dirty="0" smtClean="0"/>
          </a:p>
        </p:txBody>
      </p:sp>
      <p:sp>
        <p:nvSpPr>
          <p:cNvPr id="14338" name="矩形 3"/>
          <p:cNvSpPr>
            <a:spLocks noChangeArrowheads="1"/>
          </p:cNvSpPr>
          <p:nvPr/>
        </p:nvSpPr>
        <p:spPr bwMode="auto">
          <a:xfrm>
            <a:off x="714375" y="500063"/>
            <a:ext cx="7715250" cy="769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4400" dirty="0">
                <a:latin typeface="Calibri" panose="020F0502020204030204" pitchFamily="34" charset="0"/>
              </a:rPr>
              <a:t> </a:t>
            </a:r>
            <a:r>
              <a:rPr lang="zh-CN" altLang="zh-CN" sz="4400" b="1" dirty="0">
                <a:latin typeface="Calibri" panose="020F0502020204030204" pitchFamily="34" charset="0"/>
              </a:rPr>
              <a:t>学习目标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图片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067175" y="5822950"/>
            <a:ext cx="5070475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14340" name="Picture 4" descr="太阳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77225" y="98425"/>
            <a:ext cx="942975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  <p:grpSp>
        <p:nvGrpSpPr>
          <p:cNvPr id="15363" name="Group 8"/>
          <p:cNvGrpSpPr/>
          <p:nvPr/>
        </p:nvGrpSpPr>
        <p:grpSpPr bwMode="auto">
          <a:xfrm>
            <a:off x="663575" y="198438"/>
            <a:ext cx="2730500" cy="1371600"/>
            <a:chOff x="3992" y="432"/>
            <a:chExt cx="1720" cy="864"/>
          </a:xfrm>
        </p:grpSpPr>
        <p:pic>
          <p:nvPicPr>
            <p:cNvPr id="15365" name="Picture 9" descr="模板图片副本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032" y="432"/>
              <a:ext cx="1680" cy="8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46" name="Rectangle 2"/>
            <p:cNvSpPr>
              <a:spLocks noChangeArrowheads="1"/>
            </p:cNvSpPr>
            <p:nvPr/>
          </p:nvSpPr>
          <p:spPr bwMode="auto">
            <a:xfrm>
              <a:off x="3992" y="544"/>
              <a:ext cx="1536" cy="384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b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 dirty="0">
                  <a:solidFill>
                    <a:schemeClr val="bg1"/>
                  </a:solidFill>
                  <a:latin typeface="汉仪粗黑简" pitchFamily="49" charset="-122"/>
                  <a:ea typeface="黑体" panose="02010609060101010101" charset="-122"/>
                </a:rPr>
                <a:t>事例导入</a:t>
              </a:r>
              <a:endParaRPr lang="zh-CN" altLang="en-US" sz="4000" b="1" dirty="0">
                <a:solidFill>
                  <a:schemeClr val="bg1"/>
                </a:solidFill>
                <a:latin typeface="+mn-lt"/>
                <a:ea typeface="黑体" panose="02010609060101010101" charset="-122"/>
              </a:endParaRPr>
            </a:p>
          </p:txBody>
        </p:sp>
      </p:grpSp>
      <p:sp>
        <p:nvSpPr>
          <p:cNvPr id="14361" name="Text Box 25"/>
          <p:cNvSpPr txBox="1">
            <a:spLocks noChangeArrowheads="1"/>
          </p:cNvSpPr>
          <p:nvPr/>
        </p:nvSpPr>
        <p:spPr bwMode="auto">
          <a:xfrm>
            <a:off x="968375" y="2009775"/>
            <a:ext cx="7062788" cy="2062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 dirty="0">
                <a:latin typeface="方正卡通简体"/>
                <a:ea typeface="方正卡通简体"/>
                <a:cs typeface="方正卡通简体"/>
              </a:rPr>
              <a:t>    人们常常把暂时不用的钱存入银行存储起来，存储不仅可以支援国家建设，也使得个人钱财更安全，还可以增加一些收入。</a:t>
            </a:r>
            <a:endParaRPr lang="zh-CN" altLang="en-US" sz="3200" b="1" dirty="0">
              <a:latin typeface="方正卡通简体"/>
              <a:ea typeface="方正卡通简体"/>
              <a:cs typeface="方正卡通简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ChangeArrowheads="1"/>
          </p:cNvSpPr>
          <p:nvPr/>
        </p:nvSpPr>
        <p:spPr bwMode="auto">
          <a:xfrm>
            <a:off x="179388" y="620713"/>
            <a:ext cx="8820150" cy="59039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en-US">
              <a:latin typeface="Calibri" panose="020F0502020204030204" pitchFamily="34" charset="0"/>
            </a:endParaRPr>
          </a:p>
        </p:txBody>
      </p:sp>
      <p:pic>
        <p:nvPicPr>
          <p:cNvPr id="33795" name="Picture 3" descr="C017s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92988" y="2565400"/>
            <a:ext cx="1500187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4" descr="gghb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60925" y="2873375"/>
            <a:ext cx="2735263" cy="134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3043238" y="4300538"/>
            <a:ext cx="3446462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 eaLnBrk="0" hangingPunct="0"/>
            <a:r>
              <a:rPr lang="zh-CN" altLang="en-US" sz="3200" b="1">
                <a:latin typeface="宋体" panose="02010600030101010101" pitchFamily="2" charset="-122"/>
              </a:rPr>
              <a:t>小强存入银行的钱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395288" y="620713"/>
            <a:ext cx="8497887" cy="2236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zh-CN" altLang="en-US" sz="3200" b="1">
                <a:latin typeface="Calibri" panose="020F0502020204030204" pitchFamily="34" charset="0"/>
                <a:ea typeface="楷体_GB2312"/>
                <a:cs typeface="楷体_GB2312"/>
              </a:rPr>
              <a:t>  小强</a:t>
            </a:r>
            <a:r>
              <a:rPr lang="en-US" altLang="zh-CN" sz="3200" b="1">
                <a:latin typeface="Calibri" panose="020F0502020204030204" pitchFamily="34" charset="0"/>
                <a:ea typeface="楷体_GB2312"/>
                <a:cs typeface="楷体_GB2312"/>
              </a:rPr>
              <a:t>2013</a:t>
            </a:r>
            <a:r>
              <a:rPr lang="zh-CN" altLang="en-US" sz="3200" b="1">
                <a:latin typeface="Calibri" panose="020F0502020204030204" pitchFamily="34" charset="0"/>
                <a:ea typeface="楷体_GB2312"/>
                <a:cs typeface="楷体_GB2312"/>
              </a:rPr>
              <a:t>年</a:t>
            </a:r>
            <a:r>
              <a:rPr lang="en-US" altLang="zh-CN" sz="3200" b="1">
                <a:latin typeface="Calibri" panose="020F0502020204030204" pitchFamily="34" charset="0"/>
                <a:ea typeface="楷体_GB2312"/>
                <a:cs typeface="楷体_GB2312"/>
              </a:rPr>
              <a:t>1</a:t>
            </a:r>
            <a:r>
              <a:rPr lang="zh-CN" altLang="en-US" sz="3200" b="1">
                <a:latin typeface="Calibri" panose="020F0502020204030204" pitchFamily="34" charset="0"/>
                <a:ea typeface="楷体_GB2312"/>
                <a:cs typeface="楷体_GB2312"/>
              </a:rPr>
              <a:t>月</a:t>
            </a:r>
            <a:r>
              <a:rPr lang="en-US" altLang="zh-CN" sz="3200" b="1">
                <a:latin typeface="Calibri" panose="020F0502020204030204" pitchFamily="34" charset="0"/>
                <a:ea typeface="楷体_GB2312"/>
                <a:cs typeface="楷体_GB2312"/>
              </a:rPr>
              <a:t>1</a:t>
            </a:r>
            <a:r>
              <a:rPr lang="zh-CN" altLang="en-US" sz="3200" b="1">
                <a:latin typeface="Calibri" panose="020F0502020204030204" pitchFamily="34" charset="0"/>
                <a:ea typeface="楷体_GB2312"/>
                <a:cs typeface="楷体_GB2312"/>
              </a:rPr>
              <a:t>日把</a:t>
            </a:r>
            <a:r>
              <a:rPr lang="en-US" altLang="zh-CN" sz="3200" b="1">
                <a:latin typeface="Calibri" panose="020F0502020204030204" pitchFamily="34" charset="0"/>
                <a:ea typeface="楷体_GB2312"/>
                <a:cs typeface="楷体_GB2312"/>
              </a:rPr>
              <a:t>100</a:t>
            </a:r>
            <a:r>
              <a:rPr lang="zh-CN" altLang="en-US" sz="3200" b="1">
                <a:latin typeface="Calibri" panose="020F0502020204030204" pitchFamily="34" charset="0"/>
                <a:ea typeface="楷体_GB2312"/>
                <a:cs typeface="楷体_GB2312"/>
              </a:rPr>
              <a:t>元钱存入银行，</a:t>
            </a:r>
            <a:endParaRPr lang="zh-CN" altLang="en-US" sz="3200" b="1">
              <a:latin typeface="Calibri" panose="020F0502020204030204" pitchFamily="34" charset="0"/>
              <a:ea typeface="楷体_GB2312"/>
              <a:cs typeface="楷体_GB231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3200" b="1">
                <a:latin typeface="Calibri" panose="020F0502020204030204" pitchFamily="34" charset="0"/>
                <a:ea typeface="楷体_GB2312"/>
                <a:cs typeface="楷体_GB2312"/>
              </a:rPr>
              <a:t>整存整取一年。到</a:t>
            </a:r>
            <a:r>
              <a:rPr lang="en-US" altLang="zh-CN" sz="3200" b="1">
                <a:latin typeface="Calibri" panose="020F0502020204030204" pitchFamily="34" charset="0"/>
                <a:ea typeface="楷体_GB2312"/>
                <a:cs typeface="楷体_GB2312"/>
              </a:rPr>
              <a:t>2014</a:t>
            </a:r>
            <a:r>
              <a:rPr lang="zh-CN" altLang="en-US" sz="3200" b="1">
                <a:latin typeface="Calibri" panose="020F0502020204030204" pitchFamily="34" charset="0"/>
                <a:ea typeface="楷体_GB2312"/>
                <a:cs typeface="楷体_GB2312"/>
              </a:rPr>
              <a:t>年</a:t>
            </a:r>
            <a:r>
              <a:rPr lang="en-US" altLang="zh-CN" sz="3200" b="1">
                <a:latin typeface="Calibri" panose="020F0502020204030204" pitchFamily="34" charset="0"/>
                <a:ea typeface="楷体_GB2312"/>
                <a:cs typeface="楷体_GB2312"/>
              </a:rPr>
              <a:t>1</a:t>
            </a:r>
            <a:r>
              <a:rPr lang="zh-CN" altLang="en-US" sz="3200" b="1">
                <a:latin typeface="Calibri" panose="020F0502020204030204" pitchFamily="34" charset="0"/>
                <a:ea typeface="楷体_GB2312"/>
                <a:cs typeface="楷体_GB2312"/>
              </a:rPr>
              <a:t>月</a:t>
            </a:r>
            <a:r>
              <a:rPr lang="en-US" altLang="zh-CN" sz="3200" b="1">
                <a:latin typeface="Calibri" panose="020F0502020204030204" pitchFamily="34" charset="0"/>
                <a:ea typeface="楷体_GB2312"/>
                <a:cs typeface="楷体_GB2312"/>
              </a:rPr>
              <a:t>1</a:t>
            </a:r>
            <a:r>
              <a:rPr lang="zh-CN" altLang="en-US" sz="3200" b="1">
                <a:latin typeface="Calibri" panose="020F0502020204030204" pitchFamily="34" charset="0"/>
                <a:ea typeface="楷体_GB2312"/>
                <a:cs typeface="楷体_GB2312"/>
              </a:rPr>
              <a:t>日，小强不</a:t>
            </a:r>
            <a:endParaRPr lang="zh-CN" altLang="en-US" sz="3200" b="1">
              <a:latin typeface="Calibri" panose="020F0502020204030204" pitchFamily="34" charset="0"/>
              <a:ea typeface="楷体_GB2312"/>
              <a:cs typeface="楷体_GB231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3200" b="1">
                <a:latin typeface="Calibri" panose="020F0502020204030204" pitchFamily="34" charset="0"/>
                <a:ea typeface="楷体_GB2312"/>
                <a:cs typeface="楷体_GB2312"/>
              </a:rPr>
              <a:t>仅可以取回存入的</a:t>
            </a:r>
            <a:r>
              <a:rPr lang="en-US" altLang="zh-CN" sz="3200" b="1">
                <a:latin typeface="Calibri" panose="020F0502020204030204" pitchFamily="34" charset="0"/>
                <a:ea typeface="楷体_GB2312"/>
                <a:cs typeface="楷体_GB2312"/>
              </a:rPr>
              <a:t>100</a:t>
            </a:r>
            <a:r>
              <a:rPr lang="zh-CN" altLang="en-US" sz="3200" b="1">
                <a:latin typeface="Calibri" panose="020F0502020204030204" pitchFamily="34" charset="0"/>
                <a:ea typeface="楷体_GB2312"/>
                <a:cs typeface="楷体_GB2312"/>
              </a:rPr>
              <a:t>元</a:t>
            </a:r>
            <a:r>
              <a:rPr lang="en-US" altLang="zh-CN" sz="3200" b="1">
                <a:latin typeface="Calibri" panose="020F0502020204030204" pitchFamily="34" charset="0"/>
                <a:ea typeface="楷体_GB2312"/>
                <a:cs typeface="楷体_GB2312"/>
              </a:rPr>
              <a:t>, </a:t>
            </a:r>
            <a:r>
              <a:rPr lang="zh-CN" altLang="en-US" sz="3200" b="1">
                <a:latin typeface="Calibri" panose="020F0502020204030204" pitchFamily="34" charset="0"/>
                <a:ea typeface="楷体_GB2312"/>
                <a:cs typeface="楷体_GB2312"/>
              </a:rPr>
              <a:t>还可以得到银行</a:t>
            </a:r>
            <a:endParaRPr lang="zh-CN" altLang="en-US" sz="3200" b="1">
              <a:latin typeface="Calibri" panose="020F0502020204030204" pitchFamily="34" charset="0"/>
              <a:ea typeface="楷体_GB2312"/>
              <a:cs typeface="楷体_GB231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3200" b="1">
                <a:latin typeface="Calibri" panose="020F0502020204030204" pitchFamily="34" charset="0"/>
                <a:ea typeface="楷体_GB2312"/>
                <a:cs typeface="楷体_GB2312"/>
              </a:rPr>
              <a:t>多付给的</a:t>
            </a:r>
            <a:r>
              <a:rPr lang="en-US" altLang="zh-CN" sz="3200" b="1">
                <a:latin typeface="Calibri" panose="020F0502020204030204" pitchFamily="34" charset="0"/>
                <a:ea typeface="楷体_GB2312"/>
                <a:cs typeface="楷体_GB2312"/>
              </a:rPr>
              <a:t>1.8</a:t>
            </a:r>
            <a:r>
              <a:rPr lang="zh-CN" altLang="en-US" sz="3200" b="1">
                <a:latin typeface="Calibri" panose="020F0502020204030204" pitchFamily="34" charset="0"/>
                <a:ea typeface="楷体_GB2312"/>
                <a:cs typeface="楷体_GB2312"/>
              </a:rPr>
              <a:t>元，共</a:t>
            </a:r>
            <a:r>
              <a:rPr lang="en-US" altLang="zh-CN" sz="3200" b="1">
                <a:latin typeface="Calibri" panose="020F0502020204030204" pitchFamily="34" charset="0"/>
                <a:ea typeface="楷体_GB2312"/>
                <a:cs typeface="楷体_GB2312"/>
              </a:rPr>
              <a:t>101.8</a:t>
            </a:r>
            <a:r>
              <a:rPr lang="zh-CN" altLang="en-US" sz="3200" b="1">
                <a:latin typeface="Calibri" panose="020F0502020204030204" pitchFamily="34" charset="0"/>
                <a:ea typeface="楷体_GB2312"/>
                <a:cs typeface="楷体_GB2312"/>
              </a:rPr>
              <a:t>元。</a:t>
            </a:r>
            <a:endParaRPr lang="zh-CN" altLang="en-US" sz="3200" b="1">
              <a:latin typeface="Calibri" panose="020F0502020204030204" pitchFamily="34" charset="0"/>
              <a:ea typeface="楷体_GB2312"/>
              <a:cs typeface="楷体_GB2312"/>
            </a:endParaRP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633413" y="4275138"/>
            <a:ext cx="1208087" cy="588962"/>
          </a:xfrm>
          <a:prstGeom prst="rect">
            <a:avLst/>
          </a:prstGeom>
          <a:solidFill>
            <a:srgbClr val="FF99CC"/>
          </a:solidFill>
          <a:ln w="9525">
            <a:solidFill>
              <a:srgbClr val="0033CC"/>
            </a:solidFill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 eaLnBrk="0" hangingPunct="0"/>
            <a:r>
              <a:rPr lang="en-US" altLang="zh-CN" sz="3200" b="1">
                <a:solidFill>
                  <a:srgbClr val="0033CC"/>
                </a:solidFill>
                <a:latin typeface="Calibri" panose="020F0502020204030204" pitchFamily="34" charset="0"/>
                <a:ea typeface="楷体_GB2312"/>
                <a:cs typeface="楷体_GB2312"/>
              </a:rPr>
              <a:t>100</a:t>
            </a:r>
            <a:r>
              <a:rPr lang="zh-CN" altLang="en-US" sz="3200" b="1">
                <a:solidFill>
                  <a:srgbClr val="0033CC"/>
                </a:solidFill>
                <a:latin typeface="Calibri" panose="020F0502020204030204" pitchFamily="34" charset="0"/>
                <a:ea typeface="楷体_GB2312"/>
                <a:cs typeface="楷体_GB2312"/>
              </a:rPr>
              <a:t>元</a:t>
            </a:r>
            <a:endParaRPr lang="zh-CN" altLang="en-US" sz="3200" b="1">
              <a:solidFill>
                <a:srgbClr val="0033CC"/>
              </a:solidFill>
              <a:latin typeface="Calibri" panose="020F0502020204030204" pitchFamily="34" charset="0"/>
              <a:ea typeface="楷体_GB2312"/>
              <a:cs typeface="楷体_GB2312"/>
            </a:endParaRP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566738" y="5084763"/>
            <a:ext cx="1343025" cy="588962"/>
          </a:xfrm>
          <a:prstGeom prst="rect">
            <a:avLst/>
          </a:prstGeom>
          <a:solidFill>
            <a:srgbClr val="FF99CC"/>
          </a:solidFill>
          <a:ln w="9525">
            <a:solidFill>
              <a:srgbClr val="0033CC"/>
            </a:solidFill>
            <a:miter lim="800000"/>
          </a:ln>
        </p:spPr>
        <p:txBody>
          <a:bodyPr lIns="90000" tIns="46800" rIns="90000" bIns="46800">
            <a:spAutoFit/>
          </a:bodyPr>
          <a:lstStyle/>
          <a:p>
            <a:pPr algn="ctr" eaLnBrk="0" hangingPunct="0"/>
            <a:r>
              <a:rPr lang="en-US" altLang="zh-CN" sz="3200" b="1">
                <a:solidFill>
                  <a:srgbClr val="0033CC"/>
                </a:solidFill>
                <a:latin typeface="Calibri" panose="020F0502020204030204" pitchFamily="34" charset="0"/>
                <a:ea typeface="楷体_GB2312"/>
                <a:cs typeface="楷体_GB2312"/>
              </a:rPr>
              <a:t>1.8</a:t>
            </a:r>
            <a:r>
              <a:rPr lang="zh-CN" altLang="en-US" sz="3200" b="1">
                <a:solidFill>
                  <a:srgbClr val="0033CC"/>
                </a:solidFill>
                <a:latin typeface="Calibri" panose="020F0502020204030204" pitchFamily="34" charset="0"/>
                <a:ea typeface="楷体_GB2312"/>
                <a:cs typeface="楷体_GB2312"/>
              </a:rPr>
              <a:t>元</a:t>
            </a:r>
            <a:endParaRPr lang="zh-CN" altLang="en-US" sz="3200" b="1">
              <a:solidFill>
                <a:srgbClr val="0033CC"/>
              </a:solidFill>
              <a:latin typeface="Calibri" panose="020F0502020204030204" pitchFamily="34" charset="0"/>
              <a:ea typeface="楷体_GB2312"/>
              <a:cs typeface="楷体_GB2312"/>
            </a:endParaRPr>
          </a:p>
        </p:txBody>
      </p: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2157413" y="5084763"/>
            <a:ext cx="6584950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algn="ctr" eaLnBrk="0" hangingPunct="0"/>
            <a:r>
              <a:rPr lang="zh-CN" altLang="en-US" sz="3200" b="1">
                <a:latin typeface="Calibri" panose="020F0502020204030204" pitchFamily="34" charset="0"/>
                <a:ea typeface="仿宋_GB2312"/>
                <a:cs typeface="仿宋_GB2312"/>
              </a:rPr>
              <a:t>小强取款时银行多付的钱</a:t>
            </a:r>
            <a:endParaRPr lang="zh-CN" altLang="en-US" sz="3600" b="1">
              <a:latin typeface="Calibri" panose="020F0502020204030204" pitchFamily="34" charset="0"/>
              <a:ea typeface="楷体_GB2312"/>
              <a:cs typeface="楷体_GB2312"/>
            </a:endParaRPr>
          </a:p>
        </p:txBody>
      </p:sp>
      <p:sp>
        <p:nvSpPr>
          <p:cNvPr id="33807" name="Text Box 15"/>
          <p:cNvSpPr txBox="1">
            <a:spLocks noChangeArrowheads="1"/>
          </p:cNvSpPr>
          <p:nvPr/>
        </p:nvSpPr>
        <p:spPr bwMode="auto">
          <a:xfrm>
            <a:off x="1908175" y="5883275"/>
            <a:ext cx="589438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 eaLnBrk="0" hangingPunct="0"/>
            <a:r>
              <a:rPr lang="zh-CN" altLang="en-US" sz="3200" b="1">
                <a:latin typeface="Calibri" panose="020F0502020204030204" pitchFamily="34" charset="0"/>
                <a:ea typeface="仿宋_GB2312"/>
                <a:cs typeface="仿宋_GB2312"/>
              </a:rPr>
              <a:t>一年利息与本金的比值是多少？</a:t>
            </a:r>
            <a:endParaRPr lang="zh-CN" altLang="en-US" sz="3200" b="1">
              <a:latin typeface="Calibri" panose="020F0502020204030204" pitchFamily="34" charset="0"/>
              <a:ea typeface="仿宋_GB2312"/>
              <a:cs typeface="仿宋_GB2312"/>
            </a:endParaRPr>
          </a:p>
        </p:txBody>
      </p:sp>
      <p:pic>
        <p:nvPicPr>
          <p:cNvPr id="33809" name="Picture 17" descr="太阳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7225" y="98425"/>
            <a:ext cx="942975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82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82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500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500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500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1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6" dur="1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7" dur="1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1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82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82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500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500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500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 autoUpdateAnimBg="0"/>
      <p:bldP spid="33798" grpId="0" autoUpdateAnimBg="0"/>
      <p:bldP spid="33799" grpId="0" animBg="1" autoUpdateAnimBg="0"/>
      <p:bldP spid="33800" grpId="0" bldLvl="0" animBg="1" autoUpdateAnimBg="0"/>
      <p:bldP spid="33801" grpId="0" autoUpdateAnimBg="0"/>
      <p:bldP spid="33807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Group 4"/>
          <p:cNvGrpSpPr/>
          <p:nvPr/>
        </p:nvGrpSpPr>
        <p:grpSpPr bwMode="auto">
          <a:xfrm>
            <a:off x="976313" y="361950"/>
            <a:ext cx="2730500" cy="1371600"/>
            <a:chOff x="3992" y="432"/>
            <a:chExt cx="1720" cy="864"/>
          </a:xfrm>
        </p:grpSpPr>
        <p:pic>
          <p:nvPicPr>
            <p:cNvPr id="17412" name="Picture 5" descr="模板图片副本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032" y="432"/>
              <a:ext cx="1680" cy="8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" name="Rectangle 2"/>
            <p:cNvSpPr>
              <a:spLocks noChangeArrowheads="1"/>
            </p:cNvSpPr>
            <p:nvPr/>
          </p:nvSpPr>
          <p:spPr bwMode="auto">
            <a:xfrm>
              <a:off x="3992" y="544"/>
              <a:ext cx="1536" cy="384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b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 dirty="0">
                  <a:solidFill>
                    <a:schemeClr val="bg1"/>
                  </a:solidFill>
                  <a:latin typeface="+mn-lt"/>
                  <a:ea typeface="黑体" panose="02010609060101010101" charset="-122"/>
                </a:rPr>
                <a:t>得出</a:t>
              </a:r>
              <a:endParaRPr lang="zh-CN" altLang="en-US" sz="4000" b="1" dirty="0">
                <a:solidFill>
                  <a:schemeClr val="bg1"/>
                </a:solidFill>
                <a:latin typeface="+mn-lt"/>
                <a:ea typeface="黑体" panose="02010609060101010101" charset="-122"/>
              </a:endParaRPr>
            </a:p>
          </p:txBody>
        </p:sp>
      </p:grpSp>
      <p:sp>
        <p:nvSpPr>
          <p:cNvPr id="17410" name="Rectangle 7"/>
          <p:cNvSpPr>
            <a:spLocks noChangeArrowheads="1"/>
          </p:cNvSpPr>
          <p:nvPr/>
        </p:nvSpPr>
        <p:spPr bwMode="auto">
          <a:xfrm>
            <a:off x="812800" y="1597025"/>
            <a:ext cx="7548563" cy="2528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 dirty="0">
                <a:latin typeface="Calibri" panose="020F0502020204030204" pitchFamily="34" charset="0"/>
              </a:rPr>
              <a:t>        在银行存款的方式有多种，如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活期、整存整取、零存整取</a:t>
            </a:r>
            <a:r>
              <a:rPr lang="zh-CN" altLang="en-US" sz="3200" b="1" dirty="0">
                <a:latin typeface="Calibri" panose="020F0502020204030204" pitchFamily="34" charset="0"/>
              </a:rPr>
              <a:t>等。存入银行的钱叫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本金</a:t>
            </a:r>
            <a:r>
              <a:rPr lang="zh-CN" altLang="en-US" sz="3200" b="1" dirty="0">
                <a:latin typeface="Calibri" panose="020F0502020204030204" pitchFamily="34" charset="0"/>
              </a:rPr>
              <a:t>；取款时银行多支付的钱叫做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利息</a:t>
            </a:r>
            <a:r>
              <a:rPr lang="zh-CN" altLang="en-US" sz="3200" b="1" dirty="0">
                <a:latin typeface="Calibri" panose="020F0502020204030204" pitchFamily="34" charset="0"/>
              </a:rPr>
              <a:t>；利息与本金的比值叫做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利率</a:t>
            </a:r>
            <a:r>
              <a:rPr lang="zh-CN" altLang="en-US" sz="3200" b="1" dirty="0">
                <a:latin typeface="Calibri" panose="020F0502020204030204" pitchFamily="34" charset="0"/>
              </a:rPr>
              <a:t>。利息的计算公式是：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2295525" y="4125913"/>
            <a:ext cx="5033963" cy="1131887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bg2"/>
            </a:solidFill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zh-CN" altLang="en-US" sz="3200" b="1" dirty="0">
                <a:latin typeface="方正卡通简体"/>
                <a:ea typeface="方正卡通简体"/>
                <a:cs typeface="方正卡通简体"/>
              </a:rPr>
              <a:t>利息</a:t>
            </a:r>
            <a:r>
              <a:rPr lang="en-US" altLang="zh-CN" sz="3200" b="1" dirty="0">
                <a:latin typeface="方正卡通简体"/>
                <a:ea typeface="方正卡通简体"/>
                <a:cs typeface="方正卡通简体"/>
              </a:rPr>
              <a:t>=</a:t>
            </a:r>
            <a:r>
              <a:rPr lang="zh-CN" altLang="en-US" sz="3200" b="1" dirty="0">
                <a:latin typeface="方正卡通简体"/>
                <a:ea typeface="方正卡通简体"/>
                <a:cs typeface="方正卡通简体"/>
              </a:rPr>
              <a:t>本金</a:t>
            </a:r>
            <a:r>
              <a:rPr lang="en-US" altLang="zh-CN" sz="3200" b="1" dirty="0">
                <a:latin typeface="方正卡通简体"/>
                <a:ea typeface="方正卡通简体"/>
                <a:cs typeface="方正卡通简体"/>
              </a:rPr>
              <a:t>×</a:t>
            </a:r>
            <a:r>
              <a:rPr lang="zh-CN" altLang="en-US" sz="3200" b="1" dirty="0">
                <a:latin typeface="方正卡通简体"/>
                <a:ea typeface="方正卡通简体"/>
                <a:cs typeface="方正卡通简体"/>
              </a:rPr>
              <a:t>利率</a:t>
            </a:r>
            <a:r>
              <a:rPr lang="en-US" altLang="zh-CN" sz="3200" b="1" dirty="0">
                <a:latin typeface="方正卡通简体"/>
                <a:ea typeface="方正卡通简体"/>
                <a:cs typeface="方正卡通简体"/>
              </a:rPr>
              <a:t>×</a:t>
            </a:r>
            <a:r>
              <a:rPr lang="zh-CN" altLang="en-US" sz="3200" b="1" dirty="0">
                <a:latin typeface="方正卡通简体"/>
                <a:ea typeface="方正卡通简体"/>
                <a:cs typeface="方正卡通简体"/>
              </a:rPr>
              <a:t>存期</a:t>
            </a:r>
            <a:endParaRPr lang="zh-CN" altLang="en-US" sz="3200" b="1" dirty="0">
              <a:latin typeface="方正卡通简体"/>
              <a:ea typeface="方正卡通简体"/>
              <a:cs typeface="方正卡通简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 bldLvl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373188" y="1825625"/>
            <a:ext cx="6153150" cy="2139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 eaLnBrk="0" hangingPunct="0">
              <a:lnSpc>
                <a:spcPct val="105000"/>
              </a:lnSpc>
            </a:pPr>
            <a:r>
              <a:rPr lang="zh-CN" altLang="en-US" sz="3200" b="1">
                <a:latin typeface="Calibri" panose="020F0502020204030204" pitchFamily="34" charset="0"/>
                <a:ea typeface="楷体_GB2312"/>
                <a:cs typeface="楷体_GB2312"/>
              </a:rPr>
              <a:t>       根据国家经济发展变化</a:t>
            </a:r>
            <a:r>
              <a:rPr lang="en-US" altLang="zh-CN" sz="3200" b="1">
                <a:latin typeface="Calibri" panose="020F0502020204030204" pitchFamily="34" charset="0"/>
                <a:ea typeface="楷体_GB2312"/>
                <a:cs typeface="楷体_GB2312"/>
              </a:rPr>
              <a:t>, </a:t>
            </a:r>
            <a:r>
              <a:rPr lang="zh-CN" altLang="en-US" sz="3200" b="1">
                <a:latin typeface="Calibri" panose="020F0502020204030204" pitchFamily="34" charset="0"/>
                <a:ea typeface="楷体_GB2312"/>
                <a:cs typeface="楷体_GB2312"/>
              </a:rPr>
              <a:t>银行存款的利率有时会有所调整。</a:t>
            </a:r>
            <a:r>
              <a:rPr lang="en-US" altLang="zh-CN" sz="3200" b="1">
                <a:latin typeface="Calibri" panose="020F0502020204030204" pitchFamily="34" charset="0"/>
                <a:ea typeface="楷体_GB2312"/>
                <a:cs typeface="楷体_GB2312"/>
              </a:rPr>
              <a:t>2015</a:t>
            </a:r>
            <a:r>
              <a:rPr lang="zh-CN" altLang="en-US" sz="3200" b="1">
                <a:latin typeface="Calibri" panose="020F0502020204030204" pitchFamily="34" charset="0"/>
                <a:ea typeface="楷体_GB2312"/>
                <a:cs typeface="楷体_GB2312"/>
              </a:rPr>
              <a:t>年</a:t>
            </a:r>
            <a:r>
              <a:rPr lang="en-US" altLang="zh-CN" sz="3200" b="1">
                <a:latin typeface="Calibri" panose="020F0502020204030204" pitchFamily="34" charset="0"/>
                <a:ea typeface="楷体_GB2312"/>
                <a:cs typeface="楷体_GB2312"/>
              </a:rPr>
              <a:t>10</a:t>
            </a:r>
            <a:r>
              <a:rPr lang="zh-CN" altLang="en-US" sz="3200" b="1">
                <a:latin typeface="Calibri" panose="020F0502020204030204" pitchFamily="34" charset="0"/>
                <a:ea typeface="楷体_GB2312"/>
                <a:cs typeface="楷体_GB2312"/>
              </a:rPr>
              <a:t>月中国人民银行公布的存款利率如下表：</a:t>
            </a:r>
            <a:endParaRPr lang="en-US" altLang="zh-CN" sz="3200" b="1">
              <a:latin typeface="Calibri" panose="020F0502020204030204" pitchFamily="34" charset="0"/>
              <a:ea typeface="楷体_GB2312"/>
              <a:cs typeface="楷体_GB2312"/>
            </a:endParaRPr>
          </a:p>
        </p:txBody>
      </p:sp>
      <p:sp>
        <p:nvSpPr>
          <p:cNvPr id="18434" name="Text Box 5"/>
          <p:cNvSpPr txBox="1">
            <a:spLocks noChangeArrowheads="1"/>
          </p:cNvSpPr>
          <p:nvPr/>
        </p:nvSpPr>
        <p:spPr bwMode="auto">
          <a:xfrm>
            <a:off x="7812088" y="3260725"/>
            <a:ext cx="730250" cy="1952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 lIns="90000" tIns="46800" rIns="90000" bIns="46800">
            <a:spAutoFit/>
          </a:bodyPr>
          <a:lstStyle/>
          <a:p>
            <a:pPr algn="ctr" eaLnBrk="0" hangingPunct="0"/>
            <a:r>
              <a:rPr lang="zh-CN" altLang="en-US" sz="3600" b="1">
                <a:solidFill>
                  <a:srgbClr val="CC3399"/>
                </a:solidFill>
                <a:latin typeface="Calibri" panose="020F0502020204030204" pitchFamily="34" charset="0"/>
                <a:ea typeface="华文新魏"/>
                <a:cs typeface="华文新魏"/>
              </a:rPr>
              <a:t>你知道吗</a:t>
            </a:r>
            <a:endParaRPr lang="zh-CN" altLang="en-US" sz="3600" b="1">
              <a:solidFill>
                <a:srgbClr val="CC3399"/>
              </a:solidFill>
              <a:latin typeface="Calibri" panose="020F0502020204030204" pitchFamily="34" charset="0"/>
              <a:ea typeface="华文新魏"/>
              <a:cs typeface="华文新魏"/>
            </a:endParaRPr>
          </a:p>
        </p:txBody>
      </p:sp>
      <p:sp>
        <p:nvSpPr>
          <p:cNvPr id="34822" name="WordArt 6"/>
          <p:cNvSpPr>
            <a:spLocks noChangeArrowheads="1" noChangeShapeType="1"/>
          </p:cNvSpPr>
          <p:nvPr/>
        </p:nvSpPr>
        <p:spPr bwMode="auto">
          <a:xfrm>
            <a:off x="7956550" y="5348288"/>
            <a:ext cx="466725" cy="7445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D6009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600" b="1" kern="10">
              <a:ln w="9525">
                <a:solidFill>
                  <a:srgbClr val="000000"/>
                </a:solidFill>
                <a:round/>
              </a:ln>
              <a:solidFill>
                <a:srgbClr val="D60093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4825" name="Picture 9" descr="图片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067175" y="5822950"/>
            <a:ext cx="5070475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34826" name="Picture 10" descr="太阳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77225" y="98425"/>
            <a:ext cx="942975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autoUpdateAnimBg="0"/>
      <p:bldP spid="348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1152525" y="939800"/>
            <a:ext cx="7773988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3200" b="1">
                <a:latin typeface="楷体_GB2312"/>
                <a:ea typeface="楷体_GB2312"/>
                <a:cs typeface="楷体_GB2312"/>
              </a:rPr>
              <a:t>2015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年</a:t>
            </a:r>
            <a:r>
              <a:rPr lang="en-US" altLang="zh-CN" sz="3200" b="1">
                <a:latin typeface="楷体_GB2312"/>
                <a:ea typeface="楷体_GB2312"/>
                <a:cs typeface="楷体_GB2312"/>
              </a:rPr>
              <a:t>10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月中国人民银行公布的存款利率如下：</a:t>
            </a:r>
            <a:endParaRPr lang="zh-CN" altLang="en-US" sz="3200" b="1">
              <a:latin typeface="楷体_GB2312"/>
              <a:ea typeface="楷体_GB2312"/>
              <a:cs typeface="楷体_GB2312"/>
            </a:endParaRPr>
          </a:p>
        </p:txBody>
      </p:sp>
      <p:graphicFrame>
        <p:nvGraphicFramePr>
          <p:cNvPr id="4" name="表格 3"/>
          <p:cNvGraphicFramePr/>
          <p:nvPr/>
        </p:nvGraphicFramePr>
        <p:xfrm>
          <a:off x="1057275" y="2260600"/>
          <a:ext cx="7061835" cy="22682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32485"/>
                <a:gridCol w="939800"/>
                <a:gridCol w="1158240"/>
                <a:gridCol w="1106170"/>
                <a:gridCol w="1008380"/>
                <a:gridCol w="1007745"/>
                <a:gridCol w="1009015"/>
              </a:tblGrid>
              <a:tr h="4927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/>
                        <a:t>活期</a:t>
                      </a:r>
                      <a:endParaRPr lang="zh-CN" altLang="en-US" sz="240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/>
                        <a:t>整存整取</a:t>
                      </a:r>
                      <a:endParaRPr lang="zh-CN" altLang="en-US" sz="2400"/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5867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/>
                        <a:t>存期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/>
                        <a:t>三个月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/>
                        <a:t>六个月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/>
                        <a:t>一年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/>
                        <a:t>二年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/>
                        <a:t>三年</a:t>
                      </a:r>
                      <a:endParaRPr lang="zh-CN" altLang="en-US" sz="2400"/>
                    </a:p>
                  </a:txBody>
                  <a:tcPr/>
                </a:tc>
              </a:tr>
              <a:tr h="11887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/>
                        <a:t>年利率（</a:t>
                      </a:r>
                      <a:r>
                        <a:rPr lang="en-US" altLang="zh-CN" sz="2400"/>
                        <a:t>%</a:t>
                      </a:r>
                      <a:r>
                        <a:rPr lang="zh-CN" altLang="en-US" sz="2400"/>
                        <a:t>）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400"/>
                    </a:p>
                    <a:p>
                      <a:pPr algn="ctr">
                        <a:buNone/>
                      </a:pPr>
                      <a:r>
                        <a:rPr lang="en-US" altLang="zh-CN" sz="2400"/>
                        <a:t>0.35</a:t>
                      </a:r>
                      <a:endParaRPr lang="en-US" altLang="zh-CN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400"/>
                    </a:p>
                    <a:p>
                      <a:pPr algn="ctr">
                        <a:buNone/>
                      </a:pPr>
                      <a:r>
                        <a:rPr lang="en-US" altLang="zh-CN" sz="2400"/>
                        <a:t>1.10</a:t>
                      </a:r>
                      <a:endParaRPr lang="en-US" altLang="zh-CN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400"/>
                    </a:p>
                    <a:p>
                      <a:pPr algn="ctr">
                        <a:buNone/>
                      </a:pPr>
                      <a:r>
                        <a:rPr lang="en-US" altLang="zh-CN" sz="2400"/>
                        <a:t>1.30</a:t>
                      </a:r>
                      <a:endParaRPr lang="en-US" altLang="zh-CN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400"/>
                    </a:p>
                    <a:p>
                      <a:pPr algn="ctr">
                        <a:buNone/>
                      </a:pPr>
                      <a:r>
                        <a:rPr lang="en-US" altLang="zh-CN" sz="2400"/>
                        <a:t>1.50</a:t>
                      </a:r>
                      <a:endParaRPr lang="en-US" altLang="zh-CN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400"/>
                    </a:p>
                    <a:p>
                      <a:pPr algn="ctr">
                        <a:buNone/>
                      </a:pPr>
                      <a:r>
                        <a:rPr lang="en-US" altLang="zh-CN" sz="2400"/>
                        <a:t>2.10</a:t>
                      </a:r>
                      <a:endParaRPr lang="en-US" altLang="zh-CN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400"/>
                    </a:p>
                    <a:p>
                      <a:pPr algn="ctr">
                        <a:buNone/>
                      </a:pPr>
                      <a:r>
                        <a:rPr lang="en-US" altLang="zh-CN" sz="2400"/>
                        <a:t>2.75</a:t>
                      </a:r>
                      <a:endParaRPr lang="en-US" altLang="zh-CN" sz="24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9488" name="文本框 1"/>
          <p:cNvSpPr txBox="1">
            <a:spLocks noChangeArrowheads="1"/>
          </p:cNvSpPr>
          <p:nvPr/>
        </p:nvSpPr>
        <p:spPr bwMode="auto">
          <a:xfrm>
            <a:off x="1722438" y="5656263"/>
            <a:ext cx="3840162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Calibri" panose="020F0502020204030204" pitchFamily="34" charset="0"/>
              </a:rPr>
              <a:t>注意：计算时利率与存期的对应性。</a:t>
            </a:r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87" name="Text Box 47"/>
          <p:cNvSpPr txBox="1">
            <a:spLocks noChangeArrowheads="1"/>
          </p:cNvSpPr>
          <p:nvPr/>
        </p:nvSpPr>
        <p:spPr bwMode="auto">
          <a:xfrm>
            <a:off x="200025" y="2395538"/>
            <a:ext cx="8675688" cy="1377950"/>
          </a:xfrm>
          <a:prstGeom prst="rect">
            <a:avLst/>
          </a:prstGeom>
          <a:solidFill>
            <a:srgbClr val="CCFFCC"/>
          </a:solidFill>
          <a:ln w="9525">
            <a:solidFill>
              <a:srgbClr val="008000"/>
            </a:solidFill>
            <a:miter lim="800000"/>
          </a:ln>
        </p:spPr>
        <p:txBody>
          <a:bodyPr lIns="90000" tIns="46800" rIns="90000" bIns="46800">
            <a:spAutoFit/>
          </a:bodyPr>
          <a:lstStyle/>
          <a:p>
            <a:pPr eaLnBrk="0" hangingPunct="0"/>
            <a:r>
              <a:rPr lang="zh-CN" altLang="en-US" sz="2800" b="1">
                <a:latin typeface="Calibri" panose="020F0502020204030204" pitchFamily="34" charset="0"/>
                <a:ea typeface="楷体_GB2312"/>
                <a:cs typeface="楷体_GB2312"/>
              </a:rPr>
              <a:t>按照以上的的利率，如果小强的</a:t>
            </a:r>
            <a:r>
              <a:rPr lang="en-US" altLang="zh-CN" sz="2800" b="1">
                <a:latin typeface="Calibri" panose="020F0502020204030204" pitchFamily="34" charset="0"/>
                <a:ea typeface="楷体_GB2312"/>
                <a:cs typeface="楷体_GB2312"/>
              </a:rPr>
              <a:t>100</a:t>
            </a:r>
            <a:r>
              <a:rPr lang="zh-CN" altLang="en-US" sz="2800" b="1">
                <a:latin typeface="Calibri" panose="020F0502020204030204" pitchFamily="34" charset="0"/>
                <a:ea typeface="楷体_GB2312"/>
                <a:cs typeface="楷体_GB2312"/>
              </a:rPr>
              <a:t>元钱存整存整取三年，到期时的利息是多少呢？小强一共可以取回多少？</a:t>
            </a:r>
            <a:endParaRPr lang="zh-CN" altLang="en-US" sz="2800" b="1">
              <a:latin typeface="Calibri" panose="020F0502020204030204" pitchFamily="34" charset="0"/>
              <a:ea typeface="楷体_GB2312"/>
              <a:cs typeface="楷体_GB2312"/>
            </a:endParaRPr>
          </a:p>
        </p:txBody>
      </p:sp>
      <p:grpSp>
        <p:nvGrpSpPr>
          <p:cNvPr id="20482" name="Group 8"/>
          <p:cNvGrpSpPr/>
          <p:nvPr/>
        </p:nvGrpSpPr>
        <p:grpSpPr bwMode="auto">
          <a:xfrm>
            <a:off x="200025" y="0"/>
            <a:ext cx="2730500" cy="1371600"/>
            <a:chOff x="3992" y="432"/>
            <a:chExt cx="1720" cy="864"/>
          </a:xfrm>
        </p:grpSpPr>
        <p:pic>
          <p:nvPicPr>
            <p:cNvPr id="20483" name="Picture 9" descr="模板图片副本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032" y="432"/>
              <a:ext cx="1680" cy="8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018" name="Rectangle 2"/>
            <p:cNvSpPr>
              <a:spLocks noChangeArrowheads="1"/>
            </p:cNvSpPr>
            <p:nvPr/>
          </p:nvSpPr>
          <p:spPr bwMode="auto">
            <a:xfrm>
              <a:off x="3992" y="544"/>
              <a:ext cx="1536" cy="384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b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 dirty="0">
                  <a:solidFill>
                    <a:schemeClr val="bg1"/>
                  </a:solidFill>
                  <a:latin typeface="+mn-lt"/>
                  <a:ea typeface="黑体" panose="02010609060101010101" charset="-122"/>
                </a:rPr>
                <a:t>事例延伸</a:t>
              </a:r>
              <a:endParaRPr lang="zh-CN" altLang="en-US" sz="4000" b="1" dirty="0">
                <a:solidFill>
                  <a:schemeClr val="bg1"/>
                </a:solidFill>
                <a:latin typeface="+mn-lt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588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588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5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87" grpId="0" bldLvl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2"/>
          <p:cNvSpPr txBox="1">
            <a:spLocks noChangeArrowheads="1"/>
          </p:cNvSpPr>
          <p:nvPr/>
        </p:nvSpPr>
        <p:spPr bwMode="auto">
          <a:xfrm>
            <a:off x="2771775" y="998538"/>
            <a:ext cx="59404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zh-CN" altLang="en-US" b="1">
              <a:latin typeface="Calibri" panose="020F0502020204030204" pitchFamily="34" charset="0"/>
              <a:ea typeface="楷体_GB2312"/>
              <a:cs typeface="楷体_GB2312"/>
            </a:endParaRPr>
          </a:p>
        </p:txBody>
      </p:sp>
      <p:sp>
        <p:nvSpPr>
          <p:cNvPr id="21506" name="Text Box 3"/>
          <p:cNvSpPr txBox="1">
            <a:spLocks noChangeArrowheads="1"/>
          </p:cNvSpPr>
          <p:nvPr/>
        </p:nvSpPr>
        <p:spPr bwMode="auto">
          <a:xfrm>
            <a:off x="989559" y="1052736"/>
            <a:ext cx="6569075" cy="1314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200" b="1" dirty="0">
                <a:latin typeface="Calibri" panose="020F0502020204030204" pitchFamily="34" charset="0"/>
                <a:ea typeface="楷体_GB2312"/>
                <a:cs typeface="楷体_GB2312"/>
              </a:rPr>
              <a:t>1</a:t>
            </a:r>
            <a:r>
              <a:rPr lang="zh-CN" altLang="en-US" sz="3200" b="1" dirty="0">
                <a:latin typeface="Calibri" panose="020F0502020204030204" pitchFamily="34" charset="0"/>
                <a:ea typeface="楷体_GB2312"/>
                <a:cs typeface="楷体_GB2312"/>
              </a:rPr>
              <a:t>、利息求法：</a:t>
            </a:r>
            <a:endParaRPr lang="zh-CN" altLang="en-US" sz="3200" b="1" dirty="0">
              <a:latin typeface="Calibri" panose="020F0502020204030204" pitchFamily="34" charset="0"/>
              <a:ea typeface="楷体_GB2312"/>
              <a:cs typeface="楷体_GB231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  <a:ea typeface="楷体_GB2312"/>
                <a:cs typeface="楷体_GB2312"/>
              </a:rPr>
              <a:t>     利息</a:t>
            </a:r>
            <a:r>
              <a:rPr lang="en-US" altLang="zh-CN" sz="3200" b="1" dirty="0">
                <a:solidFill>
                  <a:srgbClr val="FF0000"/>
                </a:solidFill>
                <a:latin typeface="Calibri" panose="020F0502020204030204" pitchFamily="34" charset="0"/>
                <a:ea typeface="楷体_GB2312"/>
                <a:cs typeface="楷体_GB2312"/>
              </a:rPr>
              <a:t>=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  <a:ea typeface="楷体_GB2312"/>
                <a:cs typeface="楷体_GB2312"/>
              </a:rPr>
              <a:t>本金</a:t>
            </a:r>
            <a:r>
              <a:rPr lang="en-US" altLang="zh-CN" sz="3200" b="1" dirty="0">
                <a:solidFill>
                  <a:srgbClr val="FF0000"/>
                </a:solidFill>
                <a:latin typeface="Calibri" panose="020F0502020204030204" pitchFamily="34" charset="0"/>
                <a:ea typeface="楷体_GB2312"/>
                <a:cs typeface="楷体_GB2312"/>
              </a:rPr>
              <a:t>×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  <a:ea typeface="楷体_GB2312"/>
                <a:cs typeface="楷体_GB2312"/>
              </a:rPr>
              <a:t>利率</a:t>
            </a:r>
            <a:r>
              <a:rPr lang="en-US" altLang="zh-CN" sz="3200" b="1" dirty="0">
                <a:solidFill>
                  <a:srgbClr val="FF0000"/>
                </a:solidFill>
                <a:latin typeface="Calibri" panose="020F0502020204030204" pitchFamily="34" charset="0"/>
                <a:ea typeface="楷体_GB2312"/>
                <a:cs typeface="楷体_GB2312"/>
              </a:rPr>
              <a:t>×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  <a:ea typeface="楷体_GB2312"/>
                <a:cs typeface="楷体_GB2312"/>
              </a:rPr>
              <a:t>存期</a:t>
            </a:r>
            <a:endParaRPr lang="zh-CN" altLang="en-US" sz="3200" b="1" dirty="0">
              <a:solidFill>
                <a:srgbClr val="FF0000"/>
              </a:solidFill>
              <a:latin typeface="Calibri" panose="020F0502020204030204" pitchFamily="34" charset="0"/>
              <a:ea typeface="楷体_GB2312"/>
              <a:cs typeface="楷体_GB2312"/>
            </a:endParaRPr>
          </a:p>
        </p:txBody>
      </p:sp>
      <p:sp>
        <p:nvSpPr>
          <p:cNvPr id="21507" name="Text Box 6"/>
          <p:cNvSpPr txBox="1">
            <a:spLocks noChangeArrowheads="1"/>
          </p:cNvSpPr>
          <p:nvPr/>
        </p:nvSpPr>
        <p:spPr bwMode="auto">
          <a:xfrm>
            <a:off x="973138" y="2613025"/>
            <a:ext cx="7605712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200" b="1" dirty="0">
                <a:latin typeface="Calibri" panose="020F0502020204030204" pitchFamily="34" charset="0"/>
                <a:ea typeface="楷体_GB2312"/>
                <a:cs typeface="楷体_GB2312"/>
              </a:rPr>
              <a:t>2</a:t>
            </a:r>
            <a:r>
              <a:rPr lang="zh-CN" altLang="en-US" sz="3200" b="1" dirty="0">
                <a:latin typeface="Calibri" panose="020F0502020204030204" pitchFamily="34" charset="0"/>
                <a:ea typeface="楷体_GB2312"/>
                <a:cs typeface="楷体_GB2312"/>
              </a:rPr>
              <a:t>、到期取回总钱数的求法：</a:t>
            </a:r>
            <a:endParaRPr lang="zh-CN" altLang="en-US" sz="3200" b="1" dirty="0">
              <a:latin typeface="Calibri" panose="020F0502020204030204" pitchFamily="34" charset="0"/>
              <a:ea typeface="楷体_GB2312"/>
              <a:cs typeface="楷体_GB231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  <a:ea typeface="楷体_GB2312"/>
                <a:cs typeface="楷体_GB2312"/>
              </a:rPr>
              <a:t>     取回总钱数</a:t>
            </a:r>
            <a:r>
              <a:rPr lang="en-US" altLang="zh-CN" sz="3200" b="1" dirty="0">
                <a:solidFill>
                  <a:srgbClr val="FF0000"/>
                </a:solidFill>
                <a:latin typeface="Calibri" panose="020F0502020204030204" pitchFamily="34" charset="0"/>
                <a:ea typeface="楷体_GB2312"/>
                <a:cs typeface="楷体_GB2312"/>
              </a:rPr>
              <a:t>=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  <a:ea typeface="楷体_GB2312"/>
                <a:cs typeface="楷体_GB2312"/>
              </a:rPr>
              <a:t>本金</a:t>
            </a:r>
            <a:r>
              <a:rPr lang="en-US" altLang="zh-CN" sz="3200" b="1" dirty="0">
                <a:solidFill>
                  <a:srgbClr val="FF0000"/>
                </a:solidFill>
                <a:latin typeface="Calibri" panose="020F0502020204030204" pitchFamily="34" charset="0"/>
                <a:ea typeface="楷体_GB2312"/>
                <a:cs typeface="楷体_GB2312"/>
              </a:rPr>
              <a:t>+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  <a:ea typeface="楷体_GB2312"/>
                <a:cs typeface="楷体_GB2312"/>
              </a:rPr>
              <a:t>利息</a:t>
            </a:r>
            <a:endParaRPr lang="zh-CN" altLang="en-US" sz="3200" b="1" dirty="0">
              <a:solidFill>
                <a:srgbClr val="FF0000"/>
              </a:solidFill>
              <a:latin typeface="Calibri" panose="020F0502020204030204" pitchFamily="34" charset="0"/>
              <a:ea typeface="楷体_GB2312"/>
              <a:cs typeface="楷体_GB2312"/>
            </a:endParaRPr>
          </a:p>
        </p:txBody>
      </p:sp>
      <p:pic>
        <p:nvPicPr>
          <p:cNvPr id="37895" name="Picture 7" descr="图片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067175" y="5822950"/>
            <a:ext cx="5070475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37896" name="Picture 8" descr="太阳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77225" y="98425"/>
            <a:ext cx="942975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6e57bc28-5946-48d0-bbf9-69232ce66f9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1210</Words>
  <Application>WPS 演示</Application>
  <PresentationFormat>全屏显示(4:3)</PresentationFormat>
  <Paragraphs>136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Calibri</vt:lpstr>
      <vt:lpstr>微软雅黑</vt:lpstr>
      <vt:lpstr>汉仪粗黑简</vt:lpstr>
      <vt:lpstr>黑体</vt:lpstr>
      <vt:lpstr>方正卡通简体</vt:lpstr>
      <vt:lpstr>楷体_GB2312</vt:lpstr>
      <vt:lpstr>新宋体</vt:lpstr>
      <vt:lpstr>仿宋_GB2312</vt:lpstr>
      <vt:lpstr>Segoe Print</vt:lpstr>
      <vt:lpstr>华文新魏</vt:lpstr>
      <vt:lpstr>Arial</vt:lpstr>
      <vt:lpstr>Arial Unicode MS</vt:lpstr>
      <vt:lpstr>仿宋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25</cp:revision>
  <dcterms:created xsi:type="dcterms:W3CDTF">2017-02-20T02:54:00Z</dcterms:created>
  <dcterms:modified xsi:type="dcterms:W3CDTF">2023-02-12T05:39:04Z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2FC2DFDCC3834764AB17B5D4255201C9</vt:lpwstr>
  </property>
</Properties>
</file>