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88" r:id="rId5"/>
    <p:sldId id="308" r:id="rId6"/>
    <p:sldId id="273" r:id="rId7"/>
    <p:sldId id="318" r:id="rId8"/>
    <p:sldId id="322" r:id="rId9"/>
    <p:sldId id="319" r:id="rId10"/>
    <p:sldId id="320" r:id="rId11"/>
    <p:sldId id="338" r:id="rId12"/>
    <p:sldId id="339" r:id="rId13"/>
    <p:sldId id="27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5A39"/>
    <a:srgbClr val="C55A11"/>
    <a:srgbClr val="BE8855"/>
    <a:srgbClr val="BCC66B"/>
    <a:srgbClr val="ABE5E3"/>
    <a:srgbClr val="9FE1DF"/>
    <a:srgbClr val="A9DAC9"/>
    <a:srgbClr val="C16B05"/>
    <a:srgbClr val="F8A139"/>
    <a:srgbClr val="F6F4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90" d="100"/>
          <a:sy n="90" d="100"/>
        </p:scale>
        <p:origin x="-1356" y="-522"/>
      </p:cViewPr>
      <p:guideLst>
        <p:guide orient="horz" pos="2160"/>
        <p:guide pos="38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9776A-F19A-4B56-A3F4-AED1CC7AFC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B6B8D0-5672-42CD-9617-A76F4E368B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B6B8D0-5672-42CD-9617-A76F4E368B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B6B8D0-5672-42CD-9617-A76F4E368B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B6B8D0-5672-42CD-9617-A76F4E368B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B6B8D0-5672-42CD-9617-A76F4E368B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B6B8D0-5672-42CD-9617-A76F4E368B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88428"/>
            <a:ext cx="12192000" cy="63695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64984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email"/>
          <a:srcRect b="-1"/>
          <a:stretch>
            <a:fillRect/>
          </a:stretch>
        </p:blipFill>
        <p:spPr>
          <a:xfrm flipH="1">
            <a:off x="0" y="2047876"/>
            <a:ext cx="5848350" cy="48101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4" cstate="email"/>
          <a:srcRect/>
          <a:stretch>
            <a:fillRect/>
          </a:stretch>
        </p:blipFill>
        <p:spPr>
          <a:xfrm flipH="1">
            <a:off x="8106939" y="5200650"/>
            <a:ext cx="2437236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5" cstate="email"/>
          <a:srcRect/>
          <a:stretch>
            <a:fillRect/>
          </a:stretch>
        </p:blipFill>
        <p:spPr>
          <a:xfrm flipH="1">
            <a:off x="9118599" y="3428999"/>
            <a:ext cx="3073399" cy="342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 flipH="1">
            <a:off x="-1" y="1955800"/>
            <a:ext cx="6052227" cy="4902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email"/>
          <a:srcRect/>
          <a:stretch>
            <a:fillRect/>
          </a:stretch>
        </p:blipFill>
        <p:spPr>
          <a:xfrm flipH="1">
            <a:off x="9118599" y="3428999"/>
            <a:ext cx="3073399" cy="3428999"/>
          </a:xfrm>
          <a:prstGeom prst="rect">
            <a:avLst/>
          </a:prstGeom>
        </p:spPr>
      </p:pic>
      <p:sp>
        <p:nvSpPr>
          <p:cNvPr id="14" name="标题 9"/>
          <p:cNvSpPr>
            <a:spLocks noGrp="1"/>
          </p:cNvSpPr>
          <p:nvPr>
            <p:ph type="title" hasCustomPrompt="1"/>
          </p:nvPr>
        </p:nvSpPr>
        <p:spPr>
          <a:xfrm>
            <a:off x="4067560" y="2583615"/>
            <a:ext cx="4514057" cy="1354217"/>
          </a:xfrm>
          <a:noFill/>
        </p:spPr>
        <p:txBody>
          <a:bodyPr vert="horz" wrap="none" lIns="0" tIns="0" rIns="0" bIns="0" rtlCol="0">
            <a:spAutoFit/>
          </a:bodyPr>
          <a:lstStyle>
            <a:lvl1pPr>
              <a:lnSpc>
                <a:spcPct val="100000"/>
              </a:lnSpc>
              <a:defRPr lang="zh-CN" altLang="en-US" sz="88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0" hasCustomPrompt="1"/>
          </p:nvPr>
        </p:nvSpPr>
        <p:spPr>
          <a:xfrm>
            <a:off x="3378202" y="1827511"/>
            <a:ext cx="2257029" cy="609398"/>
          </a:xfrm>
          <a:noFill/>
        </p:spPr>
        <p:txBody>
          <a:bodyPr vert="horz" wrap="none" lIns="0" tIns="0" rIns="0" bIns="0" rtlCol="0" anchor="ctr" anchorCtr="0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chemeClr val="bg1">
                    <a:lumMod val="95000"/>
                  </a:schemeClr>
                </a:solidFill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>
        <p:tmplLst>
          <p:tmpl lvl="0">
            <p:tnLst>
              <p:par>
                <p:cTn presetID="55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 flipH="1">
            <a:off x="10313809" y="4762500"/>
            <a:ext cx="1878187" cy="20954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 cstate="email"/>
          <a:srcRect/>
          <a:stretch>
            <a:fillRect/>
          </a:stretch>
        </p:blipFill>
        <p:spPr>
          <a:xfrm rot="5400000">
            <a:off x="68486" y="-68485"/>
            <a:ext cx="1183828" cy="1320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464445" y="294604"/>
            <a:ext cx="2544286" cy="729430"/>
          </a:xfrm>
        </p:spPr>
        <p:txBody>
          <a:bodyPr vert="horz" wrap="none">
            <a:spAutoFit/>
          </a:bodyPr>
          <a:lstStyle>
            <a:lvl1pPr algn="l">
              <a:defRPr sz="46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 flipH="1">
            <a:off x="10313809" y="4762500"/>
            <a:ext cx="1878187" cy="20954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 cstate="email"/>
          <a:srcRect/>
          <a:stretch>
            <a:fillRect/>
          </a:stretch>
        </p:blipFill>
        <p:spPr>
          <a:xfrm rot="5400000">
            <a:off x="68486" y="-68485"/>
            <a:ext cx="1183828" cy="13208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137CA-D131-4EF6-9B14-D9F7E276C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55A1B-FC52-483B-B683-58CCB79784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56940" y="480774"/>
            <a:ext cx="31038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</a:rPr>
              <a:t>生活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63590" y="2157710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1500" dirty="0">
                <a:solidFill>
                  <a:schemeClr val="bg1"/>
                </a:solidFill>
                <a:sym typeface="+mn-ea"/>
              </a:rPr>
              <a:t>百分</a:t>
            </a:r>
            <a:r>
              <a:rPr lang="zh-CN" altLang="en-US" sz="11500" dirty="0" smtClean="0">
                <a:solidFill>
                  <a:schemeClr val="bg1"/>
                </a:solidFill>
                <a:sym typeface="+mn-ea"/>
              </a:rPr>
              <a:t>数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60820" y="1162685"/>
            <a:ext cx="967105" cy="81978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1E5A39"/>
                </a:solidFill>
              </a:rPr>
              <a:t>与</a:t>
            </a:r>
            <a:endParaRPr lang="zh-CN" altLang="en-US" sz="3600" dirty="0">
              <a:solidFill>
                <a:srgbClr val="1E5A3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 rot="1080000">
            <a:off x="92075" y="260350"/>
            <a:ext cx="1746250" cy="386715"/>
          </a:xfrm>
        </p:spPr>
        <p:txBody>
          <a:bodyPr wrap="square"/>
          <a:lstStyle/>
          <a:p>
            <a:r>
              <a:rPr lang="zh-CN" altLang="en-US" sz="2800"/>
              <a:t>小试牛刀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115185" y="155575"/>
            <a:ext cx="96412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某品牌的旅游鞋搞促销活动，在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A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商场按“满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100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元减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40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元”的方式销售，在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B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商场打六折销售。妈妈准备给小丽买一双标价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120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元的这种品牌的旅游鞋。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）在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A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B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两个商场买，各应付多少钱？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）选择哪个商场更省钱？</a:t>
            </a:r>
            <a:endParaRPr lang="zh-CN" altLang="en-US" sz="28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4085" y="2400935"/>
            <a:ext cx="3747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在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A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商场买的实际花费：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6710" y="2477770"/>
            <a:ext cx="3806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在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B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商场买的实际花费：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1110" y="2922905"/>
            <a:ext cx="3678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120-40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＝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80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（元）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6710" y="3001645"/>
            <a:ext cx="3840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120×60%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＝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72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（元）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18025" y="3506470"/>
            <a:ext cx="1967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80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＞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72</a:t>
            </a:r>
            <a:endParaRPr lang="en-US" altLang="zh-CN" sz="32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15185" y="3971290"/>
            <a:ext cx="86404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答：在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A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商场买应付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80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元，在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B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商场买应付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72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元。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   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选择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B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商场更省钱。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42058" y="1305342"/>
            <a:ext cx="1769715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7753" y="1305342"/>
            <a:ext cx="1769715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谢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153447" y="1305342"/>
            <a:ext cx="1769715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聆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909141" y="1305342"/>
            <a:ext cx="1769715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听</a:t>
            </a:r>
            <a:endParaRPr lang="zh-CN" altLang="en-US"/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4185" y="336868"/>
            <a:ext cx="2666365" cy="645160"/>
          </a:xfrm>
        </p:spPr>
        <p:txBody>
          <a:bodyPr wrap="square"/>
          <a:lstStyle/>
          <a:p>
            <a:r>
              <a:rPr lang="zh-CN" altLang="en-US" sz="4000" dirty="0"/>
              <a:t>例题新授</a:t>
            </a:r>
            <a:endParaRPr lang="zh-CN" altLang="en-US" sz="4000" dirty="0"/>
          </a:p>
        </p:txBody>
      </p:sp>
      <p:sp>
        <p:nvSpPr>
          <p:cNvPr id="3" name="矩形: 圆角 2"/>
          <p:cNvSpPr/>
          <p:nvPr/>
        </p:nvSpPr>
        <p:spPr>
          <a:xfrm>
            <a:off x="3464559" y="295969"/>
            <a:ext cx="3438525" cy="514350"/>
          </a:xfrm>
          <a:prstGeom prst="roundRect">
            <a:avLst>
              <a:gd name="adj" fmla="val 50000"/>
            </a:avLst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ym typeface="+mn-ea"/>
              </a:rPr>
              <a:t>阅读与理解</a:t>
            </a:r>
            <a:endParaRPr lang="zh-CN" altLang="en-US" sz="3200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8390" y="982345"/>
            <a:ext cx="1001522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>
                <a:latin typeface="Arial" panose="020B0604020202020204" pitchFamily="34" charset="0"/>
                <a:sym typeface="+mn-ea"/>
              </a:rPr>
              <a:t>某品牌的裙子搞促销活动，在</a:t>
            </a:r>
            <a:r>
              <a:rPr lang="en-US" altLang="zh-CN" sz="3200" dirty="0">
                <a:latin typeface="Arial" panose="020B0604020202020204" pitchFamily="34" charset="0"/>
                <a:sym typeface="+mn-ea"/>
              </a:rPr>
              <a:t>A</a:t>
            </a:r>
            <a:r>
              <a:rPr lang="zh-CN" altLang="en-US" sz="3200" dirty="0">
                <a:latin typeface="Arial" panose="020B0604020202020204" pitchFamily="34" charset="0"/>
                <a:sym typeface="+mn-ea"/>
              </a:rPr>
              <a:t>商场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打五折</a:t>
            </a:r>
            <a:r>
              <a:rPr lang="zh-CN" altLang="en-US" sz="3200" dirty="0">
                <a:latin typeface="Arial" panose="020B0604020202020204" pitchFamily="34" charset="0"/>
                <a:sym typeface="+mn-ea"/>
              </a:rPr>
              <a:t>销售，在</a:t>
            </a:r>
            <a:r>
              <a:rPr lang="en-US" altLang="zh-CN" sz="3200" dirty="0">
                <a:latin typeface="Arial" panose="020B0604020202020204" pitchFamily="34" charset="0"/>
                <a:sym typeface="+mn-ea"/>
              </a:rPr>
              <a:t>B</a:t>
            </a:r>
            <a:r>
              <a:rPr lang="zh-CN" altLang="en-US" sz="3200" dirty="0">
                <a:latin typeface="Arial" panose="020B0604020202020204" pitchFamily="34" charset="0"/>
                <a:sym typeface="+mn-ea"/>
              </a:rPr>
              <a:t>商场按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“满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100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元减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50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元”</a:t>
            </a:r>
            <a:r>
              <a:rPr lang="zh-CN" altLang="en-US" sz="3200" dirty="0">
                <a:latin typeface="Arial" panose="020B0604020202020204" pitchFamily="34" charset="0"/>
                <a:sym typeface="+mn-ea"/>
              </a:rPr>
              <a:t>的方式销售。妈妈要买一条标价</a:t>
            </a:r>
            <a:r>
              <a:rPr lang="en-US" altLang="zh-CN" sz="3200" dirty="0">
                <a:latin typeface="Arial" panose="020B0604020202020204" pitchFamily="34" charset="0"/>
                <a:sym typeface="+mn-ea"/>
              </a:rPr>
              <a:t>230</a:t>
            </a:r>
            <a:r>
              <a:rPr lang="zh-CN" altLang="en-US" sz="3200" dirty="0">
                <a:latin typeface="Arial" panose="020B0604020202020204" pitchFamily="34" charset="0"/>
                <a:sym typeface="+mn-ea"/>
              </a:rPr>
              <a:t>元的这种品牌的裙子。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just"/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897890" y="5377815"/>
            <a:ext cx="7292975" cy="1494155"/>
          </a:xfrm>
          <a:prstGeom prst="rect">
            <a:avLst/>
          </a:pr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zh-CN" altLang="en-US" sz="2800" dirty="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）在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A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B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两个商场买，各应付多少钱？</a:t>
            </a:r>
            <a:endParaRPr lang="zh-CN" altLang="en-US" sz="28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800" dirty="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）选择哪个商场更省钱？ </a:t>
            </a:r>
            <a:endParaRPr lang="zh-CN" altLang="en-US" sz="2800" dirty="0"/>
          </a:p>
        </p:txBody>
      </p:sp>
      <p:pic>
        <p:nvPicPr>
          <p:cNvPr id="5123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9477" y="1185333"/>
            <a:ext cx="619125" cy="547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88390" y="2836545"/>
            <a:ext cx="3023870" cy="2375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10150" y="2800985"/>
            <a:ext cx="3299460" cy="2411095"/>
          </a:xfrm>
          <a:prstGeom prst="rect">
            <a:avLst/>
          </a:prstGeom>
        </p:spPr>
      </p:pic>
    </p:spTree>
  </p:cSld>
  <p:clrMapOvr>
    <a:masterClrMapping/>
  </p:clrMapOvr>
  <p:transition spd="slow" advTm="4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53695" y="339408"/>
            <a:ext cx="2885440" cy="608965"/>
          </a:xfrm>
        </p:spPr>
        <p:txBody>
          <a:bodyPr wrap="square"/>
          <a:lstStyle/>
          <a:p>
            <a:r>
              <a:rPr lang="zh-CN" altLang="en-US" dirty="0"/>
              <a:t>分析与解答</a:t>
            </a:r>
            <a:endParaRPr lang="zh-CN" altLang="en-US" dirty="0"/>
          </a:p>
        </p:txBody>
      </p:sp>
      <p:pic>
        <p:nvPicPr>
          <p:cNvPr id="14359" name="图片 14358" descr="87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30428" y="2892108"/>
            <a:ext cx="1881187" cy="2376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6" name="图片 14355" descr="95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65433" y="3033078"/>
            <a:ext cx="2016125" cy="223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标注 14"/>
          <p:cNvSpPr/>
          <p:nvPr/>
        </p:nvSpPr>
        <p:spPr>
          <a:xfrm>
            <a:off x="899795" y="1851025"/>
            <a:ext cx="4782185" cy="1551305"/>
          </a:xfrm>
          <a:prstGeom prst="wedgeRectCallout">
            <a:avLst>
              <a:gd name="adj1" fmla="val 46056"/>
              <a:gd name="adj2" fmla="val 81622"/>
            </a:avLst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 smtClean="0"/>
          </a:p>
        </p:txBody>
      </p:sp>
      <p:sp>
        <p:nvSpPr>
          <p:cNvPr id="6157" name="Text Box 13"/>
          <p:cNvSpPr txBox="1"/>
          <p:nvPr/>
        </p:nvSpPr>
        <p:spPr>
          <a:xfrm>
            <a:off x="-146" y="2765790"/>
            <a:ext cx="2247411" cy="39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" name="Text Box 13"/>
          <p:cNvSpPr txBox="1"/>
          <p:nvPr/>
        </p:nvSpPr>
        <p:spPr>
          <a:xfrm>
            <a:off x="965835" y="1965325"/>
            <a:ext cx="46501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买100元减50元是什么意思？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6396355" y="759460"/>
            <a:ext cx="5525770" cy="2099310"/>
          </a:xfrm>
          <a:prstGeom prst="wedgeRectCallout">
            <a:avLst/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 smtClean="0"/>
          </a:p>
        </p:txBody>
      </p:sp>
      <p:sp>
        <p:nvSpPr>
          <p:cNvPr id="19" name="文本框 18"/>
          <p:cNvSpPr txBox="1"/>
          <p:nvPr/>
        </p:nvSpPr>
        <p:spPr>
          <a:xfrm>
            <a:off x="6546850" y="797560"/>
            <a:ext cx="52254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就是指商品的价钱满了100元就减50元，有几个100元就减去几个50元不满100元的零头部分不优惠。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17" grpId="0"/>
      <p:bldP spid="17" grpId="1"/>
      <p:bldP spid="18" grpId="0" bldLvl="0" animBg="1"/>
      <p:bldP spid="18" grpId="1" animBg="1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53695" y="422593"/>
            <a:ext cx="2885440" cy="442595"/>
          </a:xfrm>
        </p:spPr>
        <p:txBody>
          <a:bodyPr wrap="square"/>
          <a:lstStyle/>
          <a:p>
            <a:r>
              <a:rPr lang="zh-CN" altLang="en-US" sz="3200" dirty="0"/>
              <a:t>分析与解答</a:t>
            </a:r>
            <a:endParaRPr lang="zh-CN" altLang="en-US" sz="3200" dirty="0"/>
          </a:p>
        </p:txBody>
      </p:sp>
      <p:pic>
        <p:nvPicPr>
          <p:cNvPr id="14356" name="图片 14355" descr="95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65433" y="3033078"/>
            <a:ext cx="2016125" cy="223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标注 14"/>
          <p:cNvSpPr/>
          <p:nvPr/>
        </p:nvSpPr>
        <p:spPr>
          <a:xfrm>
            <a:off x="6238240" y="339725"/>
            <a:ext cx="5557520" cy="1709420"/>
          </a:xfrm>
          <a:prstGeom prst="wedgeRectCallout">
            <a:avLst>
              <a:gd name="adj1" fmla="val -42824"/>
              <a:gd name="adj2" fmla="val 113112"/>
            </a:avLst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 smtClean="0"/>
          </a:p>
        </p:txBody>
      </p:sp>
      <p:sp>
        <p:nvSpPr>
          <p:cNvPr id="6157" name="Text Box 13"/>
          <p:cNvSpPr txBox="1"/>
          <p:nvPr/>
        </p:nvSpPr>
        <p:spPr>
          <a:xfrm>
            <a:off x="-146" y="2765790"/>
            <a:ext cx="2247411" cy="39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" name="Text Box 13"/>
          <p:cNvSpPr txBox="1"/>
          <p:nvPr/>
        </p:nvSpPr>
        <p:spPr>
          <a:xfrm>
            <a:off x="6349365" y="521970"/>
            <a:ext cx="55575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商场买，直接用总价乘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50%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就能算出实际花费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720" y="1260475"/>
            <a:ext cx="5367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在</a:t>
            </a:r>
            <a:r>
              <a:rPr lang="en-US" altLang="zh-CN" sz="4000" dirty="0"/>
              <a:t>A</a:t>
            </a:r>
            <a:r>
              <a:rPr lang="zh-CN" altLang="en-US" sz="4000" dirty="0"/>
              <a:t>商场买的实际花费</a:t>
            </a:r>
            <a:r>
              <a:rPr lang="zh-CN" altLang="en-US" sz="3200" dirty="0"/>
              <a:t>：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2136775" y="2277110"/>
            <a:ext cx="44500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230X50%=115(</a:t>
            </a:r>
            <a:r>
              <a:rPr lang="zh-CN" altLang="en-US" sz="4400" dirty="0"/>
              <a:t>元）</a:t>
            </a:r>
            <a:endParaRPr lang="zh-CN" altLang="en-US" sz="4400" dirty="0"/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7" grpId="0"/>
      <p:bldP spid="17" grpId="1"/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00330" y="197168"/>
            <a:ext cx="3343275" cy="608965"/>
          </a:xfrm>
        </p:spPr>
        <p:txBody>
          <a:bodyPr wrap="square"/>
          <a:lstStyle/>
          <a:p>
            <a:r>
              <a:rPr lang="zh-CN" altLang="en-US"/>
              <a:t>分析与解答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52650" y="2827020"/>
            <a:ext cx="5050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230-50X2=130</a:t>
            </a:r>
            <a:r>
              <a:rPr lang="zh-CN" altLang="en-US" sz="4000" dirty="0"/>
              <a:t>（元）</a:t>
            </a:r>
            <a:endParaRPr lang="zh-CN" altLang="en-US" sz="4000" dirty="0"/>
          </a:p>
        </p:txBody>
      </p:sp>
      <p:pic>
        <p:nvPicPr>
          <p:cNvPr id="23653" name="图片 23652" descr="92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84303" y="3071178"/>
            <a:ext cx="1428750" cy="2208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标注 4"/>
          <p:cNvSpPr/>
          <p:nvPr/>
        </p:nvSpPr>
        <p:spPr>
          <a:xfrm>
            <a:off x="6871970" y="657860"/>
            <a:ext cx="5066665" cy="2169160"/>
          </a:xfrm>
          <a:prstGeom prst="wedgeRectCallout">
            <a:avLst>
              <a:gd name="adj1" fmla="val -43332"/>
              <a:gd name="adj2" fmla="val 61652"/>
            </a:avLst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6871970" y="711835"/>
            <a:ext cx="50666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在</a:t>
            </a:r>
            <a:r>
              <a:rPr lang="en-US" altLang="zh-CN" sz="3200" dirty="0"/>
              <a:t>B</a:t>
            </a:r>
            <a:r>
              <a:rPr lang="zh-CN" altLang="en-US" sz="3200" dirty="0"/>
              <a:t>商城买，先看</a:t>
            </a:r>
            <a:r>
              <a:rPr lang="en-US" altLang="zh-CN" sz="3200" dirty="0"/>
              <a:t>230</a:t>
            </a:r>
            <a:r>
              <a:rPr lang="zh-CN" altLang="en-US" sz="3200" dirty="0"/>
              <a:t>中有几个</a:t>
            </a:r>
            <a:r>
              <a:rPr lang="en-US" altLang="zh-CN" sz="3200" dirty="0"/>
              <a:t>100</a:t>
            </a:r>
            <a:r>
              <a:rPr lang="zh-CN" altLang="en-US" sz="3200" dirty="0"/>
              <a:t>，</a:t>
            </a:r>
            <a:r>
              <a:rPr lang="en-US" altLang="zh-CN" sz="3200" dirty="0"/>
              <a:t>230</a:t>
            </a:r>
            <a:r>
              <a:rPr lang="zh-CN" altLang="en-US" sz="3200" dirty="0"/>
              <a:t>中有</a:t>
            </a:r>
            <a:r>
              <a:rPr lang="en-US" altLang="zh-CN" sz="3200" dirty="0"/>
              <a:t>2</a:t>
            </a:r>
            <a:r>
              <a:rPr lang="zh-CN" altLang="en-US" sz="3200" dirty="0"/>
              <a:t>个</a:t>
            </a:r>
            <a:r>
              <a:rPr lang="en-US" altLang="zh-CN" sz="3200" dirty="0"/>
              <a:t>100</a:t>
            </a:r>
            <a:r>
              <a:rPr lang="zh-CN" altLang="en-US" sz="3200" dirty="0"/>
              <a:t>，然后从总价中减去</a:t>
            </a:r>
            <a:r>
              <a:rPr lang="en-US" altLang="zh-CN" sz="3200" dirty="0"/>
              <a:t>2</a:t>
            </a:r>
            <a:r>
              <a:rPr lang="zh-CN" altLang="en-US" sz="3200" dirty="0"/>
              <a:t>个</a:t>
            </a:r>
            <a:r>
              <a:rPr lang="en-US" altLang="zh-CN" sz="3200" dirty="0"/>
              <a:t>50</a:t>
            </a:r>
            <a:r>
              <a:rPr lang="zh-CN" altLang="en-US" sz="3200" dirty="0"/>
              <a:t>元，余下</a:t>
            </a:r>
            <a:r>
              <a:rPr lang="en-US" altLang="zh-CN" sz="3200" dirty="0"/>
              <a:t>30</a:t>
            </a:r>
            <a:r>
              <a:rPr lang="zh-CN" altLang="en-US" sz="3200" dirty="0"/>
              <a:t>元不优惠。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205105" y="1209675"/>
            <a:ext cx="61744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dirty="0" err="1">
                <a:sym typeface="+mn-ea"/>
              </a:rPr>
              <a:t>在</a:t>
            </a:r>
            <a:r>
              <a:rPr lang="en-US" altLang="zh-CN" sz="4400" dirty="0" err="1">
                <a:sym typeface="+mn-ea"/>
              </a:rPr>
              <a:t>B</a:t>
            </a:r>
            <a:r>
              <a:rPr sz="4400" dirty="0" err="1">
                <a:sym typeface="+mn-ea"/>
              </a:rPr>
              <a:t>商城买的实际花费</a:t>
            </a:r>
            <a:r>
              <a:rPr sz="4400" dirty="0">
                <a:sym typeface="+mn-ea"/>
              </a:rPr>
              <a:t>：</a:t>
            </a:r>
            <a:endParaRPr lang="zh-CN" altLang="en-US" sz="4400" dirty="0">
              <a:sym typeface="+mn-ea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5" grpId="0" animBg="1"/>
      <p:bldP spid="5" grpId="1" animBg="1"/>
      <p:bldP spid="6" grpId="0"/>
      <p:bldP spid="6" grpId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43840" y="146050"/>
            <a:ext cx="2900680" cy="497840"/>
          </a:xfrm>
        </p:spPr>
        <p:txBody>
          <a:bodyPr wrap="square"/>
          <a:lstStyle/>
          <a:p>
            <a:r>
              <a:rPr lang="zh-CN" altLang="en-US" sz="3600"/>
              <a:t>分析与解答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2770505" y="3469005"/>
            <a:ext cx="76790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/>
              <a:t>2.   115&lt;130</a:t>
            </a:r>
            <a:endParaRPr lang="en-US" altLang="zh-CN" sz="4800"/>
          </a:p>
          <a:p>
            <a:r>
              <a:rPr lang="en-US" altLang="zh-CN" sz="4800"/>
              <a:t>    </a:t>
            </a:r>
            <a:r>
              <a:rPr lang="zh-CN" altLang="en-US" sz="4800"/>
              <a:t>答：在</a:t>
            </a:r>
            <a:r>
              <a:rPr lang="en-US" altLang="zh-CN" sz="4800"/>
              <a:t>A</a:t>
            </a:r>
            <a:r>
              <a:rPr lang="zh-CN" altLang="en-US" sz="4800"/>
              <a:t>商场更省钱。</a:t>
            </a:r>
            <a:endParaRPr lang="en-US" altLang="zh-CN" sz="4800"/>
          </a:p>
          <a:p>
            <a:endParaRPr lang="en-US" altLang="zh-CN" sz="4800"/>
          </a:p>
        </p:txBody>
      </p:sp>
      <p:sp>
        <p:nvSpPr>
          <p:cNvPr id="6" name="文本框 5"/>
          <p:cNvSpPr txBox="1"/>
          <p:nvPr/>
        </p:nvSpPr>
        <p:spPr>
          <a:xfrm>
            <a:off x="2770505" y="146050"/>
            <a:ext cx="83756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r>
              <a:rPr lang="en-US" altLang="zh-CN" sz="4800" dirty="0">
                <a:sym typeface="+mn-ea"/>
              </a:rPr>
              <a:t>1.   230X50%=115(</a:t>
            </a:r>
            <a:r>
              <a:rPr lang="zh-CN" altLang="en-US" sz="4800" dirty="0">
                <a:sym typeface="+mn-ea"/>
              </a:rPr>
              <a:t>元）</a:t>
            </a:r>
            <a:endParaRPr lang="zh-CN" altLang="en-US" sz="4800" dirty="0"/>
          </a:p>
          <a:p>
            <a:r>
              <a:rPr lang="en-US" altLang="zh-CN" sz="4800" dirty="0">
                <a:sym typeface="+mn-ea"/>
              </a:rPr>
              <a:t>     230-50X2=130</a:t>
            </a:r>
            <a:r>
              <a:rPr lang="zh-CN" altLang="en-US" sz="4800" dirty="0">
                <a:sym typeface="+mn-ea"/>
              </a:rPr>
              <a:t>（元）</a:t>
            </a:r>
            <a:endParaRPr lang="zh-CN" altLang="en-US" sz="4800" dirty="0"/>
          </a:p>
          <a:p>
            <a:r>
              <a:rPr lang="zh-CN" altLang="en-US" sz="4800" dirty="0"/>
              <a:t>     答：在</a:t>
            </a:r>
            <a:r>
              <a:rPr lang="en-US" altLang="zh-CN" sz="4800" dirty="0"/>
              <a:t>A</a:t>
            </a:r>
            <a:r>
              <a:rPr lang="zh-CN" altLang="en-US" sz="4800" dirty="0"/>
              <a:t>商场应付</a:t>
            </a:r>
            <a:r>
              <a:rPr lang="en-US" altLang="zh-CN" sz="4800" dirty="0"/>
              <a:t>115</a:t>
            </a:r>
            <a:r>
              <a:rPr lang="zh-CN" altLang="en-US" sz="4800" dirty="0"/>
              <a:t>元，                            </a:t>
            </a:r>
            <a:r>
              <a:rPr lang="en-US" altLang="zh-CN" sz="4800" dirty="0"/>
              <a:t>B</a:t>
            </a:r>
            <a:r>
              <a:rPr lang="zh-CN" altLang="en-US" sz="4800" dirty="0"/>
              <a:t>商场应付</a:t>
            </a:r>
            <a:r>
              <a:rPr lang="en-US" altLang="zh-CN" sz="4800" dirty="0"/>
              <a:t>130</a:t>
            </a:r>
            <a:r>
              <a:rPr lang="zh-CN" altLang="en-US" sz="4800" dirty="0"/>
              <a:t>元。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79705" y="318135"/>
            <a:ext cx="2268220" cy="497840"/>
          </a:xfrm>
        </p:spPr>
        <p:txBody>
          <a:bodyPr wrap="square"/>
          <a:lstStyle/>
          <a:p>
            <a:r>
              <a:rPr lang="zh-CN" altLang="en-US" sz="3600"/>
              <a:t>启发思考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2303780" y="982345"/>
            <a:ext cx="85661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    </a:t>
            </a:r>
            <a:r>
              <a:rPr lang="zh-CN" altLang="en-US" sz="3600" dirty="0"/>
              <a:t>B商场满100元减50元,这种方式只是对价钱中满了100元的部分能优惠50元,能打五折,而没有满100元的部分则没有享受这个折扣。</a:t>
            </a:r>
            <a:endParaRPr lang="zh-CN" altLang="en-US" sz="3600" dirty="0"/>
          </a:p>
          <a:p>
            <a:r>
              <a:rPr lang="zh-CN" altLang="en-US" sz="3600" dirty="0"/>
              <a:t>    而A商场则是对所有的钱数实行五折优惠,满100元的是50%,不足100元的也能按50%计算。</a:t>
            </a:r>
            <a:endParaRPr lang="zh-CN" altLang="en-US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2303780" y="151765"/>
            <a:ext cx="8681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sym typeface="+mn-ea"/>
              </a:rPr>
              <a:t>“满100减50与打五折</a:t>
            </a:r>
            <a:r>
              <a:rPr lang="en-US" altLang="zh-CN" sz="48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4800">
                <a:solidFill>
                  <a:srgbClr val="FF0000"/>
                </a:solidFill>
                <a:sym typeface="+mn-ea"/>
              </a:rPr>
              <a:t>的区别</a:t>
            </a:r>
            <a:endParaRPr lang="zh-CN" altLang="en-US" sz="4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61720" y="0"/>
            <a:ext cx="103219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（1）在什么情况下两种优惠会一样的？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（2）在什么情况下两种优惠会相差不多？</a:t>
            </a:r>
            <a:endParaRPr lang="zh-CN" altLang="en-US" sz="4000"/>
          </a:p>
          <a:p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（3）在什么情况下两种优惠会相差很多？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1763395" y="671195"/>
            <a:ext cx="10429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商品的售价刚好是整百元的时，两种优惠结果一样。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05940" y="1908175"/>
            <a:ext cx="100355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商品的价格比整百数多的时候,越接近于整百数,两者的优惠力度越接近。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3425" y="3665855"/>
            <a:ext cx="88499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商品的价格比整百数小的时候,越接近于整百数,两者的优惠力度差别越大。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0820" y="126365"/>
            <a:ext cx="675005" cy="1908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启发思考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 rot="1080000">
            <a:off x="221615" y="451485"/>
            <a:ext cx="1813560" cy="386715"/>
          </a:xfrm>
        </p:spPr>
        <p:txBody>
          <a:bodyPr wrap="square"/>
          <a:lstStyle/>
          <a:p>
            <a:r>
              <a:rPr lang="zh-CN" altLang="en-US" sz="2800"/>
              <a:t>小试牛刀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777365" y="0"/>
            <a:ext cx="10005695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、百货大楼搞促销活动，甲品牌鞋满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200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元减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100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元，乙品牌鞋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折上折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，就是先打六折，在此基础上再打九五折。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65540" name="图片 65539" descr="6B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90383" y="1109451"/>
            <a:ext cx="6578865" cy="28111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777365" y="3920490"/>
            <a:ext cx="91852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问题：如果两个品牌都有一双标价</a:t>
            </a:r>
            <a:r>
              <a:rPr lang="en-US" altLang="zh-CN" sz="2800" b="1">
                <a:latin typeface="Arial" panose="020B0604020202020204" pitchFamily="34" charset="0"/>
                <a:sym typeface="+mn-ea"/>
              </a:rPr>
              <a:t>260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元的鞋，哪个品牌更便宜？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  <p:tag name="KSO_WPP_MARK_KEY" val="7c8c1ad5-97c6-4fc8-b722-d7459268220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​">
  <a:themeElements>
    <a:clrScheme name="自定义 212">
      <a:dk1>
        <a:srgbClr val="F2F2F2"/>
      </a:dk1>
      <a:lt1>
        <a:srgbClr val="F2F2F2"/>
      </a:lt1>
      <a:dk2>
        <a:srgbClr val="44546A"/>
      </a:dk2>
      <a:lt2>
        <a:srgbClr val="E7E6E6"/>
      </a:lt2>
      <a:accent1>
        <a:srgbClr val="F2F2F2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字魂47号-三分行楷">
      <a:majorFont>
        <a:latin typeface="字魂47号-三分行楷"/>
        <a:ea typeface="字魂47号-三分行楷"/>
        <a:cs typeface=""/>
      </a:majorFont>
      <a:minorFont>
        <a:latin typeface="字魂47号-三分行楷"/>
        <a:ea typeface="字魂47号-三分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19000"/>
          </a:schemeClr>
        </a:solidFill>
      </a:spPr>
      <a:bodyPr rtlCol="0" anchor="ctr"/>
      <a:lstStyle>
        <a:defPPr algn="ctr">
          <a:defRPr sz="3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1030</Words>
  <Application>WPS 演示</Application>
  <PresentationFormat>自定义</PresentationFormat>
  <Paragraphs>103</Paragraphs>
  <Slides>11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楷体</vt:lpstr>
      <vt:lpstr>Arial</vt:lpstr>
      <vt:lpstr>字魂47号-三分行楷</vt:lpstr>
      <vt:lpstr>Arial Unicode MS</vt:lpstr>
      <vt:lpstr>等线</vt:lpstr>
      <vt:lpstr>Calibri</vt:lpstr>
      <vt:lpstr>第一PPT模板网-WWW.1PPT.COM​​</vt:lpstr>
      <vt:lpstr>PowerPoint 演示文稿</vt:lpstr>
      <vt:lpstr>例题新授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52</cp:revision>
  <dcterms:created xsi:type="dcterms:W3CDTF">2019-03-13T05:38:00Z</dcterms:created>
  <dcterms:modified xsi:type="dcterms:W3CDTF">2023-02-12T05:39:59Z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company">
    <vt:lpwstr>100111021000101210101002100010021010010210000012100011121001111210011102</vt:lpwstr>
  </property>
  <property fmtid="{D5CDD505-2E9C-101B-9397-08002B2CF9AE}" pid="4" name="ICV">
    <vt:lpwstr>B1C0FD23ACA547E7B20F70F7DCE24578</vt:lpwstr>
  </property>
</Properties>
</file>