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6" r:id="rId3"/>
    <p:sldId id="300" r:id="rId5"/>
    <p:sldId id="302" r:id="rId6"/>
    <p:sldId id="303" r:id="rId7"/>
    <p:sldId id="304" r:id="rId8"/>
    <p:sldId id="305" r:id="rId9"/>
    <p:sldId id="306" r:id="rId10"/>
    <p:sldId id="312" r:id="rId11"/>
    <p:sldId id="314" r:id="rId12"/>
    <p:sldId id="308" r:id="rId13"/>
    <p:sldId id="315" r:id="rId14"/>
    <p:sldId id="316" r:id="rId15"/>
  </p:sldIdLst>
  <p:sldSz cx="12192000" cy="6858000"/>
  <p:notesSz cx="6858000" cy="9144000"/>
  <p:custDataLst>
    <p:tags r:id="rId20"/>
  </p:custDataLst>
  <p:defaultTextStyle>
    <a:defPPr>
      <a:defRPr lang="zh-CN"/>
    </a:defPPr>
    <a:lvl1pPr algn="l" defTabSz="913130" rtl="0" fontAlgn="base">
      <a:spcBef>
        <a:spcPct val="0"/>
      </a:spcBef>
      <a:spcAft>
        <a:spcPct val="0"/>
      </a:spcAft>
      <a:buSzPct val="100000"/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indent="1905" algn="l" defTabSz="913130" rtl="0" fontAlgn="base">
      <a:spcBef>
        <a:spcPct val="0"/>
      </a:spcBef>
      <a:spcAft>
        <a:spcPct val="0"/>
      </a:spcAft>
      <a:buSzPct val="100000"/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indent="1905" algn="l" defTabSz="913130" rtl="0" fontAlgn="base">
      <a:spcBef>
        <a:spcPct val="0"/>
      </a:spcBef>
      <a:spcAft>
        <a:spcPct val="0"/>
      </a:spcAft>
      <a:buSzPct val="100000"/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indent="1905" algn="l" defTabSz="913130" rtl="0" fontAlgn="base">
      <a:spcBef>
        <a:spcPct val="0"/>
      </a:spcBef>
      <a:spcAft>
        <a:spcPct val="0"/>
      </a:spcAft>
      <a:buSzPct val="100000"/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indent="1905" algn="l" defTabSz="913130" rtl="0" fontAlgn="base">
      <a:spcBef>
        <a:spcPct val="0"/>
      </a:spcBef>
      <a:spcAft>
        <a:spcPct val="0"/>
      </a:spcAft>
      <a:buSzPct val="100000"/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rgbClr val="000000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936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-102" y="-2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8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815975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3971" name="日期占位符 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652362FB-8979-4B69-A8AC-59AE1B7B6B06}" type="datetime1">
              <a:rPr lang="zh-CN" altLang="en-US"/>
            </a:fld>
            <a:endParaRPr lang="zh-CN" altLang="en-US"/>
          </a:p>
        </p:txBody>
      </p:sp>
      <p:sp>
        <p:nvSpPr>
          <p:cNvPr id="83972" name="页脚占位符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83973" name="灯片编号占位符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039E75FF-C6B6-4B40-B2FD-518D53980770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defTabSz="914400">
              <a:defRPr sz="1200"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2947" name="日期占位符 2"/>
          <p:cNvSpPr>
            <a:spLocks noGrp="1" noChangeArrowheads="1"/>
          </p:cNvSpPr>
          <p:nvPr>
            <p:ph type="dt" idx="2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defTabSz="914400">
              <a:defRPr sz="1200"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fld id="{62918FA7-8C68-40BA-B0C0-0186C24A8339}" type="datetime1">
              <a:rPr lang="zh-CN" altLang="en-US"/>
            </a:fld>
            <a:endParaRPr lang="zh-CN" altLang="en-US"/>
          </a:p>
        </p:txBody>
      </p:sp>
      <p:sp>
        <p:nvSpPr>
          <p:cNvPr id="70660" name="幻灯片图像占位符 3"/>
          <p:cNvSpPr>
            <a:spLocks noGrp="1" noRot="1" noChangeAspect="1"/>
          </p:cNvSpPr>
          <p:nvPr>
            <p:ph type="sldImg" idx="1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endParaRPr lang="zh-CN" altLang="en-US" smtClean="0"/>
          </a:p>
        </p:txBody>
      </p:sp>
      <p:sp>
        <p:nvSpPr>
          <p:cNvPr id="82949" name="备注占位符 4"/>
          <p:cNvSpPr>
            <a:spLocks noGrp="1" noChangeArrowheads="1"/>
          </p:cNvSpPr>
          <p:nvPr>
            <p:ph type="body" sz="quarter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82950" name="页脚占位符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defTabSz="914400">
              <a:defRPr sz="1200"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82951" name="灯片编号占位符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/>
              </a:defRPr>
            </a:lvl1pPr>
          </a:lstStyle>
          <a:p>
            <a:fld id="{5798612F-58F1-4220-9B72-4033258DB7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 algn="ctr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备注占位符 2"/>
          <p:cNvSpPr>
            <a:spLocks noGrp="1" noChangeArrowheads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 defTabSz="913130">
              <a:spcBef>
                <a:spcPct val="0"/>
              </a:spcBef>
            </a:pP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84996" name="灯片编号占位符 3"/>
          <p:cNvSpPr>
            <a:spLocks noGrp="1" noChangeArrowheads="1"/>
          </p:cNvSpPr>
          <p:nvPr>
            <p:ph type="sldNum" sz="quarter" idx="4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61F833-44A3-47EA-A7B0-FC1C747AAE6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98800" y="3560400"/>
            <a:ext cx="9799200" cy="1472400"/>
          </a:xfrm>
        </p:spPr>
        <p:txBody>
          <a:bodyPr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0711AD4-E92F-41EF-A2B2-3210E61035D1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F617F26-9954-4B77-8D35-F4A8E2B89079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98800" y="2484000"/>
            <a:ext cx="9799200" cy="1018800"/>
          </a:xfrm>
        </p:spPr>
        <p:txBody>
          <a:bodyPr lIns="90000" tIns="46800" rIns="90000" bIns="46800" rtlCol="0" anchor="t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9EC6F26-B412-4F4B-B1F7-0CE6F05C23D2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BC1223D-3DFB-4AA2-A963-170D8FF3C3D8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296000"/>
            <a:ext cx="5283243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 algn="l"/>
              </a:tabLst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2365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99565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F0A820C-AD42-4540-9979-68AC745CA622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38244C0-6AA2-46B9-9957-58A14DE2E280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2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67566C-2BB7-4D86-8929-88EFFB1DAF36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5129ED6-3788-4984-B3A7-4FC3BDEAE256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4" y="2588297"/>
            <a:ext cx="10852237" cy="899167"/>
          </a:xfrm>
        </p:spPr>
        <p:txBody>
          <a:bodyPr rIns="25398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5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2E2D08A-DB0E-4F55-AEB7-57D18D26D4DD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5D0E3803-993F-44B3-BD11-BB4A4A7CAE2D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296000"/>
            <a:ext cx="5283243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 algn="l"/>
              </a:tabLst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599565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6765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C3D3DB-247B-4E1E-866E-7C5F38FAC960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7CE9AA0-E4FD-4540-8DF4-ED5EFD106249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2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64F7B33-8F39-4208-AE42-C9D79084527F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2FF41B8-D518-4B09-B16A-86AB09198D05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4" y="2588295"/>
            <a:ext cx="10852237" cy="899167"/>
          </a:xfrm>
        </p:spPr>
        <p:txBody>
          <a:bodyPr rIns="25398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5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362F872-CC8B-4745-9011-0189BB7BBC4B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544B3B9-F3D3-49EA-9876-A847B691812D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296000"/>
            <a:ext cx="5283243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 algn="l"/>
              </a:tabLst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3925DFDB-9DF4-474D-94CD-3BB6F762D4A5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78973D2-F380-4F52-9A19-DD3784947DB0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2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D86A930-21B9-45A3-AD6C-8080C6301C47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074EEE2-E23F-488E-AB93-E04BECD1DE7A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4" y="2588286"/>
            <a:ext cx="10852237" cy="899167"/>
          </a:xfrm>
        </p:spPr>
        <p:txBody>
          <a:bodyPr rIns="25398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5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EEB21F-F89D-41E8-9FBE-A73781B5B058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26360F2-9D4F-4E4A-8FC3-2005C4CE5FF3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>
            <a:normAutofit/>
          </a:bodyPr>
          <a:lstStyle>
            <a:lvl1pPr>
              <a:defRPr sz="4400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990800" y="4615200"/>
            <a:ext cx="7768800" cy="867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D5BEA98-505D-481F-8712-9EE979D1EFF0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4590528-A73A-4516-8302-0FDF6DF7E101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69929" y="1296000"/>
            <a:ext cx="5283243" cy="5040000"/>
          </a:xfrm>
        </p:spPr>
        <p:txBody>
          <a:bodyPr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090" algn="l"/>
              </a:tabLst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38925" y="1296000"/>
            <a:ext cx="5283243" cy="5040000"/>
          </a:xfrm>
        </p:spPr>
        <p:txBody>
          <a:bodyPr/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1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C185E34E-9971-4B11-9629-4F34B1A61D0A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11A31BB5-DF37-4DC3-9D52-CE66DAC0CE9C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69931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9A5E60D-A03C-4B6A-B1FD-50B39D111453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AADD8E2-E48D-417D-B1FB-42E0806C46DE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4_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3" y="2588282"/>
            <a:ext cx="10852237" cy="899167"/>
          </a:xfrm>
        </p:spPr>
        <p:txBody>
          <a:bodyPr rIns="25399" anchor="t"/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5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40331F68-67D4-4094-964F-BF5293392D54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EB4088A4-D15D-4C53-99BF-C011561B4597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D05012F-04CB-48C5-9EEB-662BD8588CAD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CEE5AD4-FECB-4C93-8E75-21A989DBED5A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35750" y="1421729"/>
            <a:ext cx="5342400" cy="381600"/>
          </a:xfrm>
        </p:spPr>
        <p:txBody>
          <a:bodyPr lIns="101600" tIns="38100" rIns="76200" bIns="38100" rtlCol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lIns="101600" tIns="0" rIns="82550" bIns="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lang="zh-CN" altLang="en-US" noProof="1">
              <a:sym typeface="+mn-ea"/>
            </a:endParaR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3391806-E8B3-4E54-9E8D-73EA928741DE}" type="slidenum">
              <a:rPr lang="zh-CN" altLang="en-US"/>
            </a:fld>
            <a:endParaRPr lang="zh-CN" altLang="en-US"/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F2DC9C6C-4932-4827-89A7-81875AF8EDB9}" type="datetime1">
              <a:rPr lang="en-US" altLang="en-US"/>
            </a:fld>
            <a:endParaRPr lang="en-US" altLang="en-US"/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lIns="90000" tIns="46800" rIns="90000" bIns="46800" rtlCol="0">
            <a:normAutofit/>
          </a:bodyPr>
          <a:lstStyle/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8C6E44E-D2C8-4D9C-9B63-41BA594008D4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486192C-F15E-4B23-B7FE-A8775B6C4471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2554B999-8FF5-40F0-AB59-5A19B0B40EBD}" type="slidenum">
              <a:rPr lang="zh-CN" altLang="en-US"/>
            </a:fld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C6CFA1F-4A47-46E1-83AC-4D6CA1989C66}" type="datetime1">
              <a:rPr lang="en-US" altLang="en-US"/>
            </a:fld>
            <a:endParaRPr lang="en-US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400" y="1555200"/>
            <a:ext cx="5233077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lang="zh-CN" altLang="en-US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7A4B200-9C2D-4726-9253-6096DA952E5C}" type="slidenum">
              <a:rPr lang="zh-CN" altLang="en-US"/>
            </a:fld>
            <a:endParaRPr lang="zh-CN" altLang="en-US"/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813E2A09-AA6A-449C-A50A-0AE6F033D267}" type="datetime1">
              <a:rPr lang="en-US" altLang="en-US"/>
            </a:fld>
            <a:endParaRPr lang="en-US" altLang="en-US"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lang="zh-CN" altLang="en-US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r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0BFFC27D-FDC3-48D3-99AC-06B595A62E1E}" type="slidenum">
              <a:rPr lang="zh-CN" altLang="en-US"/>
            </a:fld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6E069037-390B-4A97-85E9-03EC3F371A8A}" type="datetime1">
              <a:rPr lang="en-US" altLang="en-US"/>
            </a:fld>
            <a:endParaRPr lang="en-US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9B138CD9-E57E-4398-86C5-713021D95E8B}" type="slidenum">
              <a:rPr lang="zh-CN" altLang="en-US"/>
            </a:fld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BE4F04B6-83C0-490C-AD0A-859EC44E5957}" type="datetime1">
              <a:rPr lang="en-US" altLang="en-US"/>
            </a:fld>
            <a:endParaRPr lang="en-US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72.xml"/><Relationship Id="rId27" Type="http://schemas.openxmlformats.org/officeDocument/2006/relationships/tags" Target="../tags/tag71.xml"/><Relationship Id="rId26" Type="http://schemas.openxmlformats.org/officeDocument/2006/relationships/tags" Target="../tags/tag70.xml"/><Relationship Id="rId25" Type="http://schemas.openxmlformats.org/officeDocument/2006/relationships/tags" Target="../tags/tag69.xml"/><Relationship Id="rId24" Type="http://schemas.openxmlformats.org/officeDocument/2006/relationships/tags" Target="../tags/tag68.xml"/><Relationship Id="rId23" Type="http://schemas.openxmlformats.org/officeDocument/2006/relationships/tags" Target="../tags/tag67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占位符 1"/>
          <p:cNvSpPr>
            <a:spLocks noGrp="1" noChangeArrowheads="1"/>
          </p:cNvSpPr>
          <p:nvPr>
            <p:ph type="title"/>
            <p:custDataLst>
              <p:tags r:id="rId23"/>
            </p:custDataLst>
          </p:nvPr>
        </p:nvSpPr>
        <p:spPr bwMode="auto">
          <a:xfrm>
            <a:off x="608013" y="608013"/>
            <a:ext cx="10969625" cy="706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170" tIns="46990" rIns="90170" bIns="4699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5123" name="文本占位符 2"/>
          <p:cNvSpPr>
            <a:spLocks noGrp="1" noChangeArrowheads="1"/>
          </p:cNvSpPr>
          <p:nvPr>
            <p:ph type="body" idx="1"/>
            <p:custDataLst>
              <p:tags r:id="rId24"/>
            </p:custDataLst>
          </p:nvPr>
        </p:nvSpPr>
        <p:spPr bwMode="auto">
          <a:xfrm>
            <a:off x="608013" y="1490663"/>
            <a:ext cx="10969625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5124" name="日期占位符 3"/>
          <p:cNvSpPr>
            <a:spLocks noGrp="1" noChangeArrowheads="1"/>
          </p:cNvSpPr>
          <p:nvPr>
            <p:ph type="dt" sz="half" idx="2"/>
            <p:custDataLst>
              <p:tags r:id="rId25"/>
            </p:custDataLst>
          </p:nvPr>
        </p:nvSpPr>
        <p:spPr bwMode="auto">
          <a:xfrm>
            <a:off x="612775" y="6315075"/>
            <a:ext cx="2698750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eaLnBrk="0" hangingPunct="0">
              <a:defRPr sz="10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endParaRPr lang="en-US" altLang="en-US"/>
          </a:p>
        </p:txBody>
      </p:sp>
      <p:sp>
        <p:nvSpPr>
          <p:cNvPr id="5125" name="页脚占位符 4"/>
          <p:cNvSpPr>
            <a:spLocks noGrp="1" noChangeArrowheads="1"/>
          </p:cNvSpPr>
          <p:nvPr>
            <p:ph type="ftr" sz="quarter" idx="3"/>
            <p:custDataLst>
              <p:tags r:id="rId26"/>
            </p:custDataLst>
          </p:nvPr>
        </p:nvSpPr>
        <p:spPr bwMode="auto">
          <a:xfrm>
            <a:off x="4116388" y="6315075"/>
            <a:ext cx="3959225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eaLnBrk="0" hangingPunct="0">
              <a:defRPr sz="1000">
                <a:solidFill>
                  <a:srgbClr val="898989"/>
                </a:solidFill>
                <a:ea typeface="微软雅黑" panose="020B0503020204020204" pitchFamily="34" charset="-122"/>
              </a:defRPr>
            </a:lvl1pPr>
          </a:lstStyle>
          <a:p>
            <a:endParaRPr lang="en-US" altLang="en-US"/>
          </a:p>
        </p:txBody>
      </p:sp>
      <p:sp>
        <p:nvSpPr>
          <p:cNvPr id="5126" name="灯片编号占位符 5"/>
          <p:cNvSpPr>
            <a:spLocks noGrp="1" noChangeArrowheads="1"/>
          </p:cNvSpPr>
          <p:nvPr>
            <p:ph type="sldNum" sz="quarter" idx="4"/>
            <p:custDataLst>
              <p:tags r:id="rId27"/>
            </p:custDataLst>
          </p:nvPr>
        </p:nvSpPr>
        <p:spPr bwMode="auto">
          <a:xfrm>
            <a:off x="8877300" y="6315075"/>
            <a:ext cx="2700338" cy="315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 eaLnBrk="0" hangingPunct="0">
              <a:defRPr sz="1000">
                <a:solidFill>
                  <a:srgbClr val="898989"/>
                </a:solidFill>
              </a:defRPr>
            </a:lvl1pPr>
          </a:lstStyle>
          <a:p>
            <a:fld id="{40A17098-2145-4B3E-A0D4-DED78342B937}" type="slidenum">
              <a:rPr lang="zh-CN" altLang="en-US"/>
            </a:fld>
            <a:endParaRPr lang="zh-CN" altLang="en-US"/>
          </a:p>
        </p:txBody>
      </p:sp>
    </p:spTree>
    <p:custDataLst>
      <p:tags r:id="rId28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SzPct val="100000"/>
        <a:defRPr sz="3600" b="1" kern="1200" spc="300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SzPct val="100000"/>
        <a:defRPr sz="3600" b="1">
          <a:solidFill>
            <a:srgbClr val="262626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eaLnBrk="0" fontAlgn="base" hangingPunct="0">
        <a:lnSpc>
          <a:spcPct val="130000"/>
        </a:lnSpc>
        <a:spcBef>
          <a:spcPct val="0"/>
        </a:spcBef>
        <a:spcAft>
          <a:spcPts val="1000"/>
        </a:spcAft>
        <a:buSzPct val="100000"/>
        <a:buFont typeface="Arial" panose="020B0604020202020204" pitchFamily="34" charset="0"/>
        <a:buChar char="●"/>
        <a:defRPr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rtl="0" eaLnBrk="0" fontAlgn="base" hangingPunct="0">
        <a:lnSpc>
          <a:spcPct val="120000"/>
        </a:lnSpc>
        <a:spcBef>
          <a:spcPct val="0"/>
        </a:spcBef>
        <a:spcAft>
          <a:spcPts val="600"/>
        </a:spcAft>
        <a:buSzPct val="100000"/>
        <a:buFont typeface="Arial" panose="020B0604020202020204" pitchFamily="34" charset="0"/>
        <a:buChar char="●"/>
        <a:tabLst>
          <a:tab pos="1609725" algn="l"/>
        </a:tabLst>
        <a:defRPr sz="16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Wingdings" panose="05000000000000000000" pitchFamily="2" charset="2"/>
        <a:buChar char="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rtl="0" eaLnBrk="0" fontAlgn="base" hangingPunct="0">
        <a:lnSpc>
          <a:spcPct val="120000"/>
        </a:lnSpc>
        <a:spcBef>
          <a:spcPct val="0"/>
        </a:spcBef>
        <a:spcAft>
          <a:spcPts val="300"/>
        </a:spcAft>
        <a:buSzPct val="100000"/>
        <a:buFont typeface="Arial" panose="020B0604020202020204" pitchFamily="34" charset="0"/>
        <a:buChar char="•"/>
        <a:tabLst>
          <a:tab pos="1609725" algn="l"/>
        </a:tabLst>
        <a:defRPr sz="1400" kern="1200" spc="150">
          <a:solidFill>
            <a:srgbClr val="595959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73.xml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80.xml"/><Relationship Id="rId2" Type="http://schemas.openxmlformats.org/officeDocument/2006/relationships/image" Target="../media/image26.jpe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" Target="slide1.xml"/><Relationship Id="rId1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81.xml"/><Relationship Id="rId2" Type="http://schemas.openxmlformats.org/officeDocument/2006/relationships/image" Target="../media/image28.png"/><Relationship Id="rId1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74.xml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5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tags" Target="../tags/tag76.xml"/><Relationship Id="rId2" Type="http://schemas.openxmlformats.org/officeDocument/2006/relationships/image" Target="../media/image1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77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78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tags" Target="../tags/tag79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图片 2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763" y="0"/>
            <a:ext cx="12182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0659" name="组合 3"/>
          <p:cNvGrpSpPr/>
          <p:nvPr/>
        </p:nvGrpSpPr>
        <p:grpSpPr bwMode="auto">
          <a:xfrm>
            <a:off x="976313" y="2255838"/>
            <a:ext cx="1727200" cy="1727200"/>
            <a:chOff x="3237545" y="4561747"/>
            <a:chExt cx="1146960" cy="1146960"/>
          </a:xfrm>
        </p:grpSpPr>
        <p:grpSp>
          <p:nvGrpSpPr>
            <p:cNvPr id="70660" name="圆角矩形 4"/>
            <p:cNvGrpSpPr/>
            <p:nvPr/>
          </p:nvGrpSpPr>
          <p:grpSpPr bwMode="auto">
            <a:xfrm>
              <a:off x="3236912" y="4561536"/>
              <a:ext cx="1145611" cy="1145611"/>
              <a:chOff x="975360" y="2255520"/>
              <a:chExt cx="1725168" cy="1725168"/>
            </a:xfrm>
          </p:grpSpPr>
          <p:pic>
            <p:nvPicPr>
              <p:cNvPr id="70661" name="圆角矩形 4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975360" y="2255520"/>
                <a:ext cx="1725168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62" name="Rectangle 6"/>
              <p:cNvSpPr>
                <a:spLocks noChangeArrowheads="1"/>
              </p:cNvSpPr>
              <p:nvPr/>
            </p:nvSpPr>
            <p:spPr bwMode="auto">
              <a:xfrm>
                <a:off x="1229253" y="2508778"/>
                <a:ext cx="1221320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58B6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63" name="圆角矩形 5"/>
            <p:cNvGrpSpPr/>
            <p:nvPr/>
          </p:nvGrpSpPr>
          <p:grpSpPr bwMode="auto">
            <a:xfrm>
              <a:off x="3074988" y="4525103"/>
              <a:ext cx="1509939" cy="1445170"/>
              <a:chOff x="731520" y="2200656"/>
              <a:chExt cx="2273808" cy="2176272"/>
            </a:xfrm>
          </p:grpSpPr>
          <p:pic>
            <p:nvPicPr>
              <p:cNvPr id="70664" name="圆角矩形 5"/>
              <p:cNvPicPr>
                <a:picLocks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731520" y="2200656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65" name="Rectangle 9"/>
              <p:cNvSpPr>
                <a:spLocks noChangeArrowheads="1"/>
              </p:cNvSpPr>
              <p:nvPr/>
            </p:nvSpPr>
            <p:spPr bwMode="auto">
              <a:xfrm>
                <a:off x="1350078" y="2629603"/>
                <a:ext cx="979671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58B6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圆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0666" name="组合 6"/>
          <p:cNvGrpSpPr/>
          <p:nvPr/>
        </p:nvGrpSpPr>
        <p:grpSpPr bwMode="auto">
          <a:xfrm>
            <a:off x="2773363" y="2255838"/>
            <a:ext cx="1728787" cy="1727200"/>
            <a:chOff x="3237545" y="4561747"/>
            <a:chExt cx="1146960" cy="1146960"/>
          </a:xfrm>
        </p:grpSpPr>
        <p:grpSp>
          <p:nvGrpSpPr>
            <p:cNvPr id="70667" name="圆角矩形 7"/>
            <p:cNvGrpSpPr/>
            <p:nvPr/>
          </p:nvGrpSpPr>
          <p:grpSpPr bwMode="auto">
            <a:xfrm>
              <a:off x="3237755" y="4561536"/>
              <a:ext cx="1148603" cy="1145611"/>
              <a:chOff x="2773680" y="2255520"/>
              <a:chExt cx="1731264" cy="1725168"/>
            </a:xfrm>
          </p:grpSpPr>
          <p:pic>
            <p:nvPicPr>
              <p:cNvPr id="70668" name="圆角矩形 7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2773680" y="2255520"/>
                <a:ext cx="1731264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69" name="Rectangle 13"/>
              <p:cNvSpPr>
                <a:spLocks noChangeArrowheads="1"/>
              </p:cNvSpPr>
              <p:nvPr/>
            </p:nvSpPr>
            <p:spPr bwMode="auto">
              <a:xfrm>
                <a:off x="3026303" y="2508778"/>
                <a:ext cx="1222907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609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70" name="圆角矩形 8"/>
            <p:cNvGrpSpPr/>
            <p:nvPr/>
          </p:nvGrpSpPr>
          <p:grpSpPr bwMode="auto">
            <a:xfrm>
              <a:off x="3075980" y="4525103"/>
              <a:ext cx="1508553" cy="1445170"/>
              <a:chOff x="2529840" y="2200656"/>
              <a:chExt cx="2273808" cy="2176272"/>
            </a:xfrm>
          </p:grpSpPr>
          <p:pic>
            <p:nvPicPr>
              <p:cNvPr id="70671" name="圆角矩形 8"/>
              <p:cNvPicPr>
                <a:picLocks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2529840" y="2200656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72" name="Rectangle 16"/>
              <p:cNvSpPr>
                <a:spLocks noChangeArrowheads="1"/>
              </p:cNvSpPr>
              <p:nvPr/>
            </p:nvSpPr>
            <p:spPr bwMode="auto">
              <a:xfrm>
                <a:off x="3147285" y="2629603"/>
                <a:ext cx="980944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6096E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柱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0673" name="组合 9"/>
          <p:cNvGrpSpPr/>
          <p:nvPr/>
        </p:nvGrpSpPr>
        <p:grpSpPr bwMode="auto">
          <a:xfrm>
            <a:off x="4586288" y="2255838"/>
            <a:ext cx="1727200" cy="1727200"/>
            <a:chOff x="3237545" y="4561747"/>
            <a:chExt cx="1146960" cy="1146960"/>
          </a:xfrm>
        </p:grpSpPr>
        <p:grpSp>
          <p:nvGrpSpPr>
            <p:cNvPr id="70674" name="圆角矩形 10"/>
            <p:cNvGrpSpPr/>
            <p:nvPr/>
          </p:nvGrpSpPr>
          <p:grpSpPr bwMode="auto">
            <a:xfrm>
              <a:off x="3236153" y="4561536"/>
              <a:ext cx="1149659" cy="1145611"/>
              <a:chOff x="4584192" y="2255520"/>
              <a:chExt cx="1731264" cy="1725168"/>
            </a:xfrm>
          </p:grpSpPr>
          <p:pic>
            <p:nvPicPr>
              <p:cNvPr id="70675" name="圆角矩形 10"/>
              <p:cNvPicPr>
                <a:picLocks noChangeArrowheads="1"/>
              </p:cNvPicPr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>
                <a:off x="4584192" y="2255520"/>
                <a:ext cx="1731264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76" name="Rectangle 20"/>
              <p:cNvSpPr>
                <a:spLocks noChangeArrowheads="1"/>
              </p:cNvSpPr>
              <p:nvPr/>
            </p:nvSpPr>
            <p:spPr bwMode="auto">
              <a:xfrm>
                <a:off x="4839228" y="2508778"/>
                <a:ext cx="1221320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58B6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77" name="圆角矩形 11"/>
            <p:cNvGrpSpPr/>
            <p:nvPr/>
          </p:nvGrpSpPr>
          <p:grpSpPr bwMode="auto">
            <a:xfrm>
              <a:off x="3074229" y="4525103"/>
              <a:ext cx="1509939" cy="1445170"/>
              <a:chOff x="4340352" y="2200656"/>
              <a:chExt cx="2273808" cy="2176272"/>
            </a:xfrm>
          </p:grpSpPr>
          <p:pic>
            <p:nvPicPr>
              <p:cNvPr id="70678" name="圆角矩形 11"/>
              <p:cNvPicPr>
                <a:picLocks noChangeArrowheads="1"/>
              </p:cNvPicPr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>
                <a:off x="4340352" y="2200656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79" name="Rectangle 23"/>
              <p:cNvSpPr>
                <a:spLocks noChangeArrowheads="1"/>
              </p:cNvSpPr>
              <p:nvPr/>
            </p:nvSpPr>
            <p:spPr bwMode="auto">
              <a:xfrm>
                <a:off x="4960053" y="2629603"/>
                <a:ext cx="979671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58B6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的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0680" name="组合 12"/>
          <p:cNvGrpSpPr/>
          <p:nvPr/>
        </p:nvGrpSpPr>
        <p:grpSpPr bwMode="auto">
          <a:xfrm>
            <a:off x="6402388" y="2255838"/>
            <a:ext cx="1727200" cy="1727200"/>
            <a:chOff x="3237545" y="4561747"/>
            <a:chExt cx="1146960" cy="1146960"/>
          </a:xfrm>
        </p:grpSpPr>
        <p:grpSp>
          <p:nvGrpSpPr>
            <p:cNvPr id="70681" name="圆角矩形 13"/>
            <p:cNvGrpSpPr/>
            <p:nvPr/>
          </p:nvGrpSpPr>
          <p:grpSpPr bwMode="auto">
            <a:xfrm>
              <a:off x="3236490" y="4561536"/>
              <a:ext cx="1149659" cy="1145611"/>
              <a:chOff x="6400800" y="2255520"/>
              <a:chExt cx="1731264" cy="1725168"/>
            </a:xfrm>
          </p:grpSpPr>
          <p:pic>
            <p:nvPicPr>
              <p:cNvPr id="70682" name="圆角矩形 13"/>
              <p:cNvPicPr>
                <a:picLocks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6400800" y="2255520"/>
                <a:ext cx="1731264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83" name="Rectangle 27"/>
              <p:cNvSpPr>
                <a:spLocks noChangeArrowheads="1"/>
              </p:cNvSpPr>
              <p:nvPr/>
            </p:nvSpPr>
            <p:spPr bwMode="auto">
              <a:xfrm>
                <a:off x="6655328" y="2508778"/>
                <a:ext cx="1221320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609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84" name="圆角矩形 14"/>
            <p:cNvGrpSpPr/>
            <p:nvPr/>
          </p:nvGrpSpPr>
          <p:grpSpPr bwMode="auto">
            <a:xfrm>
              <a:off x="3074567" y="4525103"/>
              <a:ext cx="1509939" cy="1445170"/>
              <a:chOff x="6156960" y="2200656"/>
              <a:chExt cx="2273808" cy="2176272"/>
            </a:xfrm>
          </p:grpSpPr>
          <p:pic>
            <p:nvPicPr>
              <p:cNvPr id="70685" name="圆角矩形 14"/>
              <p:cNvPicPr>
                <a:picLocks noChangeArrowheads="1"/>
              </p:cNvPicPr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>
                <a:off x="6156960" y="2200656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86" name="Rectangle 30"/>
              <p:cNvSpPr>
                <a:spLocks noChangeArrowheads="1"/>
              </p:cNvSpPr>
              <p:nvPr/>
            </p:nvSpPr>
            <p:spPr bwMode="auto">
              <a:xfrm>
                <a:off x="6776153" y="2629603"/>
                <a:ext cx="979671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6096E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表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2711" name="TextBox 23"/>
          <p:cNvSpPr txBox="1"/>
          <p:nvPr/>
        </p:nvSpPr>
        <p:spPr>
          <a:xfrm>
            <a:off x="5341671" y="548680"/>
            <a:ext cx="6364288" cy="6477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lIns="128427" tIns="64221" rIns="128427" bIns="64221">
            <a:spAutoFit/>
          </a:bodyPr>
          <a:lstStyle/>
          <a:p>
            <a:pPr algn="ctr" defTabSz="914400">
              <a:lnSpc>
                <a:spcPct val="120000"/>
              </a:lnSpc>
            </a:pPr>
            <a:r>
              <a:rPr lang="zh-CN" altLang="en-US" sz="2800" dirty="0">
                <a:solidFill>
                  <a:srgbClr val="6096E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人教版六年级下册第三单元圆柱和圆柱</a:t>
            </a:r>
            <a:endParaRPr lang="zh-CN" altLang="zh-CN" sz="2800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0688" name="组合 19"/>
          <p:cNvGrpSpPr/>
          <p:nvPr/>
        </p:nvGrpSpPr>
        <p:grpSpPr bwMode="auto">
          <a:xfrm>
            <a:off x="8270875" y="2255838"/>
            <a:ext cx="1727200" cy="1727200"/>
            <a:chOff x="3237545" y="4561747"/>
            <a:chExt cx="1146960" cy="1146960"/>
          </a:xfrm>
        </p:grpSpPr>
        <p:grpSp>
          <p:nvGrpSpPr>
            <p:cNvPr id="70689" name="圆角矩形 22"/>
            <p:cNvGrpSpPr/>
            <p:nvPr/>
          </p:nvGrpSpPr>
          <p:grpSpPr bwMode="auto">
            <a:xfrm>
              <a:off x="3238473" y="4561536"/>
              <a:ext cx="1145611" cy="1145611"/>
              <a:chOff x="8272272" y="2255520"/>
              <a:chExt cx="1725168" cy="1725168"/>
            </a:xfrm>
          </p:grpSpPr>
          <p:pic>
            <p:nvPicPr>
              <p:cNvPr id="70690" name="圆角矩形 22"/>
              <p:cNvPicPr>
                <a:picLocks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8272272" y="2255520"/>
                <a:ext cx="1725168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91" name="Rectangle 35"/>
              <p:cNvSpPr>
                <a:spLocks noChangeArrowheads="1"/>
              </p:cNvSpPr>
              <p:nvPr/>
            </p:nvSpPr>
            <p:spPr bwMode="auto">
              <a:xfrm>
                <a:off x="8523815" y="2508778"/>
                <a:ext cx="1221320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58B6E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92" name="圆角矩形 23"/>
            <p:cNvGrpSpPr/>
            <p:nvPr/>
          </p:nvGrpSpPr>
          <p:grpSpPr bwMode="auto">
            <a:xfrm>
              <a:off x="3072501" y="4525103"/>
              <a:ext cx="1509939" cy="1445170"/>
              <a:chOff x="8022336" y="2200656"/>
              <a:chExt cx="2273808" cy="2176272"/>
            </a:xfrm>
          </p:grpSpPr>
          <p:pic>
            <p:nvPicPr>
              <p:cNvPr id="70693" name="圆角矩形 23"/>
              <p:cNvPicPr>
                <a:picLocks noChangeArrowheads="1"/>
              </p:cNvPicPr>
              <p:nvPr/>
            </p:nvPicPr>
            <p:blipFill>
              <a:blip r:embed="rId9" cstate="email"/>
              <a:srcRect/>
              <a:stretch>
                <a:fillRect/>
              </a:stretch>
            </p:blipFill>
            <p:spPr bwMode="auto">
              <a:xfrm>
                <a:off x="8022336" y="2200656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94" name="Rectangle 38"/>
              <p:cNvSpPr>
                <a:spLocks noChangeArrowheads="1"/>
              </p:cNvSpPr>
              <p:nvPr/>
            </p:nvSpPr>
            <p:spPr bwMode="auto">
              <a:xfrm>
                <a:off x="8644640" y="2629603"/>
                <a:ext cx="979671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58B6E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面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0695" name="组合 24"/>
          <p:cNvGrpSpPr/>
          <p:nvPr/>
        </p:nvGrpSpPr>
        <p:grpSpPr bwMode="auto">
          <a:xfrm>
            <a:off x="10033000" y="2236788"/>
            <a:ext cx="1727200" cy="1727200"/>
            <a:chOff x="3237545" y="4561747"/>
            <a:chExt cx="1146960" cy="1146960"/>
          </a:xfrm>
        </p:grpSpPr>
        <p:grpSp>
          <p:nvGrpSpPr>
            <p:cNvPr id="70696" name="圆角矩形 25"/>
            <p:cNvGrpSpPr/>
            <p:nvPr/>
          </p:nvGrpSpPr>
          <p:grpSpPr bwMode="auto">
            <a:xfrm>
              <a:off x="3238220" y="4562042"/>
              <a:ext cx="1145611" cy="1145611"/>
              <a:chOff x="10034016" y="2237232"/>
              <a:chExt cx="1725168" cy="1725168"/>
            </a:xfrm>
          </p:grpSpPr>
          <p:pic>
            <p:nvPicPr>
              <p:cNvPr id="70697" name="圆角矩形 25"/>
              <p:cNvPicPr>
                <a:picLocks noChangeArrowheads="1"/>
              </p:cNvPicPr>
              <p:nvPr/>
            </p:nvPicPr>
            <p:blipFill>
              <a:blip r:embed="rId10" cstate="email"/>
              <a:srcRect/>
              <a:stretch>
                <a:fillRect/>
              </a:stretch>
            </p:blipFill>
            <p:spPr bwMode="auto">
              <a:xfrm>
                <a:off x="10034016" y="2237232"/>
                <a:ext cx="1725168" cy="1725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698" name="Rectangle 42"/>
              <p:cNvSpPr>
                <a:spLocks noChangeArrowheads="1"/>
              </p:cNvSpPr>
              <p:nvPr/>
            </p:nvSpPr>
            <p:spPr bwMode="auto">
              <a:xfrm>
                <a:off x="10285940" y="2489728"/>
                <a:ext cx="1221320" cy="12213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endParaRPr lang="zh-CN" altLang="en-US" sz="7500" b="1">
                  <a:solidFill>
                    <a:srgbClr val="6096E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0699" name="圆角矩形 26"/>
            <p:cNvGrpSpPr/>
            <p:nvPr/>
          </p:nvGrpSpPr>
          <p:grpSpPr bwMode="auto">
            <a:xfrm>
              <a:off x="3072248" y="4525609"/>
              <a:ext cx="1509939" cy="1445170"/>
              <a:chOff x="9784080" y="2182368"/>
              <a:chExt cx="2273808" cy="2176272"/>
            </a:xfrm>
          </p:grpSpPr>
          <p:pic>
            <p:nvPicPr>
              <p:cNvPr id="70700" name="圆角矩形 26"/>
              <p:cNvPicPr>
                <a:picLocks noChangeArrowheads="1"/>
              </p:cNvPicPr>
              <p:nvPr/>
            </p:nvPicPr>
            <p:blipFill>
              <a:blip r:embed="rId11" cstate="email"/>
              <a:srcRect/>
              <a:stretch>
                <a:fillRect/>
              </a:stretch>
            </p:blipFill>
            <p:spPr bwMode="auto">
              <a:xfrm>
                <a:off x="9784080" y="2182368"/>
                <a:ext cx="2273808" cy="2176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70701" name="Rectangle 45"/>
              <p:cNvSpPr>
                <a:spLocks noChangeArrowheads="1"/>
              </p:cNvSpPr>
              <p:nvPr/>
            </p:nvSpPr>
            <p:spPr bwMode="auto">
              <a:xfrm>
                <a:off x="10406765" y="2610553"/>
                <a:ext cx="979671" cy="979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defTabSz="914400"/>
                <a:r>
                  <a:rPr lang="zh-CN" altLang="en-US" sz="7500" b="1">
                    <a:solidFill>
                      <a:srgbClr val="6096E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Arial" panose="020B0604020202020204" pitchFamily="34" charset="0"/>
                  </a:rPr>
                  <a:t>积</a:t>
                </a:r>
                <a:endParaRPr lang="zh-CN" altLang="en-US" sz="7500" b="1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12"/>
    </p:custDataLst>
  </p:cSld>
  <p:clrMapOvr>
    <a:masterClrMapping/>
  </p:clrMapOvr>
  <p:transition spd="slow" advTm="3000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0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9874" name="Group 3"/>
          <p:cNvGrpSpPr/>
          <p:nvPr/>
        </p:nvGrpSpPr>
        <p:grpSpPr bwMode="auto">
          <a:xfrm>
            <a:off x="0" y="0"/>
            <a:ext cx="3525838" cy="1135063"/>
            <a:chOff x="0" y="0"/>
            <a:chExt cx="6182" cy="1588"/>
          </a:xfrm>
        </p:grpSpPr>
        <p:sp>
          <p:nvSpPr>
            <p:cNvPr id="79875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876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877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9878" name="Picture 7" descr="111685687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75538" y="2828925"/>
            <a:ext cx="3311525" cy="288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879" name="文本框 4"/>
          <p:cNvSpPr>
            <a:spLocks noChangeArrowheads="1"/>
          </p:cNvSpPr>
          <p:nvPr/>
        </p:nvSpPr>
        <p:spPr bwMode="auto">
          <a:xfrm>
            <a:off x="452438" y="1166813"/>
            <a:ext cx="11102975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6" tIns="45718" rIns="91416" bIns="45718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小亚做了一个笔筒，</a:t>
            </a:r>
            <a:r>
              <a:rPr lang="zh-CN" altLang="en-US" sz="2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底面半径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5cm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</a:t>
            </a:r>
            <a:r>
              <a:rPr lang="en-US" altLang="zh-CN" sz="27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15c</a:t>
            </a:r>
            <a:r>
              <a:rPr lang="en-US" altLang="zh-CN" sz="270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700">
                <a:latin typeface="微软雅黑" panose="020B0503020204020204" pitchFamily="34" charset="-122"/>
                <a:ea typeface="微软雅黑" panose="020B0503020204020204" pitchFamily="34" charset="-122"/>
              </a:rPr>
              <a:t>。在笔筒的侧面她想给笔筒的侧面和底面贴上彩纸，至少需要用多少彩纸？</a:t>
            </a:r>
            <a:endParaRPr lang="zh-CN" altLang="en-US" sz="27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949" name="文本框 2"/>
          <p:cNvSpPr/>
          <p:nvPr/>
        </p:nvSpPr>
        <p:spPr>
          <a:xfrm>
            <a:off x="1497013" y="2624138"/>
            <a:ext cx="5545137" cy="3294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16" tIns="45718" rIns="91416" bIns="45718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a typeface="微软雅黑" panose="020B0503020204020204" pitchFamily="34" charset="-122"/>
              </a:rPr>
              <a:t>解：</a:t>
            </a:r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</a:rPr>
              <a:t>S</a:t>
            </a:r>
            <a:r>
              <a:rPr lang="zh-CN" altLang="en-US" sz="2800" b="1" baseline="-25000">
                <a:solidFill>
                  <a:srgbClr val="FF0000"/>
                </a:solidFill>
                <a:ea typeface="微软雅黑" panose="020B0503020204020204" pitchFamily="34" charset="-122"/>
              </a:rPr>
              <a:t>表</a:t>
            </a:r>
            <a:r>
              <a:rPr lang="en-US" altLang="zh-CN" sz="2800" b="1">
                <a:solidFill>
                  <a:srgbClr val="FF0000"/>
                </a:solidFill>
                <a:ea typeface="微软雅黑" panose="020B0503020204020204" pitchFamily="34" charset="-122"/>
              </a:rPr>
              <a:t>= Ch +</a:t>
            </a:r>
            <a:r>
              <a:rPr lang="en-US" altLang="zh-CN" sz="2800" b="1">
                <a:solidFill>
                  <a:srgbClr val="FF3300"/>
                </a:solidFill>
                <a:ea typeface="微软雅黑" panose="020B0503020204020204" pitchFamily="34" charset="-122"/>
              </a:rPr>
              <a:t> πr</a:t>
            </a:r>
            <a:r>
              <a:rPr lang="en-US" altLang="zh-CN" sz="2800" b="1" baseline="30000">
                <a:solidFill>
                  <a:srgbClr val="FF3300"/>
                </a:solidFill>
                <a:ea typeface="微软雅黑" panose="020B0503020204020204" pitchFamily="34" charset="-122"/>
              </a:rPr>
              <a:t>2</a:t>
            </a:r>
            <a:endParaRPr lang="zh-CN" altLang="en-US" sz="2800"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微软雅黑" panose="020B0503020204020204" pitchFamily="34" charset="-122"/>
              </a:rPr>
              <a:t>         </a:t>
            </a: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2×3.14× 5 × 15+3.14×5×5</a:t>
            </a:r>
            <a:endParaRPr lang="en-US" altLang="zh-CN" sz="2400" b="1">
              <a:solidFill>
                <a:srgbClr val="FF3300"/>
              </a:solidFill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     =471</a:t>
            </a:r>
            <a:r>
              <a:rPr lang="en-US" altLang="zh-CN" sz="2400" b="1">
                <a:solidFill>
                  <a:srgbClr val="FF0000"/>
                </a:solidFill>
                <a:ea typeface="微软雅黑" panose="020B0503020204020204" pitchFamily="34" charset="-122"/>
              </a:rPr>
              <a:t> +</a:t>
            </a: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 785</a:t>
            </a:r>
            <a:endParaRPr lang="en-US" altLang="zh-CN" sz="2400" b="1">
              <a:solidFill>
                <a:srgbClr val="FF3300"/>
              </a:solidFill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    =1256(</a:t>
            </a:r>
            <a:r>
              <a:rPr lang="zh-CN" altLang="en-US" sz="2400" b="1">
                <a:solidFill>
                  <a:srgbClr val="FF3300"/>
                </a:solidFill>
                <a:ea typeface="微软雅黑" panose="020B0503020204020204" pitchFamily="34" charset="-122"/>
              </a:rPr>
              <a:t>cm</a:t>
            </a:r>
            <a:r>
              <a:rPr lang="zh-CN" altLang="en-US" sz="2400" b="1" baseline="30000">
                <a:solidFill>
                  <a:srgbClr val="FF3300"/>
                </a:solidFill>
                <a:ea typeface="微软雅黑" panose="020B0503020204020204" pitchFamily="34" charset="-122"/>
              </a:rPr>
              <a:t>2</a:t>
            </a: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)</a:t>
            </a:r>
            <a:endParaRPr lang="en-US" altLang="zh-CN" sz="2400" b="1">
              <a:solidFill>
                <a:srgbClr val="FF3300"/>
              </a:solidFill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微软雅黑" panose="020B0503020204020204" pitchFamily="34" charset="-122"/>
              </a:rPr>
              <a:t>答：至少需要用</a:t>
            </a:r>
            <a:r>
              <a:rPr lang="en-US" altLang="zh-CN" sz="2400" b="1">
                <a:solidFill>
                  <a:srgbClr val="FF3300"/>
                </a:solidFill>
                <a:ea typeface="微软雅黑" panose="020B0503020204020204" pitchFamily="34" charset="-122"/>
              </a:rPr>
              <a:t>1256</a:t>
            </a:r>
            <a:r>
              <a:rPr lang="zh-CN" altLang="en-US" sz="2400" b="1">
                <a:solidFill>
                  <a:srgbClr val="FF3300"/>
                </a:solidFill>
                <a:ea typeface="微软雅黑" panose="020B0503020204020204" pitchFamily="34" charset="-122"/>
              </a:rPr>
              <a:t> cm</a:t>
            </a:r>
            <a:r>
              <a:rPr lang="zh-CN" altLang="en-US" sz="2400" b="1" baseline="30000">
                <a:solidFill>
                  <a:srgbClr val="FF3300"/>
                </a:solidFill>
                <a:ea typeface="微软雅黑" panose="020B0503020204020204" pitchFamily="34" charset="-122"/>
              </a:rPr>
              <a:t>2   </a:t>
            </a:r>
            <a:endParaRPr lang="en-US" altLang="zh-CN" sz="2400" b="1">
              <a:solidFill>
                <a:srgbClr val="FF3300"/>
              </a:solidFill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3300"/>
                </a:solidFill>
                <a:ea typeface="微软雅黑" panose="020B0503020204020204" pitchFamily="34" charset="-122"/>
              </a:rPr>
              <a:t>的彩纸。</a:t>
            </a:r>
            <a:endParaRPr lang="en-US" altLang="zh-CN" sz="2400" b="1">
              <a:solidFill>
                <a:srgbClr val="FF3300"/>
              </a:solidFill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矩形 2"/>
          <p:cNvSpPr>
            <a:spLocks noChangeArrowheads="1"/>
          </p:cNvSpPr>
          <p:nvPr/>
        </p:nvSpPr>
        <p:spPr bwMode="auto">
          <a:xfrm>
            <a:off x="125413" y="1412875"/>
            <a:ext cx="12066587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8" rIns="91430" bIns="45718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/>
              <a:t>3.</a:t>
            </a:r>
            <a:r>
              <a:rPr lang="zh-CN" altLang="en-US" sz="3600" b="1"/>
              <a:t>一台压路机的滚筒宽</a:t>
            </a:r>
            <a:r>
              <a:rPr lang="en-US" altLang="zh-CN" sz="3600" b="1"/>
              <a:t>2</a:t>
            </a:r>
            <a:r>
              <a:rPr lang="zh-CN" altLang="en-US" sz="3600" b="1"/>
              <a:t>米，直径为</a:t>
            </a:r>
            <a:r>
              <a:rPr lang="en-US" altLang="zh-CN" sz="3600" b="1"/>
              <a:t>0.2</a:t>
            </a:r>
            <a:r>
              <a:rPr lang="zh-CN" altLang="en-US" sz="3600" b="1"/>
              <a:t>米。如果它滚动</a:t>
            </a:r>
            <a:r>
              <a:rPr lang="en-US" altLang="zh-CN" sz="3600" b="1"/>
              <a:t>10</a:t>
            </a:r>
            <a:r>
              <a:rPr lang="zh-CN" altLang="en-US" sz="3600" b="1"/>
              <a:t>周</a:t>
            </a:r>
            <a:endParaRPr lang="zh-CN" altLang="en-US" sz="3600" b="1"/>
          </a:p>
          <a:p>
            <a:pPr>
              <a:lnSpc>
                <a:spcPct val="120000"/>
              </a:lnSpc>
            </a:pPr>
            <a:r>
              <a:rPr lang="en-US" altLang="zh-CN" sz="3600" b="1"/>
              <a:t>  (1)</a:t>
            </a:r>
            <a:r>
              <a:rPr lang="zh-CN" altLang="en-US" sz="3600" b="1"/>
              <a:t>前进的路程是多少米</a:t>
            </a:r>
            <a:endParaRPr lang="zh-CN" altLang="en-US" sz="3600" b="1"/>
          </a:p>
          <a:p>
            <a:pPr>
              <a:lnSpc>
                <a:spcPct val="120000"/>
              </a:lnSpc>
            </a:pPr>
            <a:r>
              <a:rPr lang="zh-CN" altLang="en-US" sz="3600" b="1"/>
              <a:t>（</a:t>
            </a:r>
            <a:r>
              <a:rPr lang="en-US" altLang="zh-CN" sz="3600" b="1"/>
              <a:t>2</a:t>
            </a:r>
            <a:r>
              <a:rPr lang="zh-CN" altLang="en-US" sz="3600" b="1"/>
              <a:t>）压路的面积是多少平方米？</a:t>
            </a:r>
            <a:endParaRPr lang="zh-CN" altLang="en-US" sz="3600" b="1"/>
          </a:p>
        </p:txBody>
      </p:sp>
      <p:pic>
        <p:nvPicPr>
          <p:cNvPr id="80899" name="Picture 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12013" y="3765550"/>
            <a:ext cx="3455987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0900" name="Group 3"/>
          <p:cNvGrpSpPr/>
          <p:nvPr/>
        </p:nvGrpSpPr>
        <p:grpSpPr bwMode="auto">
          <a:xfrm>
            <a:off x="3175" y="36513"/>
            <a:ext cx="3525838" cy="1135062"/>
            <a:chOff x="0" y="0"/>
            <a:chExt cx="6182" cy="1588"/>
          </a:xfrm>
        </p:grpSpPr>
        <p:sp>
          <p:nvSpPr>
            <p:cNvPr id="80901" name="AutoShape 5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902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903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 fill="hold"/>
                                        <p:tgtEl>
                                          <p:spTgt spid="80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22" name="Group 3"/>
          <p:cNvGrpSpPr/>
          <p:nvPr/>
        </p:nvGrpSpPr>
        <p:grpSpPr bwMode="auto">
          <a:xfrm>
            <a:off x="12700" y="36513"/>
            <a:ext cx="3525838" cy="1135062"/>
            <a:chOff x="0" y="0"/>
            <a:chExt cx="6182" cy="1588"/>
          </a:xfrm>
        </p:grpSpPr>
        <p:sp>
          <p:nvSpPr>
            <p:cNvPr id="81923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924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925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当堂小结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1926" name="文本框 1"/>
          <p:cNvSpPr>
            <a:spLocks noChangeArrowheads="1"/>
          </p:cNvSpPr>
          <p:nvPr/>
        </p:nvSpPr>
        <p:spPr bwMode="auto">
          <a:xfrm>
            <a:off x="1330325" y="1744663"/>
            <a:ext cx="286226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6" tIns="45718" rIns="91436" bIns="45718">
            <a:spAutoFit/>
          </a:bodyPr>
          <a:lstStyle/>
          <a:p>
            <a:r>
              <a:rPr lang="zh-CN" altLang="zh-CN" sz="4400" b="1">
                <a:solidFill>
                  <a:srgbClr val="FF3300"/>
                </a:solidFill>
                <a:ea typeface="微软雅黑" panose="020B0503020204020204" pitchFamily="34" charset="-122"/>
              </a:rPr>
              <a:t>谈一谈：</a:t>
            </a:r>
            <a:endParaRPr lang="zh-CN" altLang="en-US" sz="4400">
              <a:ea typeface="微软雅黑" panose="020B0503020204020204" pitchFamily="34" charset="-122"/>
            </a:endParaRPr>
          </a:p>
        </p:txBody>
      </p:sp>
      <p:sp>
        <p:nvSpPr>
          <p:cNvPr id="84996" name="文本框 2"/>
          <p:cNvSpPr txBox="1"/>
          <p:nvPr/>
        </p:nvSpPr>
        <p:spPr>
          <a:xfrm>
            <a:off x="2803525" y="1806575"/>
            <a:ext cx="4852988" cy="7080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lIns="91436" tIns="45718" rIns="91436" bIns="45718">
            <a:spAutoFit/>
          </a:bodyPr>
          <a:lstStyle/>
          <a:p>
            <a:pPr algn="ctr" defTabSz="914400"/>
            <a:r>
              <a:rPr lang="zh-CN" altLang="en-US" sz="40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你有哪些收获？</a:t>
            </a:r>
            <a:endParaRPr lang="zh-CN" altLang="en-US" sz="4000" b="1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997" name="文本框 4"/>
          <p:cNvSpPr/>
          <p:nvPr/>
        </p:nvSpPr>
        <p:spPr>
          <a:xfrm>
            <a:off x="1330325" y="3225800"/>
            <a:ext cx="9739313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36" tIns="45718" rIns="91436" bIns="45718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微软雅黑" panose="020B0503020204020204" pitchFamily="34" charset="-122"/>
              </a:rPr>
              <a:t>        在解答实际问题前一定要进行分析，看求的是它们求的是那部分的面积，在选择解题的方法。</a:t>
            </a:r>
            <a:endParaRPr lang="zh-CN" altLang="en-US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pic>
        <p:nvPicPr>
          <p:cNvPr id="81929" name="New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557000" y="10769600"/>
            <a:ext cx="35560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矩形 1"/>
          <p:cNvSpPr/>
          <p:nvPr/>
        </p:nvSpPr>
        <p:spPr>
          <a:xfrm>
            <a:off x="4778375" y="295275"/>
            <a:ext cx="2254250" cy="623888"/>
          </a:xfrm>
          <a:prstGeom prst="rect">
            <a:avLst/>
          </a:prstGeom>
          <a:noFill/>
          <a:ln>
            <a:noFill/>
          </a:ln>
        </p:spPr>
        <p:txBody>
          <a:bodyPr lIns="88410" tIns="44218" rIns="88410" bIns="44218">
            <a:spAutoFit/>
          </a:bodyPr>
          <a:lstStyle/>
          <a:p>
            <a:pPr algn="ctr" defTabSz="1217930"/>
            <a:r>
              <a:rPr lang="zh-CN" altLang="zh-CN" sz="3500" dirty="0">
                <a:solidFill>
                  <a:srgbClr val="F8CBAD"/>
                </a:solidFill>
                <a:ea typeface="微软雅黑" panose="020B0503020204020204" pitchFamily="34" charset="-122"/>
              </a:rPr>
              <a:t>学习目标</a:t>
            </a:r>
            <a:endParaRPr lang="zh-CN" altLang="zh-CN" sz="3500" dirty="0">
              <a:solidFill>
                <a:srgbClr val="F8CBAD"/>
              </a:solidFill>
              <a:ea typeface="微软雅黑" panose="020B0503020204020204" pitchFamily="34" charset="-122"/>
            </a:endParaRPr>
          </a:p>
        </p:txBody>
      </p:sp>
      <p:sp>
        <p:nvSpPr>
          <p:cNvPr id="74755" name="文本框 3"/>
          <p:cNvSpPr/>
          <p:nvPr/>
        </p:nvSpPr>
        <p:spPr>
          <a:xfrm>
            <a:off x="525463" y="1131888"/>
            <a:ext cx="10169525" cy="4256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0" tIns="44218" rIns="88410" bIns="44218">
            <a:spAutoFit/>
          </a:bodyPr>
          <a:lstStyle/>
          <a:p>
            <a:pPr marL="457200" indent="-457200" defTabSz="1217930">
              <a:lnSpc>
                <a:spcPct val="200000"/>
              </a:lnSpc>
              <a:buFontTx/>
              <a:buAutoNum type="arabicPeriod"/>
            </a:pPr>
            <a:r>
              <a:rPr lang="zh-CN" altLang="en-US" sz="2700" dirty="0">
                <a:latin typeface="宋体" panose="02010600030101010101" pitchFamily="2" charset="-122"/>
              </a:rPr>
              <a:t>通过想象、操作等活动，理解圆柱表面积的意义及圆柱的侧面展开图与圆柱的关系，体会转化思想。</a:t>
            </a:r>
            <a:endParaRPr lang="en-US" altLang="zh-CN" sz="2700" dirty="0">
              <a:latin typeface="宋体" panose="02010600030101010101" pitchFamily="2" charset="-122"/>
            </a:endParaRPr>
          </a:p>
          <a:p>
            <a:pPr marL="457200" indent="-457200" defTabSz="1217930">
              <a:lnSpc>
                <a:spcPct val="200000"/>
              </a:lnSpc>
              <a:buFontTx/>
              <a:buAutoNum type="arabicPeriod"/>
            </a:pPr>
            <a:r>
              <a:rPr lang="zh-CN" altLang="en-US" sz="2700" dirty="0">
                <a:latin typeface="宋体" panose="02010600030101010101" pitchFamily="2" charset="-122"/>
              </a:rPr>
              <a:t>探究并掌握圆柱侧面积和表面积的计算方法，能正确计算圆柱的侧面积和表面积，并能解决生活中的实际问题。</a:t>
            </a:r>
            <a:endParaRPr lang="en-US" altLang="zh-CN" sz="2700" dirty="0">
              <a:latin typeface="宋体" panose="02010600030101010101" pitchFamily="2" charset="-122"/>
            </a:endParaRPr>
          </a:p>
          <a:p>
            <a:pPr marL="457200" indent="-457200" defTabSz="1217930">
              <a:lnSpc>
                <a:spcPct val="200000"/>
              </a:lnSpc>
              <a:buFontTx/>
              <a:buAutoNum type="arabicPeriod"/>
            </a:pPr>
            <a:r>
              <a:rPr lang="zh-CN" altLang="en-US" sz="2700" dirty="0">
                <a:latin typeface="宋体" panose="02010600030101010101" pitchFamily="2" charset="-122"/>
              </a:rPr>
              <a:t>在解决问题的过程中体会数学与生活的密切联系。</a:t>
            </a:r>
            <a:endParaRPr lang="en-US" altLang="zh-CN" sz="27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文本框 5122"/>
          <p:cNvSpPr>
            <a:spLocks noChangeArrowheads="1"/>
          </p:cNvSpPr>
          <p:nvPr/>
        </p:nvSpPr>
        <p:spPr bwMode="auto">
          <a:xfrm>
            <a:off x="522288" y="1330325"/>
            <a:ext cx="9637712" cy="362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 dirty="0"/>
              <a:t> １</a:t>
            </a:r>
            <a:r>
              <a:rPr lang="en-US" altLang="zh-CN" sz="2700" b="1" dirty="0"/>
              <a:t>.  </a:t>
            </a:r>
            <a:r>
              <a:rPr lang="zh-CN" altLang="en-US" sz="2700" b="1" dirty="0"/>
              <a:t>圆柱有（　  ）个底面，它们是（            　　　 ）；</a:t>
            </a:r>
            <a:endParaRPr lang="zh-CN" altLang="en-US" sz="2700" b="1" dirty="0"/>
          </a:p>
          <a:p>
            <a:pPr defTabSz="1217930">
              <a:spcBef>
                <a:spcPct val="50000"/>
              </a:spcBef>
            </a:pPr>
            <a:r>
              <a:rPr lang="zh-CN" altLang="en-US" sz="2700" b="1" dirty="0"/>
              <a:t>       有（  　）侧面，是（　　 　），有（　　）条高，</a:t>
            </a:r>
            <a:endParaRPr lang="zh-CN" altLang="en-US" sz="2700" b="1" dirty="0"/>
          </a:p>
          <a:p>
            <a:pPr defTabSz="1217930">
              <a:spcBef>
                <a:spcPct val="50000"/>
              </a:spcBef>
            </a:pPr>
            <a:r>
              <a:rPr lang="zh-CN" altLang="en-US" sz="2700" b="1" dirty="0"/>
              <a:t>       这些高都（     　　　　）。</a:t>
            </a:r>
            <a:endParaRPr lang="en-US" altLang="zh-CN" sz="2700" b="1" dirty="0"/>
          </a:p>
          <a:p>
            <a:pPr defTabSz="1217930">
              <a:spcBef>
                <a:spcPct val="50000"/>
              </a:spcBef>
            </a:pPr>
            <a:r>
              <a:rPr lang="en-US" altLang="zh-CN" sz="2700" b="1" dirty="0">
                <a:latin typeface="宋体" panose="02010600030101010101" pitchFamily="2" charset="-122"/>
              </a:rPr>
              <a:t> 2.</a:t>
            </a:r>
            <a:r>
              <a:rPr lang="zh-CN" altLang="en-US" sz="2700" b="1" dirty="0"/>
              <a:t>什么叫物体的表面积？</a:t>
            </a:r>
            <a:endParaRPr lang="zh-CN" altLang="en-US" sz="2700" b="1" dirty="0"/>
          </a:p>
          <a:p>
            <a:pPr defTabSz="1217930">
              <a:spcBef>
                <a:spcPct val="50000"/>
              </a:spcBef>
            </a:pPr>
            <a:endParaRPr lang="zh-CN" altLang="en-US" sz="2700" b="1" dirty="0"/>
          </a:p>
          <a:p>
            <a:pPr defTabSz="1217930">
              <a:spcBef>
                <a:spcPct val="50000"/>
              </a:spcBef>
            </a:pPr>
            <a:r>
              <a:rPr lang="zh-CN" altLang="en-US" sz="2700" b="1" dirty="0"/>
              <a:t>　　　　</a:t>
            </a:r>
            <a:endParaRPr lang="zh-CN" altLang="en-US" sz="2700" b="1" dirty="0"/>
          </a:p>
        </p:txBody>
      </p:sp>
      <p:sp>
        <p:nvSpPr>
          <p:cNvPr id="75779" name="文本框 5123"/>
          <p:cNvSpPr/>
          <p:nvPr/>
        </p:nvSpPr>
        <p:spPr>
          <a:xfrm>
            <a:off x="2708275" y="1306513"/>
            <a:ext cx="623888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２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0" name="文本框 5124"/>
          <p:cNvSpPr/>
          <p:nvPr/>
        </p:nvSpPr>
        <p:spPr>
          <a:xfrm>
            <a:off x="6356350" y="1316038"/>
            <a:ext cx="3133725" cy="50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大小相等的圆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1" name="文本框 5125"/>
          <p:cNvSpPr/>
          <p:nvPr/>
        </p:nvSpPr>
        <p:spPr>
          <a:xfrm>
            <a:off x="1954213" y="1927225"/>
            <a:ext cx="549275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１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2" name="文本框 5126"/>
          <p:cNvSpPr/>
          <p:nvPr/>
        </p:nvSpPr>
        <p:spPr>
          <a:xfrm>
            <a:off x="4676775" y="1924050"/>
            <a:ext cx="1171575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曲面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3" name="文本框 5127"/>
          <p:cNvSpPr/>
          <p:nvPr/>
        </p:nvSpPr>
        <p:spPr>
          <a:xfrm>
            <a:off x="6994525" y="1914525"/>
            <a:ext cx="1160463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无数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4" name="文本框 5128"/>
          <p:cNvSpPr/>
          <p:nvPr/>
        </p:nvSpPr>
        <p:spPr>
          <a:xfrm>
            <a:off x="3117850" y="2544763"/>
            <a:ext cx="2001838" cy="50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14" tIns="44218" rIns="88414" bIns="44218">
            <a:spAutoFit/>
          </a:bodyPr>
          <a:lstStyle/>
          <a:p>
            <a:pPr defTabSz="1217930">
              <a:spcBef>
                <a:spcPct val="50000"/>
              </a:spcBef>
            </a:pP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长度相等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785" name="矩形 46"/>
          <p:cNvSpPr/>
          <p:nvPr/>
        </p:nvSpPr>
        <p:spPr>
          <a:xfrm>
            <a:off x="4778375" y="295275"/>
            <a:ext cx="2254250" cy="623888"/>
          </a:xfrm>
          <a:prstGeom prst="rect">
            <a:avLst/>
          </a:prstGeom>
          <a:noFill/>
          <a:ln>
            <a:noFill/>
          </a:ln>
        </p:spPr>
        <p:txBody>
          <a:bodyPr lIns="88414" tIns="44218" rIns="88414" bIns="44218">
            <a:spAutoFit/>
          </a:bodyPr>
          <a:lstStyle/>
          <a:p>
            <a:pPr algn="ctr" defTabSz="1217930"/>
            <a:r>
              <a:rPr lang="zh-CN" altLang="en-US" sz="3500" dirty="0">
                <a:solidFill>
                  <a:srgbClr val="F8CBAD"/>
                </a:solidFill>
                <a:ea typeface="微软雅黑" panose="020B0503020204020204" pitchFamily="34" charset="-122"/>
              </a:rPr>
              <a:t>复习导入</a:t>
            </a:r>
            <a:endParaRPr lang="zh-CN" altLang="zh-CN" sz="3500" dirty="0">
              <a:solidFill>
                <a:srgbClr val="F8CBAD"/>
              </a:solidFill>
              <a:ea typeface="微软雅黑" panose="020B0503020204020204" pitchFamily="34" charset="-122"/>
            </a:endParaRPr>
          </a:p>
        </p:txBody>
      </p:sp>
      <p:sp>
        <p:nvSpPr>
          <p:cNvPr id="75786" name="Text Box 10"/>
          <p:cNvSpPr txBox="1">
            <a:spLocks noChangeArrowheads="1"/>
          </p:cNvSpPr>
          <p:nvPr/>
        </p:nvSpPr>
        <p:spPr bwMode="auto">
          <a:xfrm>
            <a:off x="968375" y="3735388"/>
            <a:ext cx="9718675" cy="584200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</a:rPr>
              <a:t>        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围成立体图形所有面的总面积叫做这个物体的表面积。</a:t>
            </a:r>
            <a:endParaRPr lang="zh-CN" altLang="en-US" sz="27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715" name="AutoShape 11"/>
          <p:cNvSpPr>
            <a:spLocks noChangeArrowheads="1"/>
          </p:cNvSpPr>
          <p:nvPr/>
        </p:nvSpPr>
        <p:spPr bwMode="auto">
          <a:xfrm>
            <a:off x="2941638" y="5299075"/>
            <a:ext cx="2305050" cy="1008063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1418" tIns="45718" rIns="91418" bIns="45718" anchor="ctr"/>
          <a:lstStyle/>
          <a:p>
            <a:endParaRPr lang="zh-CN" altLang="en-US" b="1">
              <a:latin typeface="Calibri" panose="020F0502020204030204"/>
            </a:endParaRPr>
          </a:p>
        </p:txBody>
      </p:sp>
      <p:sp>
        <p:nvSpPr>
          <p:cNvPr id="72716" name="AutoShape 12"/>
          <p:cNvSpPr>
            <a:spLocks noChangeArrowheads="1"/>
          </p:cNvSpPr>
          <p:nvPr/>
        </p:nvSpPr>
        <p:spPr bwMode="auto">
          <a:xfrm>
            <a:off x="5749925" y="5297488"/>
            <a:ext cx="863600" cy="863600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</a:ln>
        </p:spPr>
        <p:txBody>
          <a:bodyPr wrap="none" lIns="91418" tIns="45718" rIns="91418" bIns="45718" anchor="ctr"/>
          <a:lstStyle/>
          <a:p>
            <a:endParaRPr lang="zh-CN" altLang="en-US" b="1">
              <a:latin typeface="Calibri" panose="020F0502020204030204"/>
            </a:endParaRPr>
          </a:p>
        </p:txBody>
      </p:sp>
      <p:sp>
        <p:nvSpPr>
          <p:cNvPr id="72717" name="AutoShape 13"/>
          <p:cNvSpPr>
            <a:spLocks noChangeArrowheads="1"/>
          </p:cNvSpPr>
          <p:nvPr/>
        </p:nvSpPr>
        <p:spPr bwMode="auto">
          <a:xfrm>
            <a:off x="7191375" y="5081588"/>
            <a:ext cx="1079500" cy="1152525"/>
          </a:xfrm>
          <a:prstGeom prst="can">
            <a:avLst>
              <a:gd name="adj" fmla="val 26691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</a:ln>
        </p:spPr>
        <p:txBody>
          <a:bodyPr wrap="none" lIns="91418" tIns="45718" rIns="91418" bIns="45718" anchor="ctr"/>
          <a:lstStyle/>
          <a:p>
            <a:endParaRPr lang="zh-CN" altLang="en-US" b="1">
              <a:latin typeface="Calibri" panose="020F0502020204030204"/>
            </a:endParaRPr>
          </a:p>
        </p:txBody>
      </p:sp>
      <p:sp>
        <p:nvSpPr>
          <p:cNvPr id="75790" name="Text Box 18"/>
          <p:cNvSpPr txBox="1">
            <a:spLocks noChangeArrowheads="1"/>
          </p:cNvSpPr>
          <p:nvPr/>
        </p:nvSpPr>
        <p:spPr bwMode="auto">
          <a:xfrm>
            <a:off x="738188" y="4433888"/>
            <a:ext cx="7524750" cy="508000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700" b="1" dirty="0">
                <a:ea typeface="微软雅黑" panose="020B0503020204020204" pitchFamily="34" charset="-122"/>
              </a:rPr>
              <a:t>3</a:t>
            </a:r>
            <a:r>
              <a:rPr lang="zh-CN" altLang="en-US" sz="2700" b="1" dirty="0">
                <a:ea typeface="微软雅黑" panose="020B0503020204020204" pitchFamily="34" charset="-122"/>
              </a:rPr>
              <a:t>、你会计算下面哪些图形的表面积？</a:t>
            </a:r>
            <a:endParaRPr lang="zh-CN" altLang="en-US" sz="2700" b="1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6" dur="8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 fill="hold"/>
                                        <p:tgtEl>
                                          <p:spTgt spid="757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3" dur="8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 fill="hold"/>
                                        <p:tgtEl>
                                          <p:spTgt spid="757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 fill="hold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 fill="hold"/>
                                        <p:tgtEl>
                                          <p:spTgt spid="72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 fill="hold"/>
                                        <p:tgtEl>
                                          <p:spTgt spid="72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 animBg="1"/>
      <p:bldP spid="75780" grpId="0" animBg="1"/>
      <p:bldP spid="75781" grpId="0" animBg="1"/>
      <p:bldP spid="75782" grpId="0" animBg="1"/>
      <p:bldP spid="75783" grpId="0" animBg="1"/>
      <p:bldP spid="75784" grpId="0" animBg="1"/>
      <p:bldP spid="75786" grpId="0" animBg="1"/>
      <p:bldP spid="72715" grpId="0" animBg="1"/>
      <p:bldP spid="72716" grpId="0" animBg="1"/>
      <p:bldP spid="72717" grpId="0" animBg="1"/>
      <p:bldP spid="7579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730" name="Group 3"/>
          <p:cNvGrpSpPr/>
          <p:nvPr/>
        </p:nvGrpSpPr>
        <p:grpSpPr bwMode="auto">
          <a:xfrm>
            <a:off x="50800" y="36513"/>
            <a:ext cx="3525838" cy="1135062"/>
            <a:chOff x="0" y="0"/>
            <a:chExt cx="6182" cy="1588"/>
          </a:xfrm>
        </p:grpSpPr>
        <p:sp>
          <p:nvSpPr>
            <p:cNvPr id="73731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732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733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zh-CN" sz="3600" b="1" dirty="0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3734" name="Text Box 4"/>
          <p:cNvSpPr>
            <a:spLocks noChangeArrowheads="1"/>
          </p:cNvSpPr>
          <p:nvPr/>
        </p:nvSpPr>
        <p:spPr bwMode="auto">
          <a:xfrm>
            <a:off x="782638" y="1198563"/>
            <a:ext cx="11085512" cy="132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3200" b="1" dirty="0"/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探究一：通过微课的学习，圆柱的表面积指的是什么？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914400">
              <a:spcBef>
                <a:spcPct val="50000"/>
              </a:spcBef>
            </a:pPr>
            <a:r>
              <a:rPr lang="zh-CN" altLang="en-US" sz="3200" b="1" dirty="0"/>
              <a:t>   </a:t>
            </a:r>
            <a:endParaRPr lang="zh-CN" altLang="en-US" sz="3200" b="1" dirty="0"/>
          </a:p>
        </p:txBody>
      </p:sp>
      <p:sp>
        <p:nvSpPr>
          <p:cNvPr id="73735" name="AutoShape 3"/>
          <p:cNvSpPr>
            <a:spLocks noChangeArrowheads="1"/>
          </p:cNvSpPr>
          <p:nvPr/>
        </p:nvSpPr>
        <p:spPr bwMode="auto">
          <a:xfrm>
            <a:off x="1439863" y="3697288"/>
            <a:ext cx="2376487" cy="2808287"/>
          </a:xfrm>
          <a:prstGeom prst="flowChartMagneticDisk">
            <a:avLst/>
          </a:prstGeom>
          <a:solidFill>
            <a:srgbClr val="FF9900"/>
          </a:solidFill>
          <a:ln w="9525" algn="ctr">
            <a:solidFill>
              <a:srgbClr val="FF0066"/>
            </a:solidFill>
            <a:round/>
          </a:ln>
        </p:spPr>
        <p:txBody>
          <a:bodyPr wrap="none" lIns="91418" tIns="45718" rIns="91418" bIns="45718" anchor="ctr"/>
          <a:lstStyle/>
          <a:p>
            <a:pPr algn="ctr"/>
            <a:endParaRPr lang="zh-CN" altLang="en-US" sz="2000">
              <a:solidFill>
                <a:srgbClr val="FF0066"/>
              </a:solidFill>
            </a:endParaRPr>
          </a:p>
        </p:txBody>
      </p:sp>
      <p:sp>
        <p:nvSpPr>
          <p:cNvPr id="73736" name="Oval 4"/>
          <p:cNvSpPr>
            <a:spLocks noChangeArrowheads="1"/>
          </p:cNvSpPr>
          <p:nvPr/>
        </p:nvSpPr>
        <p:spPr bwMode="auto">
          <a:xfrm>
            <a:off x="1439863" y="5568950"/>
            <a:ext cx="2376487" cy="936625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FF0066"/>
            </a:solidFill>
            <a:round/>
          </a:ln>
        </p:spPr>
        <p:txBody>
          <a:bodyPr wrap="none" lIns="91418" tIns="45718" rIns="91418" bIns="45718" anchor="ctr"/>
          <a:lstStyle/>
          <a:p>
            <a:pPr algn="ctr"/>
            <a:r>
              <a:rPr lang="zh-CN" altLang="en-US" sz="2000">
                <a:solidFill>
                  <a:srgbClr val="FF0066"/>
                </a:solidFill>
                <a:ea typeface="黑体" panose="02010609060101010101" pitchFamily="49" charset="-122"/>
              </a:rPr>
              <a:t>底面</a:t>
            </a:r>
            <a:endParaRPr lang="zh-CN" altLang="en-US" sz="200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73737" name="Oval 5"/>
          <p:cNvSpPr>
            <a:spLocks noChangeArrowheads="1"/>
          </p:cNvSpPr>
          <p:nvPr/>
        </p:nvSpPr>
        <p:spPr bwMode="auto">
          <a:xfrm>
            <a:off x="1439863" y="3625850"/>
            <a:ext cx="2376487" cy="1008063"/>
          </a:xfrm>
          <a:prstGeom prst="ellipse">
            <a:avLst/>
          </a:prstGeom>
          <a:solidFill>
            <a:srgbClr val="00CCFF"/>
          </a:solidFill>
          <a:ln w="9525" algn="ctr">
            <a:solidFill>
              <a:srgbClr val="FF0066"/>
            </a:solidFill>
            <a:round/>
          </a:ln>
        </p:spPr>
        <p:txBody>
          <a:bodyPr wrap="none" lIns="91418" tIns="45718" rIns="91418" bIns="45718" anchor="ctr"/>
          <a:lstStyle/>
          <a:p>
            <a:pPr algn="ctr"/>
            <a:r>
              <a:rPr lang="zh-CN" altLang="en-US" sz="2000">
                <a:solidFill>
                  <a:srgbClr val="FF0066"/>
                </a:solidFill>
                <a:ea typeface="黑体" panose="02010609060101010101" pitchFamily="49" charset="-122"/>
              </a:rPr>
              <a:t>底面</a:t>
            </a:r>
            <a:endParaRPr lang="zh-CN" altLang="en-US" sz="2000">
              <a:solidFill>
                <a:srgbClr val="FF0066"/>
              </a:solidFill>
              <a:ea typeface="黑体" panose="02010609060101010101" pitchFamily="49" charset="-122"/>
            </a:endParaRPr>
          </a:p>
        </p:txBody>
      </p:sp>
      <p:sp>
        <p:nvSpPr>
          <p:cNvPr id="73738" name="Text Box 6"/>
          <p:cNvSpPr>
            <a:spLocks noChangeArrowheads="1"/>
          </p:cNvSpPr>
          <p:nvPr/>
        </p:nvSpPr>
        <p:spPr bwMode="auto">
          <a:xfrm>
            <a:off x="2232025" y="4703763"/>
            <a:ext cx="647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18" tIns="45718" rIns="91418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>
                <a:solidFill>
                  <a:srgbClr val="006600"/>
                </a:solidFill>
                <a:ea typeface="黑体" panose="02010609060101010101" pitchFamily="49" charset="-122"/>
              </a:rPr>
              <a:t>侧面</a:t>
            </a:r>
            <a:endParaRPr lang="zh-CN" altLang="en-US" sz="2400">
              <a:solidFill>
                <a:srgbClr val="006600"/>
              </a:solidFill>
              <a:ea typeface="黑体" panose="02010609060101010101" pitchFamily="49" charset="-122"/>
            </a:endParaRPr>
          </a:p>
        </p:txBody>
      </p:sp>
      <p:sp>
        <p:nvSpPr>
          <p:cNvPr id="76808" name="TextBox 22"/>
          <p:cNvSpPr/>
          <p:nvPr/>
        </p:nvSpPr>
        <p:spPr>
          <a:xfrm>
            <a:off x="4029075" y="2809875"/>
            <a:ext cx="8162925" cy="12969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6316" tIns="33165" rIns="66316" bIns="33165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圆柱的表面积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＝圆柱的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侧面积</a:t>
            </a:r>
            <a:endParaRPr lang="en-US" altLang="zh-CN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        +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圆柱的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底面积</a:t>
            </a:r>
            <a:r>
              <a:rPr lang="en-US" altLang="zh-CN" sz="4000" dirty="0"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740" name="圆角矩形标注 23"/>
          <p:cNvSpPr>
            <a:spLocks noChangeArrowheads="1"/>
          </p:cNvSpPr>
          <p:nvPr/>
        </p:nvSpPr>
        <p:spPr bwMode="auto">
          <a:xfrm rot="10800000">
            <a:off x="5138738" y="4689475"/>
            <a:ext cx="5289550" cy="1074738"/>
          </a:xfrm>
          <a:prstGeom prst="wedgeRoundRectCallout">
            <a:avLst>
              <a:gd name="adj1" fmla="val 74356"/>
              <a:gd name="adj2" fmla="val -35338"/>
              <a:gd name="adj3" fmla="val 16667"/>
            </a:avLst>
          </a:prstGeom>
          <a:solidFill>
            <a:srgbClr val="F4B183"/>
          </a:solidFill>
          <a:ln w="12700" algn="ctr">
            <a:solidFill>
              <a:srgbClr val="F8CBAD"/>
            </a:solidFill>
            <a:miter lim="800000"/>
          </a:ln>
        </p:spPr>
        <p:txBody>
          <a:bodyPr lIns="66316" tIns="33165" rIns="66316" bIns="33165" anchor="ctr"/>
          <a:lstStyle/>
          <a:p>
            <a:pPr defTabSz="914400"/>
            <a:endParaRPr lang="en-US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810" name="矩形 3"/>
          <p:cNvSpPr/>
          <p:nvPr/>
        </p:nvSpPr>
        <p:spPr>
          <a:xfrm>
            <a:off x="5227638" y="4941888"/>
            <a:ext cx="5518150" cy="58578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lIns="91418" tIns="45718" rIns="91418" bIns="45718">
            <a:spAutoFit/>
          </a:bodyPr>
          <a:lstStyle/>
          <a:p>
            <a:pPr defTabSz="914400"/>
            <a:r>
              <a:rPr lang="en-US" altLang="en-US" sz="3200" dirty="0" err="1">
                <a:latin typeface="楷体" panose="02010609060101010101" pitchFamily="49" charset="-122"/>
                <a:ea typeface="楷体" panose="02010609060101010101" pitchFamily="49" charset="-122"/>
              </a:rPr>
              <a:t>圆柱的底面积就是圆的面积</a:t>
            </a:r>
            <a:r>
              <a:rPr lang="en-US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fill="hold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76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8" grpId="0" animBg="1"/>
      <p:bldP spid="73740" grpId="0" animBg="1"/>
      <p:bldP spid="768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4" name="Group 3"/>
          <p:cNvGrpSpPr/>
          <p:nvPr/>
        </p:nvGrpSpPr>
        <p:grpSpPr bwMode="auto">
          <a:xfrm>
            <a:off x="50800" y="36513"/>
            <a:ext cx="3525838" cy="1135062"/>
            <a:chOff x="0" y="0"/>
            <a:chExt cx="6182" cy="1588"/>
          </a:xfrm>
        </p:grpSpPr>
        <p:sp>
          <p:nvSpPr>
            <p:cNvPr id="74755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756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757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4758" name="矩形 1"/>
          <p:cNvSpPr>
            <a:spLocks noChangeArrowheads="1"/>
          </p:cNvSpPr>
          <p:nvPr/>
        </p:nvSpPr>
        <p:spPr bwMode="auto">
          <a:xfrm>
            <a:off x="503238" y="1328738"/>
            <a:ext cx="11574462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 dirty="0">
                <a:ea typeface="微软雅黑" panose="020B0503020204020204" pitchFamily="34" charset="-122"/>
              </a:rPr>
              <a:t>探究二：圆柱的侧面积怎样计算？为什么？谁来展示一下你的学习成果？</a:t>
            </a:r>
            <a:endParaRPr lang="en-US" altLang="zh-CN" sz="3200" b="1" dirty="0">
              <a:ea typeface="微软雅黑" panose="020B0503020204020204" pitchFamily="34" charset="-122"/>
            </a:endParaRPr>
          </a:p>
        </p:txBody>
      </p:sp>
      <p:pic>
        <p:nvPicPr>
          <p:cNvPr id="74759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5" y="2481263"/>
            <a:ext cx="4084638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57700" y="2481263"/>
            <a:ext cx="3468688" cy="303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243888" y="2493963"/>
            <a:ext cx="3649662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1" name="矩形 14"/>
          <p:cNvSpPr/>
          <p:nvPr/>
        </p:nvSpPr>
        <p:spPr>
          <a:xfrm>
            <a:off x="3021013" y="5794375"/>
            <a:ext cx="6340475" cy="5857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wrap="none" lIns="91418" tIns="45718" rIns="91418" bIns="45718">
            <a:spAutoFit/>
          </a:bodyPr>
          <a:lstStyle/>
          <a:p>
            <a:pPr defTabSz="914400"/>
            <a:r>
              <a:rPr lang="zh-CN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侧面积就等于圆柱的底面周长乘高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 fill="hold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8" name="Group 3"/>
          <p:cNvGrpSpPr/>
          <p:nvPr/>
        </p:nvGrpSpPr>
        <p:grpSpPr bwMode="auto">
          <a:xfrm>
            <a:off x="50800" y="36513"/>
            <a:ext cx="3525838" cy="1135062"/>
            <a:chOff x="0" y="0"/>
            <a:chExt cx="6182" cy="1588"/>
          </a:xfrm>
        </p:grpSpPr>
        <p:sp>
          <p:nvSpPr>
            <p:cNvPr id="75779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780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781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探究新知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75782" name="矩形 1"/>
          <p:cNvSpPr>
            <a:spLocks noChangeArrowheads="1"/>
          </p:cNvSpPr>
          <p:nvPr/>
        </p:nvSpPr>
        <p:spPr bwMode="auto">
          <a:xfrm>
            <a:off x="119063" y="1181100"/>
            <a:ext cx="55197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 wrap="none"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 dirty="0">
                <a:ea typeface="微软雅黑" panose="020B0503020204020204" pitchFamily="34" charset="-122"/>
              </a:rPr>
              <a:t>探究三：</a:t>
            </a:r>
            <a:r>
              <a:rPr lang="zh-CN" altLang="zh-CN" sz="3200" b="1" dirty="0">
                <a:ea typeface="微软雅黑" panose="020B0503020204020204" pitchFamily="34" charset="-122"/>
              </a:rPr>
              <a:t>圆柱</a:t>
            </a:r>
            <a:r>
              <a:rPr lang="zh-CN" altLang="en-US" sz="3200" b="1" dirty="0">
                <a:ea typeface="微软雅黑" panose="020B0503020204020204" pitchFamily="34" charset="-122"/>
              </a:rPr>
              <a:t>表面积计算是？</a:t>
            </a:r>
            <a:endParaRPr lang="zh-CN" altLang="en-US" sz="3200" b="1" dirty="0">
              <a:ea typeface="微软雅黑" panose="020B0503020204020204" pitchFamily="34" charset="-122"/>
            </a:endParaRPr>
          </a:p>
        </p:txBody>
      </p:sp>
      <p:sp>
        <p:nvSpPr>
          <p:cNvPr id="78852" name="文本框 6"/>
          <p:cNvSpPr/>
          <p:nvPr/>
        </p:nvSpPr>
        <p:spPr>
          <a:xfrm>
            <a:off x="782638" y="5029200"/>
            <a:ext cx="10017125" cy="1300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68565" tIns="34290" rIns="68565" bIns="34290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圆柱的表面积＝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两个底面的面积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圆柱的侧面积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侧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+2S</a:t>
            </a:r>
            <a:r>
              <a:rPr lang="zh-CN" altLang="en-US" sz="3200" b="1" baseline="-25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 </a:t>
            </a:r>
            <a:r>
              <a:rPr lang="en-US" altLang="zh-CN" sz="32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</a:t>
            </a:r>
            <a:r>
              <a:rPr lang="en-US" altLang="zh-CN" sz="32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2πr</a:t>
            </a:r>
            <a:r>
              <a:rPr lang="en-US" altLang="zh-CN" sz="3200" b="1" baseline="300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5784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319588" y="614363"/>
            <a:ext cx="6958012" cy="4414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78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 fill="hold"/>
                                        <p:tgtEl>
                                          <p:spTgt spid="78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3"/>
          <p:cNvGrpSpPr/>
          <p:nvPr/>
        </p:nvGrpSpPr>
        <p:grpSpPr bwMode="auto">
          <a:xfrm>
            <a:off x="50800" y="36513"/>
            <a:ext cx="3525838" cy="1460500"/>
            <a:chOff x="0" y="0"/>
            <a:chExt cx="6182" cy="2044"/>
          </a:xfrm>
        </p:grpSpPr>
        <p:sp>
          <p:nvSpPr>
            <p:cNvPr id="76803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804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805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17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例题讲解</a:t>
              </a:r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新知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6806" name="Picture 4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686925" y="187325"/>
            <a:ext cx="21336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7" name="Text Box 9"/>
          <p:cNvSpPr>
            <a:spLocks noChangeArrowheads="1"/>
          </p:cNvSpPr>
          <p:nvPr/>
        </p:nvSpPr>
        <p:spPr bwMode="auto">
          <a:xfrm>
            <a:off x="304800" y="1195388"/>
            <a:ext cx="1027747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、一顶圆柱形厨师帽，高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28㎝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，冒顶直径是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20 ㎝</a:t>
            </a:r>
            <a:r>
              <a:rPr lang="zh-CN" altLang="en-US" sz="3200" b="1">
                <a:latin typeface="微软雅黑" panose="020B0503020204020204" pitchFamily="34" charset="-122"/>
                <a:ea typeface="微软雅黑" panose="020B0503020204020204" pitchFamily="34" charset="-122"/>
              </a:rPr>
              <a:t>，做一顶帽子需要多少面料？（得数保留整十平方厘米）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6808" name="Picture 3" descr="034038000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3238" y="5635625"/>
            <a:ext cx="1131887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09" name="AutoShape 10"/>
          <p:cNvSpPr>
            <a:spLocks noChangeArrowheads="1"/>
          </p:cNvSpPr>
          <p:nvPr/>
        </p:nvSpPr>
        <p:spPr bwMode="auto">
          <a:xfrm>
            <a:off x="587375" y="2420938"/>
            <a:ext cx="5194300" cy="3095625"/>
          </a:xfrm>
          <a:prstGeom prst="wedgeRoundRectCallout">
            <a:avLst>
              <a:gd name="adj1" fmla="val -34653"/>
              <a:gd name="adj2" fmla="val 64000"/>
              <a:gd name="adj3" fmla="val 16667"/>
            </a:avLst>
          </a:prstGeom>
          <a:solidFill>
            <a:srgbClr val="FF99CC">
              <a:alpha val="72940"/>
            </a:srgbClr>
          </a:solidFill>
          <a:ln w="9525" algn="ctr">
            <a:solidFill>
              <a:srgbClr val="000000"/>
            </a:solidFill>
            <a:miter lim="800000"/>
          </a:ln>
        </p:spPr>
        <p:txBody>
          <a:bodyPr lIns="91418" tIns="45718" rIns="91418" bIns="45718"/>
          <a:lstStyle/>
          <a:p>
            <a:pPr algn="ctr" defTabSz="914400"/>
            <a:endParaRPr lang="zh-CN" altLang="zh-CN">
              <a:ea typeface="微软雅黑" panose="020B0503020204020204" pitchFamily="34" charset="-122"/>
            </a:endParaRPr>
          </a:p>
        </p:txBody>
      </p:sp>
      <p:sp>
        <p:nvSpPr>
          <p:cNvPr id="79879" name="Text Box 11"/>
          <p:cNvSpPr txBox="1">
            <a:spLocks noChangeArrowheads="1"/>
          </p:cNvSpPr>
          <p:nvPr/>
        </p:nvSpPr>
        <p:spPr bwMode="auto">
          <a:xfrm>
            <a:off x="708025" y="2470150"/>
            <a:ext cx="369252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）、帽子的侧面积：</a:t>
            </a:r>
            <a:endParaRPr lang="zh-CN" altLang="en-US" sz="2400" b="1"/>
          </a:p>
        </p:txBody>
      </p:sp>
      <p:sp>
        <p:nvSpPr>
          <p:cNvPr id="79880" name="Text Box 12"/>
          <p:cNvSpPr txBox="1">
            <a:spLocks noChangeArrowheads="1"/>
          </p:cNvSpPr>
          <p:nvPr/>
        </p:nvSpPr>
        <p:spPr bwMode="auto">
          <a:xfrm>
            <a:off x="841375" y="2841625"/>
            <a:ext cx="47688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3.14×20×28=1758.4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81" name="Text Box 13"/>
          <p:cNvSpPr txBox="1">
            <a:spLocks noChangeArrowheads="1"/>
          </p:cNvSpPr>
          <p:nvPr/>
        </p:nvSpPr>
        <p:spPr bwMode="auto">
          <a:xfrm>
            <a:off x="708025" y="3228975"/>
            <a:ext cx="29527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）、帽顶的面积：</a:t>
            </a:r>
            <a:endParaRPr lang="zh-CN" altLang="en-US" sz="2400" b="1"/>
          </a:p>
        </p:txBody>
      </p:sp>
      <p:sp>
        <p:nvSpPr>
          <p:cNvPr id="79882" name="Text Box 14"/>
          <p:cNvSpPr txBox="1">
            <a:spLocks noChangeArrowheads="1"/>
          </p:cNvSpPr>
          <p:nvPr/>
        </p:nvSpPr>
        <p:spPr bwMode="auto">
          <a:xfrm>
            <a:off x="857250" y="3602038"/>
            <a:ext cx="4752975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3.14×</a:t>
            </a:r>
            <a:r>
              <a:rPr lang="zh-CN" altLang="en-US" sz="2400" b="1"/>
              <a:t>（</a:t>
            </a:r>
            <a:r>
              <a:rPr lang="en-US" altLang="zh-CN" sz="2400" b="1"/>
              <a:t>20</a:t>
            </a:r>
            <a:r>
              <a:rPr lang="en-US" altLang="en-US" sz="2400" b="1"/>
              <a:t>÷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en-US" altLang="zh-CN" sz="2400" b="1"/>
              <a:t>=314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83" name="Text Box 16"/>
          <p:cNvSpPr txBox="1">
            <a:spLocks noChangeArrowheads="1"/>
          </p:cNvSpPr>
          <p:nvPr/>
        </p:nvSpPr>
        <p:spPr bwMode="auto">
          <a:xfrm>
            <a:off x="746125" y="3987800"/>
            <a:ext cx="428307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）、需要用的面料：</a:t>
            </a:r>
            <a:endParaRPr lang="zh-CN" altLang="en-US" sz="2400" b="1"/>
          </a:p>
        </p:txBody>
      </p:sp>
      <p:sp>
        <p:nvSpPr>
          <p:cNvPr id="79884" name="Text Box 17"/>
          <p:cNvSpPr txBox="1">
            <a:spLocks noChangeArrowheads="1"/>
          </p:cNvSpPr>
          <p:nvPr/>
        </p:nvSpPr>
        <p:spPr bwMode="auto">
          <a:xfrm>
            <a:off x="852488" y="4357688"/>
            <a:ext cx="4843462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1758.4</a:t>
            </a:r>
            <a:r>
              <a:rPr lang="zh-CN" altLang="en-US" sz="2400" b="1"/>
              <a:t>＋ </a:t>
            </a:r>
            <a:r>
              <a:rPr lang="en-US" altLang="zh-CN" sz="2400" b="1"/>
              <a:t>314</a:t>
            </a:r>
            <a:r>
              <a:rPr lang="en-US" altLang="zh-CN" sz="2400"/>
              <a:t> =2072.4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85" name="Text Box 18"/>
          <p:cNvSpPr txBox="1">
            <a:spLocks noChangeArrowheads="1"/>
          </p:cNvSpPr>
          <p:nvPr/>
        </p:nvSpPr>
        <p:spPr bwMode="auto">
          <a:xfrm>
            <a:off x="850900" y="4718050"/>
            <a:ext cx="48450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                        </a:t>
            </a:r>
            <a:r>
              <a:rPr lang="en-US" altLang="en-US" sz="2400" b="1"/>
              <a:t>≈</a:t>
            </a:r>
            <a:r>
              <a:rPr lang="en-US" altLang="zh-CN" sz="2400" b="1"/>
              <a:t>2070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86" name="Text Box 19"/>
          <p:cNvSpPr txBox="1">
            <a:spLocks noChangeArrowheads="1"/>
          </p:cNvSpPr>
          <p:nvPr/>
        </p:nvSpPr>
        <p:spPr bwMode="auto">
          <a:xfrm>
            <a:off x="933450" y="5095875"/>
            <a:ext cx="47625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答：需要用</a:t>
            </a:r>
            <a:r>
              <a:rPr lang="en-US" altLang="zh-CN" sz="2400" b="1"/>
              <a:t>2070</a:t>
            </a:r>
            <a:r>
              <a:rPr lang="zh-CN" altLang="en-US" sz="2400" b="1"/>
              <a:t>平方厘米的面料。</a:t>
            </a:r>
            <a:endParaRPr lang="zh-CN" altLang="en-US" sz="2400" b="1"/>
          </a:p>
        </p:txBody>
      </p:sp>
      <p:pic>
        <p:nvPicPr>
          <p:cNvPr id="76818" name="Picture 4" descr="034038000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410700" y="5578475"/>
            <a:ext cx="1223963" cy="113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19" name="AutoShape 20"/>
          <p:cNvSpPr>
            <a:spLocks noChangeArrowheads="1"/>
          </p:cNvSpPr>
          <p:nvPr/>
        </p:nvSpPr>
        <p:spPr bwMode="auto">
          <a:xfrm>
            <a:off x="6457950" y="2540000"/>
            <a:ext cx="5600700" cy="3095625"/>
          </a:xfrm>
          <a:prstGeom prst="borderCallout3">
            <a:avLst>
              <a:gd name="adj1" fmla="val 3694"/>
              <a:gd name="adj2" fmla="val -2116"/>
              <a:gd name="adj3" fmla="val 3694"/>
              <a:gd name="adj4" fmla="val -7407"/>
              <a:gd name="adj5" fmla="val 94667"/>
              <a:gd name="adj6" fmla="val -7407"/>
              <a:gd name="adj7" fmla="val 112000"/>
              <a:gd name="adj8" fmla="val 67546"/>
            </a:avLst>
          </a:prstGeom>
          <a:solidFill>
            <a:srgbClr val="FFCC00"/>
          </a:solidFill>
          <a:ln w="9525" algn="ctr">
            <a:solidFill>
              <a:srgbClr val="000000"/>
            </a:solidFill>
            <a:miter lim="800000"/>
          </a:ln>
        </p:spPr>
        <p:txBody>
          <a:bodyPr lIns="91418" tIns="45718" rIns="91418" bIns="45718"/>
          <a:lstStyle/>
          <a:p>
            <a:pPr algn="ctr" defTabSz="914400"/>
            <a:endParaRPr lang="zh-CN" altLang="zh-CN" sz="2400">
              <a:ea typeface="微软雅黑" panose="020B0503020204020204" pitchFamily="34" charset="-122"/>
            </a:endParaRPr>
          </a:p>
        </p:txBody>
      </p:sp>
      <p:sp>
        <p:nvSpPr>
          <p:cNvPr id="79889" name="Text Box 21"/>
          <p:cNvSpPr txBox="1">
            <a:spLocks noChangeArrowheads="1"/>
          </p:cNvSpPr>
          <p:nvPr/>
        </p:nvSpPr>
        <p:spPr bwMode="auto">
          <a:xfrm>
            <a:off x="7096125" y="2540000"/>
            <a:ext cx="38163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）、帽子的侧面积：</a:t>
            </a:r>
            <a:endParaRPr lang="zh-CN" altLang="en-US" sz="2400" b="1"/>
          </a:p>
        </p:txBody>
      </p:sp>
      <p:sp>
        <p:nvSpPr>
          <p:cNvPr id="79890" name="Text Box 22"/>
          <p:cNvSpPr txBox="1">
            <a:spLocks noChangeArrowheads="1"/>
          </p:cNvSpPr>
          <p:nvPr/>
        </p:nvSpPr>
        <p:spPr bwMode="auto">
          <a:xfrm>
            <a:off x="7229475" y="2911475"/>
            <a:ext cx="471487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3.14×20×28=1758.4</a:t>
            </a:r>
            <a:r>
              <a:rPr lang="zh-CN" altLang="en-US" sz="2400" b="1"/>
              <a:t>（平方厘米</a:t>
            </a:r>
            <a:r>
              <a:rPr lang="zh-CN" altLang="en-US" b="1"/>
              <a:t>）</a:t>
            </a:r>
            <a:endParaRPr lang="zh-CN" altLang="en-US" b="1"/>
          </a:p>
        </p:txBody>
      </p:sp>
      <p:sp>
        <p:nvSpPr>
          <p:cNvPr id="79891" name="Text Box 23"/>
          <p:cNvSpPr txBox="1">
            <a:spLocks noChangeArrowheads="1"/>
          </p:cNvSpPr>
          <p:nvPr/>
        </p:nvSpPr>
        <p:spPr bwMode="auto">
          <a:xfrm>
            <a:off x="7096125" y="3298825"/>
            <a:ext cx="29527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）、帽顶的面积：</a:t>
            </a:r>
            <a:endParaRPr lang="zh-CN" altLang="en-US" sz="2400" b="1"/>
          </a:p>
        </p:txBody>
      </p:sp>
      <p:sp>
        <p:nvSpPr>
          <p:cNvPr id="79892" name="Text Box 24"/>
          <p:cNvSpPr txBox="1">
            <a:spLocks noChangeArrowheads="1"/>
          </p:cNvSpPr>
          <p:nvPr/>
        </p:nvSpPr>
        <p:spPr bwMode="auto">
          <a:xfrm>
            <a:off x="7245350" y="3671888"/>
            <a:ext cx="48133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3.14×</a:t>
            </a:r>
            <a:r>
              <a:rPr lang="zh-CN" altLang="en-US" sz="2400" b="1"/>
              <a:t>（</a:t>
            </a:r>
            <a:r>
              <a:rPr lang="en-US" altLang="zh-CN" sz="2400" b="1"/>
              <a:t>20</a:t>
            </a:r>
            <a:r>
              <a:rPr lang="en-US" altLang="en-US" sz="2400" b="1"/>
              <a:t>÷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en-US" altLang="zh-CN" sz="2400" b="1"/>
              <a:t>=314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93" name="Text Box 26"/>
          <p:cNvSpPr txBox="1">
            <a:spLocks noChangeArrowheads="1"/>
          </p:cNvSpPr>
          <p:nvPr/>
        </p:nvSpPr>
        <p:spPr bwMode="auto">
          <a:xfrm>
            <a:off x="7134225" y="4057650"/>
            <a:ext cx="4924425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（</a:t>
            </a:r>
            <a:r>
              <a:rPr lang="en-US" altLang="zh-CN" sz="2400" b="1"/>
              <a:t>3</a:t>
            </a:r>
            <a:r>
              <a:rPr lang="zh-CN" altLang="en-US" sz="2400" b="1"/>
              <a:t>）、需要用的面料：</a:t>
            </a:r>
            <a:endParaRPr lang="zh-CN" altLang="en-US" sz="2400" b="1"/>
          </a:p>
        </p:txBody>
      </p:sp>
      <p:sp>
        <p:nvSpPr>
          <p:cNvPr id="79894" name="Text Box 27"/>
          <p:cNvSpPr txBox="1">
            <a:spLocks noChangeArrowheads="1"/>
          </p:cNvSpPr>
          <p:nvPr/>
        </p:nvSpPr>
        <p:spPr bwMode="auto">
          <a:xfrm>
            <a:off x="7240588" y="4427538"/>
            <a:ext cx="4818062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1758.4</a:t>
            </a:r>
            <a:r>
              <a:rPr lang="zh-CN" altLang="en-US" sz="2400" b="1"/>
              <a:t>＋ </a:t>
            </a:r>
            <a:r>
              <a:rPr lang="en-US" altLang="zh-CN" sz="2400" b="1"/>
              <a:t>314</a:t>
            </a:r>
            <a:r>
              <a:rPr lang="en-US" altLang="zh-CN" sz="2400"/>
              <a:t> =2072.4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95" name="Text Box 28"/>
          <p:cNvSpPr txBox="1">
            <a:spLocks noChangeArrowheads="1"/>
          </p:cNvSpPr>
          <p:nvPr/>
        </p:nvSpPr>
        <p:spPr bwMode="auto">
          <a:xfrm>
            <a:off x="7239000" y="4787900"/>
            <a:ext cx="481965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/>
              <a:t>                        </a:t>
            </a:r>
            <a:r>
              <a:rPr lang="en-US" altLang="en-US" sz="2400" b="1"/>
              <a:t>≈</a:t>
            </a:r>
            <a:r>
              <a:rPr lang="en-US" altLang="zh-CN" sz="2400" b="1"/>
              <a:t>2080</a:t>
            </a:r>
            <a:r>
              <a:rPr lang="zh-CN" altLang="en-US" sz="2400" b="1"/>
              <a:t>（平方厘米）</a:t>
            </a:r>
            <a:endParaRPr lang="zh-CN" altLang="en-US" sz="2400" b="1"/>
          </a:p>
        </p:txBody>
      </p:sp>
      <p:sp>
        <p:nvSpPr>
          <p:cNvPr id="79896" name="Text Box 29"/>
          <p:cNvSpPr txBox="1">
            <a:spLocks noChangeArrowheads="1"/>
          </p:cNvSpPr>
          <p:nvPr/>
        </p:nvSpPr>
        <p:spPr bwMode="auto">
          <a:xfrm>
            <a:off x="7134225" y="5164138"/>
            <a:ext cx="47371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2400" b="1"/>
              <a:t>答：需要用</a:t>
            </a:r>
            <a:r>
              <a:rPr lang="en-US" altLang="zh-CN" sz="2400" b="1"/>
              <a:t>2080</a:t>
            </a:r>
            <a:r>
              <a:rPr lang="zh-CN" altLang="en-US" sz="2400" b="1"/>
              <a:t>平方厘米的面料。</a:t>
            </a:r>
            <a:endParaRPr lang="zh-CN" altLang="en-US" sz="2400" b="1"/>
          </a:p>
        </p:txBody>
      </p:sp>
      <p:sp>
        <p:nvSpPr>
          <p:cNvPr id="79897" name="Text Box 30"/>
          <p:cNvSpPr txBox="1">
            <a:spLocks noChangeArrowheads="1"/>
          </p:cNvSpPr>
          <p:nvPr/>
        </p:nvSpPr>
        <p:spPr bwMode="auto">
          <a:xfrm>
            <a:off x="1595438" y="5965825"/>
            <a:ext cx="8001000" cy="830263"/>
          </a:xfrm>
          <a:prstGeom prst="rect">
            <a:avLst/>
          </a:prstGeom>
          <a:noFill/>
          <a:ln>
            <a:noFill/>
          </a:ln>
          <a:effectLst/>
        </p:spPr>
        <p:txBody>
          <a:bodyPr lIns="91418" tIns="45718" rIns="91418" bIns="45718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</a:rPr>
              <a:t>       </a:t>
            </a:r>
            <a:r>
              <a:rPr lang="zh-CN" altLang="en-US" sz="2400" b="1">
                <a:solidFill>
                  <a:srgbClr val="FF3300"/>
                </a:solidFill>
              </a:rPr>
              <a:t>注意：今后在计算原材料得数要求取近似数时，为了保证材料的够用，不能用四舍五入法，而必须用进一法。</a:t>
            </a:r>
            <a:endParaRPr lang="zh-CN" altLang="en-US" sz="2400" b="1">
              <a:solidFill>
                <a:srgbClr val="FF3300"/>
              </a:solidFill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 fill="hold"/>
                                        <p:tgtEl>
                                          <p:spTgt spid="76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 fill="hold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6" dur="8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8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2" dur="8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 fill="hold"/>
                                        <p:tgtEl>
                                          <p:spTgt spid="7988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44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28" dur="8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8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34" dur="8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6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0" dur="8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 fill="hold"/>
                                        <p:tgtEl>
                                          <p:spTgt spid="798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39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46" dur="8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8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52" dur="8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72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58" dur="8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 fill="hold"/>
                                        <p:tgtEl>
                                          <p:spTgt spid="76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 fill="hold"/>
                                        <p:tgtEl>
                                          <p:spTgt spid="76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3" dur="8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4" dur="8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8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980"/>
                            </p:stCondLst>
                            <p:childTnLst>
                              <p:par>
                                <p:cTn id="7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79" dur="8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0" dur="8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8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940"/>
                            </p:stCondLst>
                            <p:childTnLst>
                              <p:par>
                                <p:cTn id="8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85" dur="8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6" dur="8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8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380"/>
                            </p:stCondLst>
                            <p:childTnLst>
                              <p:par>
                                <p:cTn id="8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91" dur="8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260"/>
                            </p:stCondLst>
                            <p:childTnLst>
                              <p:par>
                                <p:cTn id="9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97" dur="8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8" dur="8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80" fill="hold"/>
                                        <p:tgtEl>
                                          <p:spTgt spid="798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739"/>
                            </p:stCondLst>
                            <p:childTnLst>
                              <p:par>
                                <p:cTn id="10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03" dur="8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04" dur="8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8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780"/>
                            </p:stCondLst>
                            <p:childTnLst>
                              <p:par>
                                <p:cTn id="10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09" dur="8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0" dur="8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8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220"/>
                            </p:stCondLst>
                            <p:childTnLst>
                              <p:par>
                                <p:cTn id="1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15" dur="8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6" dur="8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8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>
                                        <p:cTn id="122" dur="8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9" grpId="0" animBg="1"/>
      <p:bldP spid="79879" grpId="0" animBg="1"/>
      <p:bldP spid="79880" grpId="0" animBg="1"/>
      <p:bldP spid="79881" grpId="0" animBg="1"/>
      <p:bldP spid="79882" grpId="0" animBg="1"/>
      <p:bldP spid="79883" grpId="0" animBg="1"/>
      <p:bldP spid="79884" grpId="0" animBg="1"/>
      <p:bldP spid="79885" grpId="0" animBg="1"/>
      <p:bldP spid="79886" grpId="0" animBg="1"/>
      <p:bldP spid="76819" grpId="0" animBg="1"/>
      <p:bldP spid="79889" grpId="0" animBg="1"/>
      <p:bldP spid="79890" grpId="0" animBg="1"/>
      <p:bldP spid="79891" grpId="0" animBg="1"/>
      <p:bldP spid="79892" grpId="0" animBg="1"/>
      <p:bldP spid="79893" grpId="0" animBg="1"/>
      <p:bldP spid="79894" grpId="0" animBg="1"/>
      <p:bldP spid="79895" grpId="0" animBg="1"/>
      <p:bldP spid="79896" grpId="0" animBg="1"/>
      <p:bldP spid="7989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3"/>
          <p:cNvGrpSpPr/>
          <p:nvPr/>
        </p:nvGrpSpPr>
        <p:grpSpPr bwMode="auto">
          <a:xfrm>
            <a:off x="50800" y="36513"/>
            <a:ext cx="4548188" cy="1135062"/>
            <a:chOff x="0" y="0"/>
            <a:chExt cx="6612" cy="1588"/>
          </a:xfrm>
        </p:grpSpPr>
        <p:sp>
          <p:nvSpPr>
            <p:cNvPr id="77827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828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829" name="Text Box 7"/>
            <p:cNvSpPr>
              <a:spLocks noChangeArrowheads="1"/>
            </p:cNvSpPr>
            <p:nvPr/>
          </p:nvSpPr>
          <p:spPr bwMode="auto">
            <a:xfrm>
              <a:off x="1128" y="399"/>
              <a:ext cx="5484" cy="6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反馈矫正预习练习</a:t>
              </a:r>
              <a:endParaRPr lang="zh-CN" altLang="zh-CN" sz="24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77830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213" y="2017713"/>
            <a:ext cx="2536825" cy="312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15238" y="36513"/>
            <a:ext cx="3948112" cy="481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71813" y="927100"/>
            <a:ext cx="4229100" cy="241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Picture 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071813" y="1065213"/>
            <a:ext cx="4335462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4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432675" y="4935538"/>
            <a:ext cx="4033838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 fill="hold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fill="hold"/>
                                        <p:tgtEl>
                                          <p:spTgt spid="77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 fill="hold"/>
                                        <p:tgtEl>
                                          <p:spTgt spid="77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850" name="Group 3"/>
          <p:cNvGrpSpPr/>
          <p:nvPr/>
        </p:nvGrpSpPr>
        <p:grpSpPr bwMode="auto">
          <a:xfrm>
            <a:off x="0" y="0"/>
            <a:ext cx="3525838" cy="1135063"/>
            <a:chOff x="0" y="0"/>
            <a:chExt cx="6182" cy="1588"/>
          </a:xfrm>
        </p:grpSpPr>
        <p:sp>
          <p:nvSpPr>
            <p:cNvPr id="78851" name="AutoShape 5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940" y="297"/>
              <a:ext cx="5242" cy="950"/>
            </a:xfrm>
            <a:prstGeom prst="roundRect">
              <a:avLst>
                <a:gd name="adj" fmla="val 16667"/>
              </a:avLst>
            </a:prstGeom>
            <a:solidFill>
              <a:srgbClr val="54BBDC"/>
            </a:solidFill>
            <a:ln w="12700" algn="ctr">
              <a:solidFill>
                <a:schemeClr val="bg1"/>
              </a:solidFill>
              <a:round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852" name="AutoShape 6"/>
            <p:cNvSpPr>
              <a:spLocks noChangeArrowheads="1"/>
            </p:cNvSpPr>
            <p:nvPr/>
          </p:nvSpPr>
          <p:spPr bwMode="auto">
            <a:xfrm>
              <a:off x="0" y="0"/>
              <a:ext cx="1587" cy="1588"/>
            </a:xfrm>
            <a:prstGeom prst="diamond">
              <a:avLst/>
            </a:prstGeom>
            <a:solidFill>
              <a:srgbClr val="C4D943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 algn="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853" name="Text Box 7"/>
            <p:cNvSpPr>
              <a:spLocks noChangeArrowheads="1"/>
            </p:cNvSpPr>
            <p:nvPr/>
          </p:nvSpPr>
          <p:spPr bwMode="auto">
            <a:xfrm>
              <a:off x="1284" y="321"/>
              <a:ext cx="4260" cy="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zh-CN" sz="3600" b="1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巩固练习</a:t>
              </a:r>
              <a:endParaRPr lang="zh-CN" altLang="zh-CN" sz="3600" b="1">
                <a:solidFill>
                  <a:srgbClr val="FFFFFF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1923" name="矩形 13"/>
          <p:cNvSpPr/>
          <p:nvPr/>
        </p:nvSpPr>
        <p:spPr>
          <a:xfrm>
            <a:off x="522288" y="906463"/>
            <a:ext cx="4179887" cy="71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26" tIns="44218" rIns="88426" bIns="44218" anchor="ctr">
            <a:spAutoFit/>
          </a:bodyPr>
          <a:lstStyle/>
          <a:p>
            <a:pPr defTabSz="1217930">
              <a:lnSpc>
                <a:spcPct val="150000"/>
              </a:lnSpc>
            </a:pPr>
            <a:r>
              <a:rPr lang="en-US" altLang="zh-CN" sz="2700" b="1">
                <a:latin typeface="宋体" panose="02010600030101010101" pitchFamily="2" charset="-122"/>
                <a:ea typeface="微软雅黑" panose="020B0503020204020204" pitchFamily="34" charset="-122"/>
              </a:rPr>
              <a:t>1.</a:t>
            </a:r>
            <a:r>
              <a:rPr lang="zh-CN" altLang="en-US" sz="2700" b="1">
                <a:latin typeface="宋体" panose="02010600030101010101" pitchFamily="2" charset="-122"/>
                <a:ea typeface="微软雅黑" panose="020B0503020204020204" pitchFamily="34" charset="-122"/>
              </a:rPr>
              <a:t>求圆柱的表面积。</a:t>
            </a:r>
            <a:endParaRPr lang="en-US" altLang="zh-CN" sz="2700" b="1">
              <a:latin typeface="宋体" panose="02010600030101010101" pitchFamily="2" charset="-122"/>
              <a:ea typeface="微软雅黑" panose="020B0503020204020204" pitchFamily="34" charset="-122"/>
            </a:endParaRPr>
          </a:p>
        </p:txBody>
      </p:sp>
      <p:pic>
        <p:nvPicPr>
          <p:cNvPr id="78855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68450" y="1673225"/>
            <a:ext cx="1377950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6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" y="4449763"/>
            <a:ext cx="3017837" cy="167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6" name="矩形 16"/>
          <p:cNvSpPr/>
          <p:nvPr/>
        </p:nvSpPr>
        <p:spPr>
          <a:xfrm>
            <a:off x="3956050" y="2254250"/>
            <a:ext cx="7188200" cy="5064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26" tIns="44218" rIns="88426" bIns="44218">
            <a:spAutoFit/>
          </a:bodyPr>
          <a:lstStyle/>
          <a:p>
            <a:pPr defTabSz="1217930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14×4×6+3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14×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(4÷2)</a:t>
            </a:r>
            <a:r>
              <a:rPr lang="en-US" altLang="zh-CN" sz="2700" baseline="300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=100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48(cm</a:t>
            </a:r>
            <a:r>
              <a:rPr lang="en-US" altLang="zh-CN" sz="2700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927" name="矩形 17"/>
          <p:cNvSpPr/>
          <p:nvPr/>
        </p:nvSpPr>
        <p:spPr>
          <a:xfrm>
            <a:off x="4144963" y="4887913"/>
            <a:ext cx="7396162" cy="506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8426" tIns="44218" rIns="88426" bIns="44218">
            <a:spAutoFit/>
          </a:bodyPr>
          <a:lstStyle/>
          <a:p>
            <a:pPr defTabSz="1217930"/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14×(3×2)×10+3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14×3</a:t>
            </a:r>
            <a:r>
              <a:rPr lang="en-US" altLang="zh-CN" sz="2700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×2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=244</a:t>
            </a:r>
            <a:r>
              <a:rPr lang="en-US" altLang="zh-CN" sz="2700" i="1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92(dm</a:t>
            </a:r>
            <a:r>
              <a:rPr lang="en-US" altLang="zh-CN" sz="2700" baseline="300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270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7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 fill="hold"/>
                                        <p:tgtEl>
                                          <p:spTgt spid="78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 fill="hold"/>
                                        <p:tgtEl>
                                          <p:spTgt spid="7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 fill="hold"/>
                                        <p:tgtEl>
                                          <p:spTgt spid="81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 animBg="1"/>
      <p:bldP spid="81926" grpId="0" animBg="1"/>
      <p:bldP spid="81927" grpId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3.xml><?xml version="1.0" encoding="utf-8"?>
<p:tagLst xmlns:p="http://schemas.openxmlformats.org/presentationml/2006/main">
  <p:tag name="TIMING" val="|23.3|3.3"/>
</p:tagLst>
</file>

<file path=ppt/tags/tag74.xml><?xml version="1.0" encoding="utf-8"?>
<p:tagLst xmlns:p="http://schemas.openxmlformats.org/presentationml/2006/main">
  <p:tag name="KSO_WM_TEMPLATE_CATEGORY" val="custom"/>
  <p:tag name="KSO_WM_TEMPLATE_INDEX" val="160054"/>
  <p:tag name="TIMING" val="|74.8|6.6|14.5|5.8|24.5|9.6|39.3|7.6|28.9|16.3"/>
</p:tagLst>
</file>

<file path=ppt/tags/tag75.xml><?xml version="1.0" encoding="utf-8"?>
<p:tagLst xmlns:p="http://schemas.openxmlformats.org/presentationml/2006/main">
  <p:tag name="KSO_WM_TEMPLATE_CATEGORY" val="custom"/>
  <p:tag name="KSO_WM_TEMPLATE_INDEX" val="160054"/>
  <p:tag name="TIMING" val="|74.8|6.6|14.5|5.8|24.5|9.6|39.3|7.6|28.9|16.3"/>
</p:tagLst>
</file>

<file path=ppt/tags/tag76.xml><?xml version="1.0" encoding="utf-8"?>
<p:tagLst xmlns:p="http://schemas.openxmlformats.org/presentationml/2006/main">
  <p:tag name="KSO_WM_TEMPLATE_CATEGORY" val="custom"/>
  <p:tag name="KSO_WM_TEMPLATE_INDEX" val="160054"/>
  <p:tag name="TIMING" val="|74.8|6.6|14.5|5.8|24.5|9.6|39.3|7.6|28.9|16.3"/>
</p:tagLst>
</file>

<file path=ppt/tags/tag77.xml><?xml version="1.0" encoding="utf-8"?>
<p:tagLst xmlns:p="http://schemas.openxmlformats.org/presentationml/2006/main">
  <p:tag name="KSO_WM_TEMPLATE_CATEGORY" val="custom"/>
  <p:tag name="KSO_WM_TEMPLATE_INDEX" val="160054"/>
  <p:tag name="TIMING" val="|74.8|6.6|14.5|5.8|24.5|9.6|39.3|7.6|28.9|16.3"/>
</p:tagLst>
</file>

<file path=ppt/tags/tag78.xml><?xml version="1.0" encoding="utf-8"?>
<p:tagLst xmlns:p="http://schemas.openxmlformats.org/presentationml/2006/main">
  <p:tag name="KSO_WM_TEMPLATE_CATEGORY" val="custom"/>
  <p:tag name="KSO_WM_TEMPLATE_INDEX" val="160054"/>
  <p:tag name="TIMING" val="|74.8|6.6|14.5|5.8|24.5|9.6|39.3|7.6|28.9|16.3"/>
</p:tagLst>
</file>

<file path=ppt/tags/tag79.xml><?xml version="1.0" encoding="utf-8"?>
<p:tagLst xmlns:p="http://schemas.openxmlformats.org/presentationml/2006/main">
  <p:tag name="TIMING" val="|23.7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0.xml><?xml version="1.0" encoding="utf-8"?>
<p:tagLst xmlns:p="http://schemas.openxmlformats.org/presentationml/2006/main">
  <p:tag name="TIMING" val="|23.7"/>
</p:tagLst>
</file>

<file path=ppt/tags/tag81.xml><?xml version="1.0" encoding="utf-8"?>
<p:tagLst xmlns:p="http://schemas.openxmlformats.org/presentationml/2006/main">
  <p:tag name="KSO_WM_TEMPLATE_CATEGORY" val="custom"/>
  <p:tag name="KSO_WM_TEMPLATE_INDEX" val="160054"/>
  <p:tag name="TIMING" val="|11.5"/>
</p:tagLst>
</file>

<file path=ppt/tags/tag8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6342"/>
  <p:tag name="KSO_WPP_MARK_KEY" val="982ddc18-2d84-47d4-bf58-3d16bf3ab705"/>
  <p:tag name="COMMONDATA" val="eyJoZGlkIjoiNTEwZDYwYjA4ODUyYzA2MmI0M2EzZjhhMWY0NWI4YWEifQ==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1332</Words>
  <Application>WPS 演示</Application>
  <PresentationFormat>自定义</PresentationFormat>
  <Paragraphs>147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Calibri</vt:lpstr>
      <vt:lpstr>楷体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2021-04-06T14:39:00Z</cp:lastPrinted>
  <dcterms:created xsi:type="dcterms:W3CDTF">2021-04-06T14:39:00Z</dcterms:created>
  <dcterms:modified xsi:type="dcterms:W3CDTF">2023-02-12T05:41:51Z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32397C7AD01E4950AC37540DCB016E9A</vt:lpwstr>
  </property>
  <property fmtid="{D5CDD505-2E9C-101B-9397-08002B2CF9AE}" pid="7" name="KSOProductBuildVer">
    <vt:lpwstr>2052-11.1.0.13703</vt:lpwstr>
  </property>
</Properties>
</file>