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73" r:id="rId3"/>
    <p:sldId id="377" r:id="rId5"/>
    <p:sldId id="258" r:id="rId6"/>
    <p:sldId id="344" r:id="rId7"/>
    <p:sldId id="370" r:id="rId8"/>
    <p:sldId id="346" r:id="rId9"/>
    <p:sldId id="347" r:id="rId10"/>
    <p:sldId id="358" r:id="rId11"/>
    <p:sldId id="376" r:id="rId12"/>
    <p:sldId id="375" r:id="rId13"/>
    <p:sldId id="379" r:id="rId14"/>
    <p:sldId id="380" r:id="rId15"/>
    <p:sldId id="334" r:id="rId16"/>
    <p:sldId id="371" r:id="rId17"/>
    <p:sldId id="309" r:id="rId18"/>
    <p:sldId id="336" r:id="rId19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73" userDrawn="1">
          <p15:clr>
            <a:srgbClr val="A4A3A4"/>
          </p15:clr>
        </p15:guide>
        <p15:guide id="2" orient="horz" pos="1484" userDrawn="1">
          <p15:clr>
            <a:srgbClr val="A4A3A4"/>
          </p15:clr>
        </p15:guide>
        <p15:guide id="3" orient="horz" pos="3682" userDrawn="1">
          <p15:clr>
            <a:srgbClr val="A4A3A4"/>
          </p15:clr>
        </p15:guide>
        <p15:guide id="4" orient="horz" pos="1094" userDrawn="1">
          <p15:clr>
            <a:srgbClr val="A4A3A4"/>
          </p15:clr>
        </p15:guide>
        <p15:guide id="5" pos="3873" userDrawn="1">
          <p15:clr>
            <a:srgbClr val="A4A3A4"/>
          </p15:clr>
        </p15:guide>
        <p15:guide id="6" pos="4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03" autoAdjust="0"/>
    <p:restoredTop sz="83302" autoAdjust="0"/>
  </p:normalViewPr>
  <p:slideViewPr>
    <p:cSldViewPr snapToGrid="0" showGuides="1">
      <p:cViewPr>
        <p:scale>
          <a:sx n="100" d="100"/>
          <a:sy n="100" d="100"/>
        </p:scale>
        <p:origin x="-1212" y="-432"/>
      </p:cViewPr>
      <p:guideLst>
        <p:guide orient="horz" pos="2773"/>
        <p:guide orient="horz" pos="1484"/>
        <p:guide orient="horz" pos="3682"/>
        <p:guide orient="horz" pos="1094"/>
        <p:guide pos="3873"/>
        <p:guide pos="492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78"/>
      </p:cViewPr>
      <p:guideLst>
        <p:guide orient="horz" pos="2797"/>
        <p:guide pos="217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4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3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6590A4-9632-4481-B10E-4DC4F3CF4B7D}" type="doc">
      <dgm:prSet loTypeId="urn:microsoft.com/office/officeart/2005/8/layout/process1" loCatId="process" qsTypeId="urn:microsoft.com/office/officeart/2005/8/quickstyle/simple1#3" qsCatId="simple" csTypeId="urn:microsoft.com/office/officeart/2005/8/colors/colorful5#3" csCatId="colorful" phldr="1"/>
      <dgm:spPr/>
      <dgm:t>
        <a:bodyPr/>
        <a:lstStyle/>
        <a:p>
          <a:endParaRPr/>
        </a:p>
      </dgm:t>
    </dgm:pt>
    <dgm:pt modelId="{D7C32C2E-85A1-4858-8DCE-D2C44EA44818}" cxnId="{925D2AFA-AD94-4D65-82F9-87CB7A7C15D1}" type="parTrans">
      <dgm:prSet/>
      <dgm:spPr/>
      <dgm:t>
        <a:bodyPr/>
        <a:lstStyle/>
        <a:p>
          <a:endParaRPr lang="zh-CN" altLang="en-US"/>
        </a:p>
      </dgm:t>
    </dgm:pt>
    <dgm:pt modelId="{7D8D6538-FFA5-4057-BF95-1F41051BDCCD}">
      <dgm:prSet phldrT="[文本]"/>
      <dgm:spPr>
        <a:solidFill>
          <a:srgbClr val="0070C0"/>
        </a:solidFill>
        <a:ln w="9525">
          <a:noFill/>
        </a:ln>
      </dgm:spPr>
      <dgm:t>
        <a:bodyPr/>
        <a:lstStyle/>
        <a:p>
          <a:r>
            <a:rPr lang="zh-CN" altLang="en-US" b="1">
              <a:solidFill>
                <a:schemeClr val="bg1"/>
              </a:solidFill>
              <a:latin typeface="冬青黑体简体中文 W6" pitchFamily="34" charset="-122"/>
              <a:ea typeface="冬青黑体简体中文 W6" pitchFamily="34" charset="-122"/>
            </a:rPr>
            <a:t>复习导入</a:t>
          </a:r>
          <a:endParaRPr lang="zh-CN" altLang="en-US">
            <a:solidFill>
              <a:schemeClr val="bg1"/>
            </a:solidFill>
            <a:latin typeface="冬青黑体简体中文 W6" pitchFamily="34" charset="-122"/>
            <a:ea typeface="冬青黑体简体中文 W6" pitchFamily="34" charset="-122"/>
          </a:endParaRPr>
        </a:p>
      </dgm:t>
    </dgm:pt>
    <dgm:pt modelId="{A3CED38E-EB10-4769-9108-B2573FA8FBE4}" cxnId="{925D2AFA-AD94-4D65-82F9-87CB7A7C15D1}" type="sibTrans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BB6E305E-F4E3-4867-AAD6-977FB8C4455F}" cxnId="{DE9582AA-2F23-4E76-86BC-B64A1A631587}" type="parTrans">
      <dgm:prSet/>
      <dgm:spPr/>
      <dgm:t>
        <a:bodyPr/>
        <a:lstStyle/>
        <a:p>
          <a:endParaRPr lang="zh-CN" altLang="en-US"/>
        </a:p>
      </dgm:t>
    </dgm:pt>
    <dgm:pt modelId="{5CBB7CE5-C92F-46EB-BF11-93A21D2FF561}">
      <dgm:prSet phldrT="[文本]" custT="0"/>
      <dgm:spPr>
        <a:solidFill>
          <a:srgbClr val="113ECD"/>
        </a:solidFill>
        <a:ln>
          <a:noFill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bg1"/>
              </a:solidFill>
              <a:latin typeface="冬青黑体简体中文 W6" pitchFamily="34" charset="-122"/>
              <a:ea typeface="冬青黑体简体中文 W6" pitchFamily="34" charset="-122"/>
            </a:rPr>
            <a:t>探索新知</a:t>
          </a:r>
        </a:p>
      </dgm:t>
    </dgm:pt>
    <dgm:pt modelId="{F01835B3-05F2-46DA-BD7C-EE7438DAD7CE}" cxnId="{DE9582AA-2F23-4E76-86BC-B64A1A631587}" type="sibTrans">
      <dgm:prSet/>
      <dgm:spPr>
        <a:solidFill>
          <a:srgbClr val="113ECD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6CCC2A86-F85B-44CC-98A3-C46FF64B3170}" cxnId="{F54220A2-E131-44FF-ABBE-D66119FE9287}" type="parTrans">
      <dgm:prSet/>
      <dgm:spPr/>
      <dgm:t>
        <a:bodyPr/>
        <a:lstStyle/>
        <a:p>
          <a:endParaRPr lang="zh-CN" altLang="en-US"/>
        </a:p>
      </dgm:t>
    </dgm:pt>
    <dgm:pt modelId="{B8B470CB-DF17-4CB3-90CB-F1BF4FDB0D59}">
      <dgm:prSet phldrT="[文本]"/>
      <dgm:spPr>
        <a:solidFill>
          <a:srgbClr val="1C902A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  <a:latin typeface="冬青黑体简体中文 W6" pitchFamily="34" charset="-122"/>
              <a:ea typeface="冬青黑体简体中文 W6" pitchFamily="34" charset="-122"/>
            </a:rPr>
            <a:t>课堂练习</a:t>
          </a:r>
        </a:p>
      </dgm:t>
    </dgm:pt>
    <dgm:pt modelId="{715DB15F-B18C-408D-AF4D-0B689BA0E58F}" cxnId="{F54220A2-E131-44FF-ABBE-D66119FE9287}" type="sibTrans">
      <dgm:prSet/>
      <dgm:spPr>
        <a:solidFill>
          <a:srgbClr val="FFCC00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4C59B78-86C3-4A2A-B0F6-61CC32DC173C}" cxnId="{39619996-10CA-4143-BCC9-3214A215A574}" type="parTrans">
      <dgm:prSet/>
      <dgm:spPr/>
      <dgm:t>
        <a:bodyPr/>
        <a:lstStyle/>
        <a:p>
          <a:endParaRPr lang="zh-CN" altLang="en-US"/>
        </a:p>
      </dgm:t>
    </dgm:pt>
    <dgm:pt modelId="{A71BEDD8-220D-4CBD-929B-E387BF7E5B89}">
      <dgm:prSet phldrT="[文本]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  <a:latin typeface="冬青黑体简体中文 W6" pitchFamily="34" charset="-122"/>
              <a:ea typeface="冬青黑体简体中文 W6" pitchFamily="34" charset="-122"/>
            </a:rPr>
            <a:t>课堂小结</a:t>
          </a:r>
        </a:p>
      </dgm:t>
    </dgm:pt>
    <dgm:pt modelId="{EF0640CF-9B5B-4A2A-8EA1-B1435C113D4F}" cxnId="{39619996-10CA-4143-BCC9-3214A215A574}" type="sibTrans">
      <dgm:prSet/>
      <dgm:spPr/>
      <dgm:t>
        <a:bodyPr/>
        <a:lstStyle/>
        <a:p>
          <a:endParaRPr lang="zh-CN" altLang="en-US"/>
        </a:p>
      </dgm:t>
    </dgm:pt>
    <dgm:pt modelId="{946525A1-11BE-4473-BD1E-5A02F57FAFE1}" type="pres">
      <dgm:prSet presAssocID="{5E6590A4-9632-4481-B10E-4DC4F3CF4B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/>
        </a:p>
      </dgm:t>
    </dgm:pt>
    <dgm:pt modelId="{6BE8C442-C27B-4EE9-A58B-9E5BDD49A0C6}" type="pres">
      <dgm:prSet presAssocID="{7D8D6538-FFA5-4057-BF95-1F41051BDCC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15B0F1CA-E9C1-436F-A000-48C2317E1AEE}" type="pres">
      <dgm:prSet presAssocID="{A3CED38E-EB10-4769-9108-B2573FA8FBE4}" presName="sibTrans" presStyleLbl="sibTrans2D1" presStyleIdx="0" presStyleCnt="3"/>
      <dgm:spPr/>
      <dgm:t>
        <a:bodyPr/>
        <a:lstStyle/>
        <a:p>
          <a:endParaRPr/>
        </a:p>
      </dgm:t>
    </dgm:pt>
    <dgm:pt modelId="{655E6FA8-D806-4120-92B4-695524B5F569}" type="pres">
      <dgm:prSet presAssocID="{A3CED38E-EB10-4769-9108-B2573FA8FBE4}" presName="connectorText" presStyleLbl="sibTrans2D1" presStyleIdx="0" presStyleCnt="3"/>
      <dgm:spPr/>
      <dgm:t>
        <a:bodyPr/>
        <a:lstStyle/>
        <a:p>
          <a:endParaRPr/>
        </a:p>
      </dgm:t>
    </dgm:pt>
    <dgm:pt modelId="{FAE70EB4-13DE-4207-8EEE-64892F90D980}" type="pres">
      <dgm:prSet presAssocID="{5CBB7CE5-C92F-46EB-BF11-93A21D2FF56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41B76FD1-4D28-4EF4-BF3A-265F6D2C909C}" type="pres">
      <dgm:prSet presAssocID="{F01835B3-05F2-46DA-BD7C-EE7438DAD7CE}" presName="sibTrans" presStyleLbl="sibTrans2D1" presStyleIdx="1" presStyleCnt="3"/>
      <dgm:spPr/>
      <dgm:t>
        <a:bodyPr/>
        <a:lstStyle/>
        <a:p>
          <a:endParaRPr/>
        </a:p>
      </dgm:t>
    </dgm:pt>
    <dgm:pt modelId="{D789DD17-C468-41E2-88AD-4B7F7990EB39}" type="pres">
      <dgm:prSet presAssocID="{F01835B3-05F2-46DA-BD7C-EE7438DAD7CE}" presName="connectorText" presStyleLbl="sibTrans2D1" presStyleIdx="1" presStyleCnt="3"/>
      <dgm:spPr/>
      <dgm:t>
        <a:bodyPr/>
        <a:lstStyle/>
        <a:p>
          <a:endParaRPr/>
        </a:p>
      </dgm:t>
    </dgm:pt>
    <dgm:pt modelId="{2D20D324-F089-495B-A6AB-B3CA71D2E04A}" type="pres">
      <dgm:prSet presAssocID="{B8B470CB-DF17-4CB3-90CB-F1BF4FDB0D5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A363207B-3AD6-472F-AB35-5DE074AB6BC2}" type="pres">
      <dgm:prSet presAssocID="{715DB15F-B18C-408D-AF4D-0B689BA0E58F}" presName="sibTrans" presStyleLbl="sibTrans2D1" presStyleIdx="2" presStyleCnt="3"/>
      <dgm:spPr/>
      <dgm:t>
        <a:bodyPr/>
        <a:lstStyle/>
        <a:p>
          <a:endParaRPr/>
        </a:p>
      </dgm:t>
    </dgm:pt>
    <dgm:pt modelId="{9F1752A6-F0C6-4116-8969-5F3A3113DEB4}" type="pres">
      <dgm:prSet presAssocID="{715DB15F-B18C-408D-AF4D-0B689BA0E58F}" presName="connectorText" presStyleLbl="sibTrans2D1" presStyleIdx="2" presStyleCnt="3"/>
      <dgm:spPr/>
      <dgm:t>
        <a:bodyPr/>
        <a:lstStyle/>
        <a:p>
          <a:endParaRPr/>
        </a:p>
      </dgm:t>
    </dgm:pt>
    <dgm:pt modelId="{C31FA319-1B76-4D24-8E64-6A83C1E0D876}" type="pres">
      <dgm:prSet presAssocID="{A71BEDD8-220D-4CBD-929B-E387BF7E5B8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</dgm:ptLst>
  <dgm:cxnLst>
    <dgm:cxn modelId="{FB23A9B9-35D1-4D30-A8DC-20A0C56A998B}" type="presOf" srcId="{715DB15F-B18C-408D-AF4D-0B689BA0E58F}" destId="{A363207B-3AD6-472F-AB35-5DE074AB6BC2}" srcOrd="0" destOrd="0" presId="urn:microsoft.com/office/officeart/2005/8/layout/process1"/>
    <dgm:cxn modelId="{3854F023-3CA3-48E4-98DD-487E18560120}" type="presOf" srcId="{B8B470CB-DF17-4CB3-90CB-F1BF4FDB0D59}" destId="{2D20D324-F089-495B-A6AB-B3CA71D2E04A}" srcOrd="0" destOrd="0" presId="urn:microsoft.com/office/officeart/2005/8/layout/process1"/>
    <dgm:cxn modelId="{A35BCB68-3DF0-46AA-9423-5E7B02B04055}" type="presOf" srcId="{715DB15F-B18C-408D-AF4D-0B689BA0E58F}" destId="{9F1752A6-F0C6-4116-8969-5F3A3113DEB4}" srcOrd="1" destOrd="0" presId="urn:microsoft.com/office/officeart/2005/8/layout/process1"/>
    <dgm:cxn modelId="{906538DD-5495-47A0-A240-FE549B1BF4FD}" type="presOf" srcId="{7D8D6538-FFA5-4057-BF95-1F41051BDCCD}" destId="{6BE8C442-C27B-4EE9-A58B-9E5BDD49A0C6}" srcOrd="0" destOrd="0" presId="urn:microsoft.com/office/officeart/2005/8/layout/process1"/>
    <dgm:cxn modelId="{BA26C4ED-D47A-4A01-A456-3D437D407755}" type="presOf" srcId="{A71BEDD8-220D-4CBD-929B-E387BF7E5B89}" destId="{C31FA319-1B76-4D24-8E64-6A83C1E0D876}" srcOrd="0" destOrd="0" presId="urn:microsoft.com/office/officeart/2005/8/layout/process1"/>
    <dgm:cxn modelId="{925D2AFA-AD94-4D65-82F9-87CB7A7C15D1}" srcId="{5E6590A4-9632-4481-B10E-4DC4F3CF4B7D}" destId="{7D8D6538-FFA5-4057-BF95-1F41051BDCCD}" srcOrd="0" destOrd="0" parTransId="{D7C32C2E-85A1-4858-8DCE-D2C44EA44818}" sibTransId="{A3CED38E-EB10-4769-9108-B2573FA8FBE4}"/>
    <dgm:cxn modelId="{DA277FE1-C65A-4422-9909-CC521DE429C2}" type="presOf" srcId="{F01835B3-05F2-46DA-BD7C-EE7438DAD7CE}" destId="{41B76FD1-4D28-4EF4-BF3A-265F6D2C909C}" srcOrd="0" destOrd="0" presId="urn:microsoft.com/office/officeart/2005/8/layout/process1"/>
    <dgm:cxn modelId="{DE9582AA-2F23-4E76-86BC-B64A1A631587}" srcId="{5E6590A4-9632-4481-B10E-4DC4F3CF4B7D}" destId="{5CBB7CE5-C92F-46EB-BF11-93A21D2FF561}" srcOrd="1" destOrd="0" parTransId="{BB6E305E-F4E3-4867-AAD6-977FB8C4455F}" sibTransId="{F01835B3-05F2-46DA-BD7C-EE7438DAD7CE}"/>
    <dgm:cxn modelId="{F2B09E44-0389-4452-AFDA-164DC65DFCB2}" type="presOf" srcId="{F01835B3-05F2-46DA-BD7C-EE7438DAD7CE}" destId="{D789DD17-C468-41E2-88AD-4B7F7990EB39}" srcOrd="1" destOrd="0" presId="urn:microsoft.com/office/officeart/2005/8/layout/process1"/>
    <dgm:cxn modelId="{E3C946BD-BF5A-448E-9B0C-EE4089CBEF85}" type="presOf" srcId="{5E6590A4-9632-4481-B10E-4DC4F3CF4B7D}" destId="{946525A1-11BE-4473-BD1E-5A02F57FAFE1}" srcOrd="0" destOrd="0" presId="urn:microsoft.com/office/officeart/2005/8/layout/process1"/>
    <dgm:cxn modelId="{C47D52E5-94BE-4C3E-ADDB-153FBC82297A}" type="presOf" srcId="{A3CED38E-EB10-4769-9108-B2573FA8FBE4}" destId="{655E6FA8-D806-4120-92B4-695524B5F569}" srcOrd="1" destOrd="0" presId="urn:microsoft.com/office/officeart/2005/8/layout/process1"/>
    <dgm:cxn modelId="{1E737A0B-3AB1-47E0-8CDD-ED459C02558B}" type="presOf" srcId="{A3CED38E-EB10-4769-9108-B2573FA8FBE4}" destId="{15B0F1CA-E9C1-436F-A000-48C2317E1AEE}" srcOrd="0" destOrd="0" presId="urn:microsoft.com/office/officeart/2005/8/layout/process1"/>
    <dgm:cxn modelId="{B9736530-0757-4840-8D8F-7AD7B9E06734}" type="presOf" srcId="{5CBB7CE5-C92F-46EB-BF11-93A21D2FF561}" destId="{FAE70EB4-13DE-4207-8EEE-64892F90D980}" srcOrd="0" destOrd="0" presId="urn:microsoft.com/office/officeart/2005/8/layout/process1"/>
    <dgm:cxn modelId="{39619996-10CA-4143-BCC9-3214A215A574}" srcId="{5E6590A4-9632-4481-B10E-4DC4F3CF4B7D}" destId="{A71BEDD8-220D-4CBD-929B-E387BF7E5B89}" srcOrd="3" destOrd="0" parTransId="{B4C59B78-86C3-4A2A-B0F6-61CC32DC173C}" sibTransId="{EF0640CF-9B5B-4A2A-8EA1-B1435C113D4F}"/>
    <dgm:cxn modelId="{F54220A2-E131-44FF-ABBE-D66119FE9287}" srcId="{5E6590A4-9632-4481-B10E-4DC4F3CF4B7D}" destId="{B8B470CB-DF17-4CB3-90CB-F1BF4FDB0D59}" srcOrd="2" destOrd="0" parTransId="{6CCC2A86-F85B-44CC-98A3-C46FF64B3170}" sibTransId="{715DB15F-B18C-408D-AF4D-0B689BA0E58F}"/>
    <dgm:cxn modelId="{E4A39086-DD40-4EBB-95E9-FBDA5EDEF831}" type="presParOf" srcId="{946525A1-11BE-4473-BD1E-5A02F57FAFE1}" destId="{6BE8C442-C27B-4EE9-A58B-9E5BDD49A0C6}" srcOrd="0" destOrd="0" presId="urn:microsoft.com/office/officeart/2005/8/layout/process1"/>
    <dgm:cxn modelId="{60A6CEA2-D56A-4BB4-8D11-A683448236A6}" type="presParOf" srcId="{946525A1-11BE-4473-BD1E-5A02F57FAFE1}" destId="{15B0F1CA-E9C1-436F-A000-48C2317E1AEE}" srcOrd="1" destOrd="0" presId="urn:microsoft.com/office/officeart/2005/8/layout/process1"/>
    <dgm:cxn modelId="{9AFC5EBA-782A-4FE5-98A8-DB8A5C3BB6A5}" type="presParOf" srcId="{15B0F1CA-E9C1-436F-A000-48C2317E1AEE}" destId="{655E6FA8-D806-4120-92B4-695524B5F569}" srcOrd="0" destOrd="0" presId="urn:microsoft.com/office/officeart/2005/8/layout/process1"/>
    <dgm:cxn modelId="{204F21C7-5508-46E7-A236-EF6FFBE1F247}" type="presParOf" srcId="{946525A1-11BE-4473-BD1E-5A02F57FAFE1}" destId="{FAE70EB4-13DE-4207-8EEE-64892F90D980}" srcOrd="2" destOrd="0" presId="urn:microsoft.com/office/officeart/2005/8/layout/process1"/>
    <dgm:cxn modelId="{E052F8EA-1CD3-4921-9D97-E3F2B1A60FB6}" type="presParOf" srcId="{946525A1-11BE-4473-BD1E-5A02F57FAFE1}" destId="{41B76FD1-4D28-4EF4-BF3A-265F6D2C909C}" srcOrd="3" destOrd="0" presId="urn:microsoft.com/office/officeart/2005/8/layout/process1"/>
    <dgm:cxn modelId="{860AA603-1B52-43FA-9BC3-4D1284D85EA2}" type="presParOf" srcId="{41B76FD1-4D28-4EF4-BF3A-265F6D2C909C}" destId="{D789DD17-C468-41E2-88AD-4B7F7990EB39}" srcOrd="0" destOrd="0" presId="urn:microsoft.com/office/officeart/2005/8/layout/process1"/>
    <dgm:cxn modelId="{37F2F91C-A121-431A-B682-67A77EF5F13A}" type="presParOf" srcId="{946525A1-11BE-4473-BD1E-5A02F57FAFE1}" destId="{2D20D324-F089-495B-A6AB-B3CA71D2E04A}" srcOrd="4" destOrd="0" presId="urn:microsoft.com/office/officeart/2005/8/layout/process1"/>
    <dgm:cxn modelId="{483077E0-E11B-4739-976E-A1B8F3AF8823}" type="presParOf" srcId="{946525A1-11BE-4473-BD1E-5A02F57FAFE1}" destId="{A363207B-3AD6-472F-AB35-5DE074AB6BC2}" srcOrd="5" destOrd="0" presId="urn:microsoft.com/office/officeart/2005/8/layout/process1"/>
    <dgm:cxn modelId="{A8EA2B00-0BFB-40D8-B36A-651046C007C7}" type="presParOf" srcId="{A363207B-3AD6-472F-AB35-5DE074AB6BC2}" destId="{9F1752A6-F0C6-4116-8969-5F3A3113DEB4}" srcOrd="0" destOrd="0" presId="urn:microsoft.com/office/officeart/2005/8/layout/process1"/>
    <dgm:cxn modelId="{269B86C2-5F2D-4C3D-A95F-E5596F5DFE05}" type="presParOf" srcId="{946525A1-11BE-4473-BD1E-5A02F57FAFE1}" destId="{C31FA319-1B76-4D24-8E64-6A83C1E0D876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1988165"/>
        <a:chOff x="0" y="0"/>
        <a:chExt cx="8128000" cy="1988165"/>
      </a:xfrm>
    </dsp:grpSpPr>
    <dsp:sp modelId="{6BE8C442-C27B-4EE9-A58B-9E5BDD49A0C6}">
      <dsp:nvSpPr>
        <dsp:cNvPr id="3" name="圆角矩形 2"/>
        <dsp:cNvSpPr/>
      </dsp:nvSpPr>
      <dsp:spPr bwMode="white">
        <a:xfrm>
          <a:off x="0" y="525159"/>
          <a:ext cx="1563077" cy="937846"/>
        </a:xfrm>
        <a:prstGeom prst="roundRect">
          <a:avLst>
            <a:gd name="adj" fmla="val 10000"/>
          </a:avLst>
        </a:prstGeom>
        <a:solidFill>
          <a:srgbClr val="0070C0"/>
        </a:solidFill>
        <a:ln w="9525">
          <a:noFill/>
        </a:ln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solidFill>
                <a:schemeClr val="bg1"/>
              </a:solidFill>
              <a:latin typeface="冬青黑体简体中文 W6" pitchFamily="34" charset="-122"/>
              <a:ea typeface="冬青黑体简体中文 W6" pitchFamily="34" charset="-122"/>
            </a:rPr>
            <a:t>复习导入</a:t>
          </a:r>
          <a:endParaRPr lang="zh-CN" altLang="en-US">
            <a:solidFill>
              <a:schemeClr val="bg1"/>
            </a:solidFill>
            <a:latin typeface="冬青黑体简体中文 W6" pitchFamily="34" charset="-122"/>
            <a:ea typeface="冬青黑体简体中文 W6" pitchFamily="34" charset="-122"/>
          </a:endParaRPr>
        </a:p>
      </dsp:txBody>
      <dsp:txXfrm>
        <a:off x="0" y="525159"/>
        <a:ext cx="1563077" cy="937846"/>
      </dsp:txXfrm>
    </dsp:sp>
    <dsp:sp modelId="{15B0F1CA-E9C1-436F-A000-48C2317E1AEE}">
      <dsp:nvSpPr>
        <dsp:cNvPr id="4" name="右箭头 3"/>
        <dsp:cNvSpPr/>
      </dsp:nvSpPr>
      <dsp:spPr bwMode="white">
        <a:xfrm>
          <a:off x="1710006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solidFill>
            <a:srgbClr val="0070C0"/>
          </a:solidFill>
        </a:ln>
      </dsp:spPr>
      <dsp:style>
        <a:lnRef idx="0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710006" y="800261"/>
        <a:ext cx="331372" cy="387643"/>
      </dsp:txXfrm>
    </dsp:sp>
    <dsp:sp modelId="{FAE70EB4-13DE-4207-8EEE-64892F90D980}">
      <dsp:nvSpPr>
        <dsp:cNvPr id="5" name="圆角矩形 4"/>
        <dsp:cNvSpPr/>
      </dsp:nvSpPr>
      <dsp:spPr bwMode="white">
        <a:xfrm>
          <a:off x="2188308" y="525159"/>
          <a:ext cx="1563077" cy="937846"/>
        </a:xfrm>
        <a:prstGeom prst="roundRect">
          <a:avLst>
            <a:gd name="adj" fmla="val 10000"/>
          </a:avLst>
        </a:prstGeom>
        <a:solidFill>
          <a:srgbClr val="113ECD"/>
        </a:solidFill>
        <a:ln>
          <a:noFill/>
        </a:ln>
      </dsp:spPr>
      <dsp:style>
        <a:lnRef idx="2">
          <a:schemeClr val="lt1"/>
        </a:lnRef>
        <a:fillRef idx="1">
          <a:schemeClr val="accent5">
            <a:hueOff val="6800000"/>
            <a:satOff val="-1175"/>
            <a:lumOff val="-1437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olidFill>
                <a:schemeClr val="bg1"/>
              </a:solidFill>
              <a:latin typeface="冬青黑体简体中文 W6" pitchFamily="34" charset="-122"/>
              <a:ea typeface="冬青黑体简体中文 W6" pitchFamily="34" charset="-122"/>
            </a:rPr>
            <a:t>探索新知</a:t>
          </a:r>
        </a:p>
      </dsp:txBody>
      <dsp:txXfrm>
        <a:off x="2188308" y="525159"/>
        <a:ext cx="1563077" cy="937846"/>
      </dsp:txXfrm>
    </dsp:sp>
    <dsp:sp modelId="{41B76FD1-4D28-4EF4-BF3A-265F6D2C909C}">
      <dsp:nvSpPr>
        <dsp:cNvPr id="6" name="右箭头 5"/>
        <dsp:cNvSpPr/>
      </dsp:nvSpPr>
      <dsp:spPr bwMode="white">
        <a:xfrm>
          <a:off x="3898314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  <a:solidFill>
          <a:srgbClr val="113ECD"/>
        </a:solidFill>
        <a:ln>
          <a:noFill/>
        </a:ln>
      </dsp:spPr>
      <dsp:style>
        <a:lnRef idx="0">
          <a:schemeClr val="lt1"/>
        </a:lnRef>
        <a:fillRef idx="1">
          <a:schemeClr val="accent5">
            <a:hueOff val="10200000"/>
            <a:satOff val="-1764"/>
            <a:lumOff val="-215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3898314" y="800261"/>
        <a:ext cx="331372" cy="387643"/>
      </dsp:txXfrm>
    </dsp:sp>
    <dsp:sp modelId="{2D20D324-F089-495B-A6AB-B3CA71D2E04A}">
      <dsp:nvSpPr>
        <dsp:cNvPr id="7" name="圆角矩形 6"/>
        <dsp:cNvSpPr/>
      </dsp:nvSpPr>
      <dsp:spPr bwMode="white">
        <a:xfrm>
          <a:off x="4376615" y="525159"/>
          <a:ext cx="1563077" cy="937846"/>
        </a:xfrm>
        <a:prstGeom prst="roundRect">
          <a:avLst>
            <a:gd name="adj" fmla="val 10000"/>
          </a:avLst>
        </a:prstGeom>
        <a:solidFill>
          <a:srgbClr val="1C902A"/>
        </a:solidFill>
        <a:ln>
          <a:noFill/>
        </a:ln>
      </dsp:spPr>
      <dsp:style>
        <a:lnRef idx="2">
          <a:schemeClr val="lt1"/>
        </a:lnRef>
        <a:fillRef idx="1">
          <a:schemeClr val="accent5">
            <a:hueOff val="13600000"/>
            <a:satOff val="-2352"/>
            <a:lumOff val="-2875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bg1"/>
              </a:solidFill>
              <a:latin typeface="冬青黑体简体中文 W6" pitchFamily="34" charset="-122"/>
              <a:ea typeface="冬青黑体简体中文 W6" pitchFamily="34" charset="-122"/>
            </a:rPr>
            <a:t>课堂练习</a:t>
          </a:r>
        </a:p>
      </dsp:txBody>
      <dsp:txXfrm>
        <a:off x="4376615" y="525159"/>
        <a:ext cx="1563077" cy="937846"/>
      </dsp:txXfrm>
    </dsp:sp>
    <dsp:sp modelId="{A363207B-3AD6-472F-AB35-5DE074AB6BC2}">
      <dsp:nvSpPr>
        <dsp:cNvPr id="8" name="右箭头 7"/>
        <dsp:cNvSpPr/>
      </dsp:nvSpPr>
      <dsp:spPr bwMode="white">
        <a:xfrm>
          <a:off x="6086622" y="800261"/>
          <a:ext cx="331372" cy="387643"/>
        </a:xfrm>
        <a:prstGeom prst="rightArrow">
          <a:avLst>
            <a:gd name="adj1" fmla="val 60000"/>
            <a:gd name="adj2" fmla="val 50000"/>
          </a:avLst>
        </a:prstGeom>
        <a:solidFill>
          <a:srgbClr val="FFCC00"/>
        </a:solidFill>
        <a:ln>
          <a:noFill/>
        </a:ln>
      </dsp:spPr>
      <dsp:style>
        <a:lnRef idx="0">
          <a:schemeClr val="lt1"/>
        </a:lnRef>
        <a:fillRef idx="1">
          <a:schemeClr val="accent5">
            <a:hueOff val="20400000"/>
            <a:satOff val="-3528"/>
            <a:lumOff val="-4313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500"/>
          </a:lvl1pPr>
          <a:lvl2pPr marL="114300" indent="-114300" algn="ctr">
            <a:defRPr sz="1200"/>
          </a:lvl2pPr>
          <a:lvl3pPr marL="228600" indent="-114300" algn="ctr">
            <a:defRPr sz="1200"/>
          </a:lvl3pPr>
          <a:lvl4pPr marL="342900" indent="-114300" algn="ctr">
            <a:defRPr sz="1200"/>
          </a:lvl4pPr>
          <a:lvl5pPr marL="457200" indent="-114300" algn="ctr">
            <a:defRPr sz="1200"/>
          </a:lvl5pPr>
          <a:lvl6pPr marL="571500" indent="-114300" algn="ctr">
            <a:defRPr sz="1200"/>
          </a:lvl6pPr>
          <a:lvl7pPr marL="685800" indent="-114300" algn="ctr">
            <a:defRPr sz="1200"/>
          </a:lvl7pPr>
          <a:lvl8pPr marL="800100" indent="-114300" algn="ctr">
            <a:defRPr sz="1200"/>
          </a:lvl8pPr>
          <a:lvl9pPr marL="914400" indent="-114300" algn="ctr">
            <a:defRPr sz="1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6086622" y="800261"/>
        <a:ext cx="331372" cy="387643"/>
      </dsp:txXfrm>
    </dsp:sp>
    <dsp:sp modelId="{C31FA319-1B76-4D24-8E64-6A83C1E0D876}">
      <dsp:nvSpPr>
        <dsp:cNvPr id="9" name="圆角矩形 8"/>
        <dsp:cNvSpPr/>
      </dsp:nvSpPr>
      <dsp:spPr bwMode="white">
        <a:xfrm>
          <a:off x="6564923" y="525159"/>
          <a:ext cx="1563077" cy="937846"/>
        </a:xfrm>
        <a:prstGeom prst="roundRect">
          <a:avLst>
            <a:gd name="adj" fmla="val 10000"/>
          </a:avLst>
        </a:prstGeom>
        <a:solidFill>
          <a:srgbClr val="0070C0"/>
        </a:solidFill>
        <a:ln>
          <a:noFill/>
        </a:ln>
      </dsp:spPr>
      <dsp:style>
        <a:lnRef idx="2">
          <a:schemeClr val="lt1"/>
        </a:lnRef>
        <a:fillRef idx="1">
          <a:schemeClr val="accent5">
            <a:hueOff val="20400000"/>
            <a:satOff val="-3528"/>
            <a:lumOff val="-4313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95250" rIns="95250" bIns="952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bg1"/>
              </a:solidFill>
              <a:latin typeface="冬青黑体简体中文 W6" pitchFamily="34" charset="-122"/>
              <a:ea typeface="冬青黑体简体中文 W6" pitchFamily="34" charset="-122"/>
            </a:rPr>
            <a:t>课堂小结</a:t>
          </a:r>
        </a:p>
      </dsp:txBody>
      <dsp:txXfrm>
        <a:off x="6564923" y="525159"/>
        <a:ext cx="1563077" cy="937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172AE9-50B6-4632-ABC7-6801BFE42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0C084-F86C-4DCD-B085-ABE509AD05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4C22B-8150-434A-B4B5-BCA0C9DA5C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——</a:t>
            </a:r>
            <a:r>
              <a:rPr lang="zh-CN" altLang="en-US"/>
              <a:t>说课：完成教学后，设置了两道检测题检测教学效果，检测学生是否已经掌握手性异构体的要点和手性分子的结构。</a:t>
            </a:r>
            <a:endParaRPr lang="en-US" altLang="zh-CN"/>
          </a:p>
          <a:p>
            <a:r>
              <a:rPr lang="en-US" altLang="zh-CN"/>
              <a:t>——</a:t>
            </a:r>
            <a:r>
              <a:rPr lang="zh-CN" altLang="en-US"/>
              <a:t>上课：</a:t>
            </a:r>
            <a:r>
              <a:rPr lang="en-US" altLang="zh-CN"/>
              <a:t>1.</a:t>
            </a:r>
            <a:r>
              <a:rPr lang="zh-CN" altLang="en-US"/>
              <a:t>下来说法不正确的是（</a:t>
            </a:r>
            <a:r>
              <a:rPr lang="en-US" altLang="zh-CN"/>
              <a:t>C</a:t>
            </a:r>
            <a:r>
              <a:rPr lang="zh-CN" altLang="en-US"/>
              <a:t>）</a:t>
            </a:r>
            <a:endParaRPr lang="en-US" altLang="zh-CN"/>
          </a:p>
          <a:p>
            <a:r>
              <a:rPr lang="zh-CN" altLang="en-US"/>
              <a:t>解析：手性异构体互为镜像，不能重叠，组成和原子排列完全相同，所以</a:t>
            </a:r>
            <a:r>
              <a:rPr lang="en-US" altLang="zh-CN"/>
              <a:t>ABD</a:t>
            </a:r>
            <a:r>
              <a:rPr lang="zh-CN" altLang="en-US"/>
              <a:t>正确，</a:t>
            </a:r>
            <a:r>
              <a:rPr lang="en-US" altLang="zh-CN"/>
              <a:t>C</a:t>
            </a:r>
            <a:r>
              <a:rPr lang="zh-CN" altLang="en-US"/>
              <a:t>错误。答案选</a:t>
            </a:r>
            <a:r>
              <a:rPr lang="en-US" altLang="zh-CN"/>
              <a:t>C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hyperlink" Target="http://www.yanj.cn/index.php?act=show_store&amp;id=8719" TargetMode="Externa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90DB6F8-0FD0-47EE-A6CC-4FAA08D8CD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>
            <a:hlinkClick r:id="rId5"/>
          </p:cNvPr>
          <p:cNvSpPr/>
          <p:nvPr userDrawn="1"/>
        </p:nvSpPr>
        <p:spPr>
          <a:xfrm>
            <a:off x="0" y="2982724"/>
            <a:ext cx="12192000" cy="892552"/>
          </a:xfrm>
          <a:prstGeom prst="rect">
            <a:avLst/>
          </a:prstGeom>
          <a:solidFill>
            <a:srgbClr val="2AAE3F">
              <a:alpha val="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AAB3560-C203-48CC-8A6B-4A1493032563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AAB3560-C203-48CC-8A6B-4A149303256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71FF1E6-A0E3-491E-836D-E816395E582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060346B-7BF4-472E-96E9-9082447C4D7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FE06880-1E82-4292-8D5C-DA6E508EC326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B501F06-FFF3-4C13-B08F-758E425AEC4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D7724D0-93D0-4113-A7A7-B192FE98ABD2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B21151B-1BE7-4115-BE57-EB5F0792915D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F1E073-1154-41F0-A0CE-9E2C5111F592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AAB3560-C203-48CC-8A6B-4A149303256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08013" y="608013"/>
            <a:ext cx="1096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3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2AAB3560-C203-48CC-8A6B-4A149303256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3.wav"/><Relationship Id="rId3" Type="http://schemas.openxmlformats.org/officeDocument/2006/relationships/audio" Target="../media/audio4.wav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2.wav"/><Relationship Id="rId7" Type="http://schemas.openxmlformats.org/officeDocument/2006/relationships/audio" Target="../media/audio1.wav"/><Relationship Id="rId6" Type="http://schemas.openxmlformats.org/officeDocument/2006/relationships/image" Target="../media/image16.png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4.wmf"/><Relationship Id="rId2" Type="http://schemas.openxmlformats.org/officeDocument/2006/relationships/oleObject" Target="../embeddings/oleObject1.bin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996" y="1014023"/>
            <a:ext cx="6313104" cy="572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113ECD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Verdana" panose="020B0604030504040204" pitchFamily="34" charset="0"/>
              </a:rPr>
              <a:t>人教版六年级</a:t>
            </a:r>
            <a:r>
              <a:rPr lang="en-US" altLang="zh-CN" sz="2400" b="1" dirty="0">
                <a:solidFill>
                  <a:srgbClr val="113ECD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Verdana" panose="020B0604030504040204" pitchFamily="34" charset="0"/>
              </a:rPr>
              <a:t>-</a:t>
            </a:r>
            <a:r>
              <a:rPr lang="zh-CN" altLang="en-US" sz="2400" b="1" dirty="0">
                <a:solidFill>
                  <a:srgbClr val="113ECD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Verdana" panose="020B0604030504040204" pitchFamily="34" charset="0"/>
              </a:rPr>
              <a:t>下册</a:t>
            </a:r>
            <a:r>
              <a:rPr lang="en-US" altLang="zh-CN" sz="2400" b="1" dirty="0">
                <a:solidFill>
                  <a:srgbClr val="113ECD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Verdana" panose="020B0604030504040204" pitchFamily="34" charset="0"/>
              </a:rPr>
              <a:t>-</a:t>
            </a:r>
            <a:r>
              <a:rPr lang="zh-CN" altLang="en-US" sz="2400" b="1" dirty="0">
                <a:solidFill>
                  <a:srgbClr val="113ECD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Verdana" panose="020B0604030504040204" pitchFamily="34" charset="0"/>
              </a:rPr>
              <a:t>第三单元</a:t>
            </a:r>
            <a:r>
              <a:rPr lang="en-US" altLang="zh-CN" sz="2400" b="1" dirty="0">
                <a:solidFill>
                  <a:srgbClr val="113ECD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Verdana" panose="020B0604030504040204" pitchFamily="34" charset="0"/>
              </a:rPr>
              <a:t>-</a:t>
            </a:r>
            <a:r>
              <a:rPr lang="zh-CN" altLang="en-US" sz="2400" b="1" dirty="0">
                <a:solidFill>
                  <a:srgbClr val="113ECD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Verdana" panose="020B0604030504040204" pitchFamily="34" charset="0"/>
              </a:rPr>
              <a:t>圆柱和圆锥</a:t>
            </a:r>
            <a:endParaRPr lang="zh-CN" altLang="en-US" sz="2400" b="1" dirty="0">
              <a:solidFill>
                <a:srgbClr val="113ECD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cs typeface="Verdana" panose="020B060403050404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2295297"/>
            <a:ext cx="1219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圆锥的认识</a:t>
            </a:r>
            <a:endParaRPr lang="zh-CN" altLang="en-US" sz="9600" b="1" dirty="0">
              <a:solidFill>
                <a:srgbClr val="FF0000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6116" y="435181"/>
            <a:ext cx="9282284" cy="732508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0000FF"/>
                </a:solidFill>
                <a:latin typeface="冬青黑体简体中文 W6" pitchFamily="34" charset="-122"/>
                <a:ea typeface="冬青黑体简体中文 W6" pitchFamily="34" charset="-122"/>
              </a:rPr>
              <a:t>找一找</a:t>
            </a:r>
            <a:r>
              <a:rPr lang="zh-CN" altLang="en-US" sz="3200">
                <a:latin typeface="冬青黑体简体中文 W6" pitchFamily="34" charset="-122"/>
                <a:ea typeface="冬青黑体简体中文 W6" pitchFamily="34" charset="-122"/>
              </a:rPr>
              <a:t>下面哪一个圆锥中的红线是圆锥的高？</a:t>
            </a:r>
            <a:endParaRPr lang="zh-CN" altLang="en-US" sz="3200"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4" name="灯片编号占位符 3"/>
          <p:cNvSpPr txBox="1"/>
          <p:nvPr/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33EF79-204E-44E9-9497-DC3F3763FC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" name="Group 33"/>
          <p:cNvGrpSpPr/>
          <p:nvPr/>
        </p:nvGrpSpPr>
        <p:grpSpPr>
          <a:xfrm>
            <a:off x="983174" y="2861778"/>
            <a:ext cx="1785945" cy="1036639"/>
            <a:chOff x="3970" y="3147"/>
            <a:chExt cx="1125" cy="653"/>
          </a:xfrm>
        </p:grpSpPr>
        <p:grpSp>
          <p:nvGrpSpPr>
            <p:cNvPr id="18" name="Group 34"/>
            <p:cNvGrpSpPr/>
            <p:nvPr/>
          </p:nvGrpSpPr>
          <p:grpSpPr>
            <a:xfrm>
              <a:off x="3972" y="3612"/>
              <a:ext cx="1123" cy="188"/>
              <a:chOff x="925" y="3547"/>
              <a:chExt cx="541" cy="216"/>
            </a:xfrm>
          </p:grpSpPr>
          <p:sp>
            <p:nvSpPr>
              <p:cNvPr id="22" name="Arc 35"/>
              <p:cNvSpPr/>
              <p:nvPr/>
            </p:nvSpPr>
            <p:spPr bwMode="auto">
              <a:xfrm flipH="1" flipV="1">
                <a:off x="925" y="3649"/>
                <a:ext cx="541" cy="114"/>
              </a:xfrm>
              <a:custGeom>
                <a:avLst/>
                <a:gdLst>
                  <a:gd name="T0" fmla="*/ 0 w 43195"/>
                  <a:gd name="T1" fmla="*/ 0 h 23580"/>
                  <a:gd name="T2" fmla="*/ 7 w 43195"/>
                  <a:gd name="T3" fmla="*/ 0 h 23580"/>
                  <a:gd name="T4" fmla="*/ 3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Arc 36"/>
              <p:cNvSpPr/>
              <p:nvPr/>
            </p:nvSpPr>
            <p:spPr bwMode="auto">
              <a:xfrm flipH="1" flipV="1">
                <a:off x="927" y="3547"/>
                <a:ext cx="531" cy="140"/>
              </a:xfrm>
              <a:custGeom>
                <a:avLst/>
                <a:gdLst>
                  <a:gd name="T0" fmla="*/ 7 w 43200"/>
                  <a:gd name="T1" fmla="*/ 0 h 26588"/>
                  <a:gd name="T2" fmla="*/ 0 w 43200"/>
                  <a:gd name="T3" fmla="*/ 0 h 26588"/>
                  <a:gd name="T4" fmla="*/ 3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Group 37"/>
            <p:cNvGrpSpPr/>
            <p:nvPr/>
          </p:nvGrpSpPr>
          <p:grpSpPr>
            <a:xfrm>
              <a:off x="3970" y="3147"/>
              <a:ext cx="1108" cy="570"/>
              <a:chOff x="4021" y="3132"/>
              <a:chExt cx="1032" cy="522"/>
            </a:xfrm>
          </p:grpSpPr>
          <p:sp>
            <p:nvSpPr>
              <p:cNvPr id="20" name="Line 38"/>
              <p:cNvSpPr>
                <a:spLocks noChangeShapeType="1"/>
              </p:cNvSpPr>
              <p:nvPr/>
            </p:nvSpPr>
            <p:spPr bwMode="auto">
              <a:xfrm flipV="1">
                <a:off x="4021" y="3132"/>
                <a:ext cx="518" cy="509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n w="28575">
                    <a:solidFill>
                      <a:schemeClr val="tx1"/>
                    </a:solidFill>
                    <a:prstDash val="solid"/>
                  </a:ln>
                </a:endParaRPr>
              </a:p>
            </p:txBody>
          </p:sp>
          <p:sp>
            <p:nvSpPr>
              <p:cNvPr id="21" name="Line 39"/>
              <p:cNvSpPr>
                <a:spLocks noChangeShapeType="1"/>
              </p:cNvSpPr>
              <p:nvPr/>
            </p:nvSpPr>
            <p:spPr bwMode="auto">
              <a:xfrm flipH="1" flipV="1">
                <a:off x="4530" y="3132"/>
                <a:ext cx="523" cy="522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Group 33"/>
          <p:cNvGrpSpPr/>
          <p:nvPr/>
        </p:nvGrpSpPr>
        <p:grpSpPr>
          <a:xfrm>
            <a:off x="3423134" y="2844705"/>
            <a:ext cx="1793880" cy="1041402"/>
            <a:chOff x="3968" y="3113"/>
            <a:chExt cx="1130" cy="656"/>
          </a:xfrm>
        </p:grpSpPr>
        <p:grpSp>
          <p:nvGrpSpPr>
            <p:cNvPr id="26" name="Group 34"/>
            <p:cNvGrpSpPr/>
            <p:nvPr/>
          </p:nvGrpSpPr>
          <p:grpSpPr>
            <a:xfrm>
              <a:off x="3968" y="3612"/>
              <a:ext cx="1127" cy="157"/>
              <a:chOff x="923" y="3581"/>
              <a:chExt cx="543" cy="182"/>
            </a:xfrm>
          </p:grpSpPr>
          <p:sp>
            <p:nvSpPr>
              <p:cNvPr id="30" name="Arc 35"/>
              <p:cNvSpPr/>
              <p:nvPr/>
            </p:nvSpPr>
            <p:spPr bwMode="auto">
              <a:xfrm flipH="1" flipV="1">
                <a:off x="925" y="3649"/>
                <a:ext cx="541" cy="114"/>
              </a:xfrm>
              <a:custGeom>
                <a:avLst/>
                <a:gdLst>
                  <a:gd name="T0" fmla="*/ 0 w 43195"/>
                  <a:gd name="T1" fmla="*/ 0 h 23580"/>
                  <a:gd name="T2" fmla="*/ 7 w 43195"/>
                  <a:gd name="T3" fmla="*/ 0 h 23580"/>
                  <a:gd name="T4" fmla="*/ 3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Arc 36"/>
              <p:cNvSpPr/>
              <p:nvPr/>
            </p:nvSpPr>
            <p:spPr bwMode="auto">
              <a:xfrm flipH="1" flipV="1">
                <a:off x="923" y="3581"/>
                <a:ext cx="538" cy="103"/>
              </a:xfrm>
              <a:custGeom>
                <a:avLst/>
                <a:gdLst>
                  <a:gd name="T0" fmla="*/ 7 w 43200"/>
                  <a:gd name="T1" fmla="*/ 0 h 26588"/>
                  <a:gd name="T2" fmla="*/ 0 w 43200"/>
                  <a:gd name="T3" fmla="*/ 0 h 26588"/>
                  <a:gd name="T4" fmla="*/ 3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Group 37"/>
            <p:cNvGrpSpPr/>
            <p:nvPr/>
          </p:nvGrpSpPr>
          <p:grpSpPr>
            <a:xfrm>
              <a:off x="3969" y="3113"/>
              <a:ext cx="1129" cy="574"/>
              <a:chOff x="4008" y="3105"/>
              <a:chExt cx="1049" cy="526"/>
            </a:xfrm>
          </p:grpSpPr>
          <p:sp>
            <p:nvSpPr>
              <p:cNvPr id="28" name="Line 38"/>
              <p:cNvSpPr>
                <a:spLocks noChangeShapeType="1"/>
              </p:cNvSpPr>
              <p:nvPr/>
            </p:nvSpPr>
            <p:spPr bwMode="auto">
              <a:xfrm flipV="1">
                <a:off x="4008" y="3105"/>
                <a:ext cx="531" cy="521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Line 39"/>
              <p:cNvSpPr>
                <a:spLocks noChangeShapeType="1"/>
              </p:cNvSpPr>
              <p:nvPr/>
            </p:nvSpPr>
            <p:spPr bwMode="auto">
              <a:xfrm flipH="1" flipV="1">
                <a:off x="4534" y="3109"/>
                <a:ext cx="523" cy="522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Group 33"/>
          <p:cNvGrpSpPr/>
          <p:nvPr/>
        </p:nvGrpSpPr>
        <p:grpSpPr>
          <a:xfrm>
            <a:off x="8840578" y="2873563"/>
            <a:ext cx="1798642" cy="1046164"/>
            <a:chOff x="3962" y="3114"/>
            <a:chExt cx="1133" cy="659"/>
          </a:xfrm>
        </p:grpSpPr>
        <p:grpSp>
          <p:nvGrpSpPr>
            <p:cNvPr id="33" name="Group 34"/>
            <p:cNvGrpSpPr/>
            <p:nvPr/>
          </p:nvGrpSpPr>
          <p:grpSpPr>
            <a:xfrm>
              <a:off x="3972" y="3587"/>
              <a:ext cx="1123" cy="186"/>
              <a:chOff x="925" y="3574"/>
              <a:chExt cx="541" cy="217"/>
            </a:xfrm>
          </p:grpSpPr>
          <p:sp>
            <p:nvSpPr>
              <p:cNvPr id="37" name="Arc 35"/>
              <p:cNvSpPr/>
              <p:nvPr/>
            </p:nvSpPr>
            <p:spPr bwMode="auto">
              <a:xfrm flipH="1" flipV="1">
                <a:off x="925" y="3677"/>
                <a:ext cx="541" cy="114"/>
              </a:xfrm>
              <a:custGeom>
                <a:avLst/>
                <a:gdLst>
                  <a:gd name="T0" fmla="*/ 0 w 43195"/>
                  <a:gd name="T1" fmla="*/ 0 h 23580"/>
                  <a:gd name="T2" fmla="*/ 7 w 43195"/>
                  <a:gd name="T3" fmla="*/ 0 h 23580"/>
                  <a:gd name="T4" fmla="*/ 3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Arc 36"/>
              <p:cNvSpPr/>
              <p:nvPr/>
            </p:nvSpPr>
            <p:spPr bwMode="auto">
              <a:xfrm flipH="1" flipV="1">
                <a:off x="928" y="3574"/>
                <a:ext cx="529" cy="138"/>
              </a:xfrm>
              <a:custGeom>
                <a:avLst/>
                <a:gdLst>
                  <a:gd name="T0" fmla="*/ 7 w 43200"/>
                  <a:gd name="T1" fmla="*/ 0 h 26588"/>
                  <a:gd name="T2" fmla="*/ 0 w 43200"/>
                  <a:gd name="T3" fmla="*/ 0 h 26588"/>
                  <a:gd name="T4" fmla="*/ 3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Group 37"/>
            <p:cNvGrpSpPr/>
            <p:nvPr/>
          </p:nvGrpSpPr>
          <p:grpSpPr>
            <a:xfrm>
              <a:off x="3962" y="3114"/>
              <a:ext cx="1133" cy="570"/>
              <a:chOff x="4006" y="3103"/>
              <a:chExt cx="1054" cy="522"/>
            </a:xfrm>
          </p:grpSpPr>
          <p:sp>
            <p:nvSpPr>
              <p:cNvPr id="35" name="Line 38"/>
              <p:cNvSpPr>
                <a:spLocks noChangeShapeType="1"/>
              </p:cNvSpPr>
              <p:nvPr/>
            </p:nvSpPr>
            <p:spPr bwMode="auto">
              <a:xfrm flipV="1">
                <a:off x="4006" y="3106"/>
                <a:ext cx="537" cy="515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Line 39"/>
              <p:cNvSpPr>
                <a:spLocks noChangeShapeType="1"/>
              </p:cNvSpPr>
              <p:nvPr/>
            </p:nvSpPr>
            <p:spPr bwMode="auto">
              <a:xfrm flipH="1" flipV="1">
                <a:off x="4537" y="3103"/>
                <a:ext cx="523" cy="522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" name="Line 25"/>
          <p:cNvSpPr>
            <a:spLocks noChangeShapeType="1"/>
          </p:cNvSpPr>
          <p:nvPr/>
        </p:nvSpPr>
        <p:spPr bwMode="auto">
          <a:xfrm flipH="1">
            <a:off x="4032985" y="2858703"/>
            <a:ext cx="298381" cy="885524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Group 33"/>
          <p:cNvGrpSpPr/>
          <p:nvPr/>
        </p:nvGrpSpPr>
        <p:grpSpPr>
          <a:xfrm>
            <a:off x="6196970" y="2907514"/>
            <a:ext cx="1804994" cy="1031879"/>
            <a:chOff x="3958" y="3099"/>
            <a:chExt cx="1137" cy="650"/>
          </a:xfrm>
        </p:grpSpPr>
        <p:grpSp>
          <p:nvGrpSpPr>
            <p:cNvPr id="43" name="Group 34"/>
            <p:cNvGrpSpPr/>
            <p:nvPr/>
          </p:nvGrpSpPr>
          <p:grpSpPr>
            <a:xfrm>
              <a:off x="3968" y="3593"/>
              <a:ext cx="1127" cy="156"/>
              <a:chOff x="923" y="3581"/>
              <a:chExt cx="543" cy="182"/>
            </a:xfrm>
          </p:grpSpPr>
          <p:sp>
            <p:nvSpPr>
              <p:cNvPr id="47" name="Arc 35"/>
              <p:cNvSpPr/>
              <p:nvPr/>
            </p:nvSpPr>
            <p:spPr bwMode="auto">
              <a:xfrm flipH="1" flipV="1">
                <a:off x="925" y="3649"/>
                <a:ext cx="541" cy="114"/>
              </a:xfrm>
              <a:custGeom>
                <a:avLst/>
                <a:gdLst>
                  <a:gd name="T0" fmla="*/ 0 w 43195"/>
                  <a:gd name="T1" fmla="*/ 0 h 23580"/>
                  <a:gd name="T2" fmla="*/ 7 w 43195"/>
                  <a:gd name="T3" fmla="*/ 0 h 23580"/>
                  <a:gd name="T4" fmla="*/ 3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Arc 36"/>
              <p:cNvSpPr/>
              <p:nvPr/>
            </p:nvSpPr>
            <p:spPr bwMode="auto">
              <a:xfrm flipH="1" flipV="1">
                <a:off x="923" y="3581"/>
                <a:ext cx="538" cy="103"/>
              </a:xfrm>
              <a:custGeom>
                <a:avLst/>
                <a:gdLst>
                  <a:gd name="T0" fmla="*/ 7 w 43200"/>
                  <a:gd name="T1" fmla="*/ 0 h 26588"/>
                  <a:gd name="T2" fmla="*/ 0 w 43200"/>
                  <a:gd name="T3" fmla="*/ 0 h 26588"/>
                  <a:gd name="T4" fmla="*/ 3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Group 37"/>
            <p:cNvGrpSpPr/>
            <p:nvPr/>
          </p:nvGrpSpPr>
          <p:grpSpPr>
            <a:xfrm>
              <a:off x="3958" y="3099"/>
              <a:ext cx="1122" cy="556"/>
              <a:chOff x="4004" y="3096"/>
              <a:chExt cx="1044" cy="510"/>
            </a:xfrm>
          </p:grpSpPr>
          <p:sp>
            <p:nvSpPr>
              <p:cNvPr id="45" name="Line 38"/>
              <p:cNvSpPr>
                <a:spLocks noChangeShapeType="1"/>
              </p:cNvSpPr>
              <p:nvPr/>
            </p:nvSpPr>
            <p:spPr bwMode="auto">
              <a:xfrm flipV="1">
                <a:off x="4004" y="3098"/>
                <a:ext cx="534" cy="508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Line 39"/>
              <p:cNvSpPr>
                <a:spLocks noChangeShapeType="1"/>
              </p:cNvSpPr>
              <p:nvPr/>
            </p:nvSpPr>
            <p:spPr bwMode="auto">
              <a:xfrm flipH="1" flipV="1">
                <a:off x="4535" y="3096"/>
                <a:ext cx="513" cy="509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9" name="Line 25"/>
          <p:cNvSpPr>
            <a:spLocks noChangeShapeType="1"/>
          </p:cNvSpPr>
          <p:nvPr/>
        </p:nvSpPr>
        <p:spPr bwMode="auto">
          <a:xfrm>
            <a:off x="7103444" y="2916456"/>
            <a:ext cx="9625" cy="847022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184512" y="3379086"/>
            <a:ext cx="314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</a:rPr>
              <a:t>·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964616" y="3425589"/>
            <a:ext cx="3145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</a:rPr>
              <a:t>·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18912" y="3377486"/>
            <a:ext cx="314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</a:rPr>
              <a:t>·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593883" y="3388710"/>
            <a:ext cx="314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</a:rPr>
              <a:t>·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4" name="Line 39"/>
          <p:cNvSpPr>
            <a:spLocks noChangeShapeType="1"/>
          </p:cNvSpPr>
          <p:nvPr/>
        </p:nvSpPr>
        <p:spPr bwMode="auto">
          <a:xfrm flipH="1" flipV="1">
            <a:off x="9731141" y="2858703"/>
            <a:ext cx="471638" cy="92402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38"/>
          <p:cNvSpPr>
            <a:spLocks noChangeShapeType="1"/>
          </p:cNvSpPr>
          <p:nvPr/>
        </p:nvSpPr>
        <p:spPr bwMode="auto">
          <a:xfrm flipV="1">
            <a:off x="1126156" y="2869959"/>
            <a:ext cx="737234" cy="951269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491913" y="4321743"/>
            <a:ext cx="808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(      )</a:t>
            </a:r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44688" y="4310518"/>
            <a:ext cx="808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(      )</a:t>
            </a:r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724713" y="4318543"/>
            <a:ext cx="808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(      )</a:t>
            </a:r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350738" y="4316943"/>
            <a:ext cx="808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(      )</a:t>
            </a:r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824310" y="4215865"/>
            <a:ext cx="827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1" presetClass="entr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1" presetClass="entr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1" presetClass="entr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1" presetClass="entr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9" grpId="0" animBg="1"/>
      <p:bldP spid="39" grpId="1" animBg="1"/>
      <p:bldP spid="49" grpId="0" animBg="1"/>
      <p:bldP spid="49" grpId="1" animBg="1"/>
      <p:bldP spid="40" grpId="0"/>
      <p:bldP spid="50" grpId="0"/>
      <p:bldP spid="51" grpId="0"/>
      <p:bldP spid="52" grpId="0"/>
      <p:bldP spid="54" grpId="0" animBg="1"/>
      <p:bldP spid="54" grpId="1" animBg="1"/>
      <p:bldP spid="55" grpId="0" animBg="1"/>
      <p:bldP spid="55" grpId="1" animBg="1"/>
      <p:bldP spid="41" grpId="0"/>
      <p:bldP spid="53" grpId="0"/>
      <p:bldP spid="56" grpId="0"/>
      <p:bldP spid="57" grpId="0"/>
      <p:bldP spid="58" grpId="0"/>
      <p:bldP spid="5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5864" y="404881"/>
            <a:ext cx="1516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活动</a:t>
            </a:r>
            <a:r>
              <a:rPr lang="en-US" altLang="zh-CN" sz="2800" b="1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：</a:t>
            </a:r>
            <a:endParaRPr lang="zh-CN" altLang="en-US" sz="2800"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056091" y="398585"/>
            <a:ext cx="54901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给你一个圆锥，怎样测量它的高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QQ图片2020092421290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94" y="1945929"/>
            <a:ext cx="2749096" cy="2598293"/>
          </a:xfrm>
          <a:prstGeom prst="rect">
            <a:avLst/>
          </a:prstGeom>
        </p:spPr>
      </p:pic>
      <p:pic>
        <p:nvPicPr>
          <p:cNvPr id="11" name="图片 10" descr="QQ图片2020092421495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90644">
            <a:off x="9782576" y="1705705"/>
            <a:ext cx="923810" cy="4447619"/>
          </a:xfrm>
          <a:prstGeom prst="rect">
            <a:avLst/>
          </a:prstGeom>
        </p:spPr>
      </p:pic>
      <p:pic>
        <p:nvPicPr>
          <p:cNvPr id="13" name="图片 12" descr="QQ图片2020092421513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975570">
            <a:off x="6247892" y="3834674"/>
            <a:ext cx="2693964" cy="2700186"/>
          </a:xfrm>
          <a:prstGeom prst="rect">
            <a:avLst/>
          </a:prstGeom>
        </p:spPr>
      </p:pic>
      <p:pic>
        <p:nvPicPr>
          <p:cNvPr id="14" name="图片 13" descr="三角板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587422">
            <a:off x="5653704" y="1229626"/>
            <a:ext cx="4385431" cy="217100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26156" y="5149516"/>
            <a:ext cx="4119598" cy="830997"/>
          </a:xfrm>
          <a:prstGeom prst="rect">
            <a:avLst/>
          </a:prstGeom>
          <a:noFill/>
          <a:ln w="28575">
            <a:solidFill>
              <a:srgbClr val="FF00FF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与同学合作讨论测量的方法，动手测量。</a:t>
            </a:r>
            <a:endParaRPr lang="zh-CN" altLang="en-US" sz="2400" b="1">
              <a:solidFill>
                <a:srgbClr val="0000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rot="10800000" flipV="1">
            <a:off x="3080085" y="5534526"/>
            <a:ext cx="8056345" cy="2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87142" y="490884"/>
            <a:ext cx="2473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测高方法：</a:t>
            </a:r>
            <a:endParaRPr lang="zh-CN" altLang="en-US" sz="3600" b="1">
              <a:solidFill>
                <a:srgbClr val="0000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4" name="Group 4"/>
          <p:cNvGrpSpPr/>
          <p:nvPr/>
        </p:nvGrpSpPr>
        <p:grpSpPr>
          <a:xfrm rot="21335412">
            <a:off x="652308" y="2789334"/>
            <a:ext cx="1333143" cy="3320275"/>
            <a:chOff x="607" y="998"/>
            <a:chExt cx="1275" cy="2651"/>
          </a:xfrm>
        </p:grpSpPr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649" y="998"/>
              <a:ext cx="1233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20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6" name="Picture 8" descr="小精灵-03"/>
            <p:cNvPicPr>
              <a:picLocks noChangeAspect="1" noChangeArrowheads="1"/>
            </p:cNvPicPr>
            <p:nvPr/>
          </p:nvPicPr>
          <p:blipFill>
            <a:blip r:embed="rId1" cstate="email"/>
            <a:srcRect l="-13043" t="-6580" r="-15346" b="-10808"/>
            <a:stretch>
              <a:fillRect/>
            </a:stretch>
          </p:blipFill>
          <p:spPr bwMode="auto">
            <a:xfrm rot="20029944">
              <a:off x="607" y="2400"/>
              <a:ext cx="1004" cy="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15"/>
          <p:cNvSpPr txBox="1"/>
          <p:nvPr/>
        </p:nvSpPr>
        <p:spPr>
          <a:xfrm>
            <a:off x="10164278" y="1655545"/>
            <a:ext cx="1405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endParaRPr lang="zh-CN" altLang="en-US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170821" y="5524901"/>
            <a:ext cx="2117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图片 63" descr="()M7YN02YYEM$H$DS0BI1S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715" y="3350768"/>
            <a:ext cx="2514286" cy="2485714"/>
          </a:xfrm>
          <a:prstGeom prst="rect">
            <a:avLst/>
          </a:prstGeom>
        </p:spPr>
      </p:pic>
      <p:pic>
        <p:nvPicPr>
          <p:cNvPr id="13" name="图片 12" descr=")VEKXY2{K}_S]3T2$9}AMC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148" y="355246"/>
            <a:ext cx="2994430" cy="3013624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 rot="16200000" flipH="1">
            <a:off x="6047877" y="4450082"/>
            <a:ext cx="2204187" cy="2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QQ图片2020092501053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4759" y="1275901"/>
            <a:ext cx="2527514" cy="4249694"/>
          </a:xfrm>
          <a:prstGeom prst="rect">
            <a:avLst/>
          </a:prstGeom>
        </p:spPr>
      </p:pic>
      <p:sp>
        <p:nvSpPr>
          <p:cNvPr id="50" name="Oval 33"/>
          <p:cNvSpPr>
            <a:spLocks noChangeArrowheads="1"/>
          </p:cNvSpPr>
          <p:nvPr/>
        </p:nvSpPr>
        <p:spPr bwMode="auto">
          <a:xfrm flipV="1">
            <a:off x="7149439" y="1240112"/>
            <a:ext cx="67908" cy="57754"/>
          </a:xfrm>
          <a:prstGeom prst="ellipse">
            <a:avLst/>
          </a:prstGeom>
          <a:solidFill>
            <a:srgbClr val="FF0066"/>
          </a:solidFill>
          <a:ln w="9525" cmpd="sng">
            <a:solidFill>
              <a:srgbClr val="0000FF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65973" y="1665169"/>
            <a:ext cx="3051207" cy="461665"/>
          </a:xfrm>
          <a:prstGeom prst="rect">
            <a:avLst/>
          </a:prstGeom>
          <a:ln w="19050">
            <a:solidFill>
              <a:srgbClr val="0429C8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作好标记，再量长度</a:t>
            </a:r>
            <a:endParaRPr lang="zh-CN" altLang="en-US" sz="2400" b="1">
              <a:solidFill>
                <a:srgbClr val="FF0000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rot="5400000" flipH="1" flipV="1">
            <a:off x="7204508" y="2237873"/>
            <a:ext cx="1068404" cy="98177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33"/>
          <p:cNvSpPr>
            <a:spLocks noChangeArrowheads="1"/>
          </p:cNvSpPr>
          <p:nvPr/>
        </p:nvSpPr>
        <p:spPr bwMode="auto">
          <a:xfrm flipV="1">
            <a:off x="5850064" y="3319112"/>
            <a:ext cx="67908" cy="57754"/>
          </a:xfrm>
          <a:prstGeom prst="ellipse">
            <a:avLst/>
          </a:prstGeom>
          <a:solidFill>
            <a:srgbClr val="FF0066"/>
          </a:solidFill>
          <a:ln w="9525" cmpd="sng">
            <a:solidFill>
              <a:srgbClr val="0000FF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Oval 33"/>
          <p:cNvSpPr>
            <a:spLocks noChangeArrowheads="1"/>
          </p:cNvSpPr>
          <p:nvPr/>
        </p:nvSpPr>
        <p:spPr bwMode="auto">
          <a:xfrm flipV="1">
            <a:off x="7122164" y="3301462"/>
            <a:ext cx="67908" cy="57754"/>
          </a:xfrm>
          <a:prstGeom prst="ellipse">
            <a:avLst/>
          </a:prstGeom>
          <a:solidFill>
            <a:srgbClr val="FF0066"/>
          </a:solidFill>
          <a:ln w="9525" cmpd="sng">
            <a:solidFill>
              <a:srgbClr val="0000FF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77" name="Oval 33"/>
          <p:cNvSpPr>
            <a:spLocks noChangeArrowheads="1"/>
          </p:cNvSpPr>
          <p:nvPr/>
        </p:nvSpPr>
        <p:spPr bwMode="auto">
          <a:xfrm>
            <a:off x="7103442" y="5515281"/>
            <a:ext cx="86629" cy="67372"/>
          </a:xfrm>
          <a:prstGeom prst="ellipse">
            <a:avLst/>
          </a:prstGeom>
          <a:solidFill>
            <a:srgbClr val="FF0066"/>
          </a:solidFill>
          <a:ln w="9525" cmpd="sng">
            <a:solidFill>
              <a:srgbClr val="0000FF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51" name="Oval 33"/>
          <p:cNvSpPr>
            <a:spLocks noChangeArrowheads="1"/>
          </p:cNvSpPr>
          <p:nvPr/>
        </p:nvSpPr>
        <p:spPr bwMode="auto">
          <a:xfrm flipV="1">
            <a:off x="9661564" y="5513612"/>
            <a:ext cx="67908" cy="57754"/>
          </a:xfrm>
          <a:prstGeom prst="ellipse">
            <a:avLst/>
          </a:prstGeom>
          <a:solidFill>
            <a:srgbClr val="FF0066"/>
          </a:solidFill>
          <a:ln w="9525" cmpd="sng">
            <a:solidFill>
              <a:srgbClr val="0000FF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55" name="Oval 33"/>
          <p:cNvSpPr>
            <a:spLocks noChangeArrowheads="1"/>
          </p:cNvSpPr>
          <p:nvPr/>
        </p:nvSpPr>
        <p:spPr bwMode="auto">
          <a:xfrm flipV="1">
            <a:off x="4569939" y="5503987"/>
            <a:ext cx="67908" cy="57754"/>
          </a:xfrm>
          <a:prstGeom prst="ellipse">
            <a:avLst/>
          </a:prstGeom>
          <a:solidFill>
            <a:srgbClr val="FF0066"/>
          </a:solidFill>
          <a:ln w="9525" cmpd="sng">
            <a:solidFill>
              <a:srgbClr val="0000FF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矩形标注 24"/>
          <p:cNvSpPr/>
          <p:nvPr/>
        </p:nvSpPr>
        <p:spPr>
          <a:xfrm>
            <a:off x="875898" y="3166109"/>
            <a:ext cx="2781701" cy="954107"/>
          </a:xfrm>
          <a:prstGeom prst="wedgeRectCallout">
            <a:avLst>
              <a:gd name="adj1" fmla="val 69825"/>
              <a:gd name="adj2" fmla="val 43292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2800" b="1">
                <a:solidFill>
                  <a:srgbClr val="0429C8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量得圆锥的高是</a:t>
            </a:r>
            <a:r>
              <a:rPr lang="en-US" altLang="zh-CN" sz="2800" b="1">
                <a:solidFill>
                  <a:srgbClr val="0429C8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6cm</a:t>
            </a:r>
            <a:endParaRPr lang="zh-CN" altLang="en-US" sz="2800" b="1">
              <a:solidFill>
                <a:srgbClr val="0429C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7" grpId="0" animBg="1"/>
      <p:bldP spid="54" grpId="0" animBg="1"/>
      <p:bldP spid="14" grpId="0" animBg="1"/>
      <p:bldP spid="77" grpId="0" animBg="1"/>
      <p:bldP spid="51" grpId="0" animBg="1"/>
      <p:bldP spid="55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402867" y="332657"/>
            <a:ext cx="655272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冬青黑体简体中文 W6" pitchFamily="34" charset="-122"/>
                <a:ea typeface="冬青黑体简体中文 W6" pitchFamily="34" charset="-122"/>
              </a:rPr>
              <a:t>比较：</a:t>
            </a:r>
            <a:r>
              <a:rPr lang="zh-CN" altLang="en-US" sz="3200" b="1">
                <a:solidFill>
                  <a:srgbClr val="113EC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圆锥与圆柱有哪些区别？</a:t>
            </a:r>
            <a:endParaRPr lang="zh-CN" altLang="en-US" sz="3200" b="1">
              <a:solidFill>
                <a:srgbClr val="113EC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6" name="Group 15"/>
          <p:cNvGrpSpPr/>
          <p:nvPr/>
        </p:nvGrpSpPr>
        <p:grpSpPr>
          <a:xfrm>
            <a:off x="1858410" y="1333985"/>
            <a:ext cx="7391400" cy="4038600"/>
            <a:chOff x="0" y="0"/>
            <a:chExt cx="4656" cy="2544"/>
          </a:xfrm>
        </p:grpSpPr>
        <p:grpSp>
          <p:nvGrpSpPr>
            <p:cNvPr id="7" name="Group 16"/>
            <p:cNvGrpSpPr/>
            <p:nvPr/>
          </p:nvGrpSpPr>
          <p:grpSpPr>
            <a:xfrm>
              <a:off x="0" y="0"/>
              <a:ext cx="4656" cy="2544"/>
              <a:chOff x="0" y="0"/>
              <a:chExt cx="4656" cy="2544"/>
            </a:xfrm>
          </p:grpSpPr>
          <p:sp>
            <p:nvSpPr>
              <p:cNvPr id="14" name="Line 17"/>
              <p:cNvSpPr>
                <a:spLocks noChangeShapeType="1"/>
              </p:cNvSpPr>
              <p:nvPr/>
            </p:nvSpPr>
            <p:spPr bwMode="auto">
              <a:xfrm>
                <a:off x="0" y="1248"/>
                <a:ext cx="465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5" name="Line 18"/>
              <p:cNvSpPr>
                <a:spLocks noChangeShapeType="1"/>
              </p:cNvSpPr>
              <p:nvPr/>
            </p:nvSpPr>
            <p:spPr bwMode="auto">
              <a:xfrm>
                <a:off x="0" y="1776"/>
                <a:ext cx="465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6" name="Line 19"/>
              <p:cNvSpPr>
                <a:spLocks noChangeShapeType="1"/>
              </p:cNvSpPr>
              <p:nvPr/>
            </p:nvSpPr>
            <p:spPr bwMode="auto">
              <a:xfrm>
                <a:off x="0" y="2544"/>
                <a:ext cx="465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7" name="Line 20"/>
              <p:cNvSpPr>
                <a:spLocks noChangeShapeType="1"/>
              </p:cNvSpPr>
              <p:nvPr/>
            </p:nvSpPr>
            <p:spPr bwMode="auto">
              <a:xfrm flipH="1">
                <a:off x="768" y="0"/>
                <a:ext cx="0" cy="25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 flipH="1">
                <a:off x="2544" y="0"/>
                <a:ext cx="0" cy="25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8" name="Group 22"/>
            <p:cNvGrpSpPr/>
            <p:nvPr/>
          </p:nvGrpSpPr>
          <p:grpSpPr>
            <a:xfrm>
              <a:off x="0" y="0"/>
              <a:ext cx="4656" cy="720"/>
              <a:chOff x="0" y="0"/>
              <a:chExt cx="4656" cy="720"/>
            </a:xfrm>
          </p:grpSpPr>
          <p:sp>
            <p:nvSpPr>
              <p:cNvPr id="9" name="Text Box 23"/>
              <p:cNvSpPr txBox="1">
                <a:spLocks noChangeArrowheads="1"/>
              </p:cNvSpPr>
              <p:nvPr/>
            </p:nvSpPr>
            <p:spPr bwMode="auto">
              <a:xfrm>
                <a:off x="985" y="182"/>
                <a:ext cx="691" cy="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</a:rPr>
                  <a:t>圆锥</a:t>
                </a:r>
                <a:endParaRPr lang="zh-CN" altLang="en-US" sz="3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Text Box 24"/>
              <p:cNvSpPr txBox="1">
                <a:spLocks noChangeArrowheads="1"/>
              </p:cNvSpPr>
              <p:nvPr/>
            </p:nvSpPr>
            <p:spPr bwMode="auto">
              <a:xfrm>
                <a:off x="2860" y="193"/>
                <a:ext cx="672" cy="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</a:rPr>
                  <a:t>圆柱</a:t>
                </a:r>
                <a:endParaRPr lang="zh-CN" altLang="en-US" sz="32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Line 27"/>
              <p:cNvSpPr>
                <a:spLocks noChangeShapeType="1"/>
              </p:cNvSpPr>
              <p:nvPr/>
            </p:nvSpPr>
            <p:spPr bwMode="auto">
              <a:xfrm>
                <a:off x="0" y="720"/>
                <a:ext cx="465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3" name="Line 28"/>
              <p:cNvSpPr>
                <a:spLocks noChangeShapeType="1"/>
              </p:cNvSpPr>
              <p:nvPr/>
            </p:nvSpPr>
            <p:spPr bwMode="auto">
              <a:xfrm>
                <a:off x="0" y="0"/>
                <a:ext cx="465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19" name="Oval 26"/>
          <p:cNvSpPr>
            <a:spLocks noChangeArrowheads="1"/>
          </p:cNvSpPr>
          <p:nvPr/>
        </p:nvSpPr>
        <p:spPr bwMode="auto">
          <a:xfrm>
            <a:off x="4688452" y="2000240"/>
            <a:ext cx="714380" cy="214314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Line 24"/>
          <p:cNvSpPr>
            <a:spLocks noChangeShapeType="1"/>
          </p:cNvSpPr>
          <p:nvPr/>
        </p:nvSpPr>
        <p:spPr bwMode="auto">
          <a:xfrm flipH="1">
            <a:off x="4688451" y="1477108"/>
            <a:ext cx="367126" cy="611161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5046785" y="1468316"/>
            <a:ext cx="351692" cy="624253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auto">
          <a:xfrm>
            <a:off x="7910852" y="1500174"/>
            <a:ext cx="571504" cy="726770"/>
          </a:xfrm>
          <a:prstGeom prst="can">
            <a:avLst>
              <a:gd name="adj" fmla="val 29116"/>
            </a:avLst>
          </a:prstGeom>
          <a:ln w="28575">
            <a:solidFill>
              <a:srgbClr val="113EC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2034520" y="2639808"/>
            <a:ext cx="868784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底面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2112888" y="3465840"/>
            <a:ext cx="609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高</a:t>
            </a:r>
            <a:endParaRPr lang="zh-CN" altLang="en-US" sz="2400" b="1">
              <a:solidFill>
                <a:srgbClr val="FF0000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999352" y="4473952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侧面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3710912" y="2631016"/>
            <a:ext cx="12618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只有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个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6298784" y="26486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个完全一样的圆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3693328" y="3458272"/>
            <a:ext cx="1676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只有 </a:t>
            </a:r>
            <a:r>
              <a:rPr lang="en-US" altLang="zh-CN" sz="2400" b="1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条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6272416" y="3458272"/>
            <a:ext cx="1447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有</a:t>
            </a:r>
            <a:r>
              <a:rPr lang="zh-CN" altLang="en-US" sz="2400" b="1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无数</a:t>
            </a:r>
            <a:r>
              <a:rPr lang="zh-CN" altLang="en-US" sz="2400" b="1">
                <a:latin typeface="Times New Roman" panose="02020603050405020304" pitchFamily="18" charset="0"/>
              </a:rPr>
              <a:t>条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3254552" y="4290907"/>
            <a:ext cx="2438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曲面，展开后是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扇形</a:t>
            </a:r>
            <a:r>
              <a:rPr lang="zh-CN" altLang="en-US" sz="2400" b="1">
                <a:latin typeface="Times New Roman" panose="02020603050405020304" pitchFamily="18" charset="0"/>
              </a:rPr>
              <a:t>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6170040" y="4299699"/>
            <a:ext cx="31242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曲面，沿高展开后是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长方形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3" name="直接连接符 32"/>
          <p:cNvCxnSpPr>
            <a:stCxn id="13" idx="0"/>
            <a:endCxn id="16" idx="0"/>
          </p:cNvCxnSpPr>
          <p:nvPr/>
        </p:nvCxnSpPr>
        <p:spPr>
          <a:xfrm rot="5400000">
            <a:off x="-160890" y="3353285"/>
            <a:ext cx="403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13" idx="1"/>
            <a:endCxn id="16" idx="1"/>
          </p:cNvCxnSpPr>
          <p:nvPr/>
        </p:nvCxnSpPr>
        <p:spPr>
          <a:xfrm rot="16200000" flipH="1">
            <a:off x="7230510" y="3353285"/>
            <a:ext cx="403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58214" y="418521"/>
            <a:ext cx="9687047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>
                <a:latin typeface="冬青黑体简体中文 W6" pitchFamily="34" charset="-122"/>
                <a:ea typeface="冬青黑体简体中文 W6" pitchFamily="34" charset="-122"/>
              </a:rPr>
              <a:t> </a:t>
            </a:r>
            <a:r>
              <a:rPr lang="zh-CN" altLang="en-US" sz="3200" b="1">
                <a:solidFill>
                  <a:srgbClr val="FF0066"/>
                </a:solidFill>
                <a:latin typeface="冬青黑体简体中文 W6" pitchFamily="34" charset="-122"/>
                <a:ea typeface="冬青黑体简体中文 W6" pitchFamily="34" charset="-122"/>
              </a:rPr>
              <a:t>活动</a:t>
            </a:r>
            <a:r>
              <a:rPr lang="en-US" altLang="zh-CN" sz="3200" b="1">
                <a:solidFill>
                  <a:srgbClr val="FF0066"/>
                </a:solidFill>
                <a:latin typeface="冬青黑体简体中文 W6" pitchFamily="34" charset="-122"/>
                <a:ea typeface="冬青黑体简体中文 W6" pitchFamily="34" charset="-122"/>
              </a:rPr>
              <a:t>2</a:t>
            </a:r>
            <a:r>
              <a:rPr lang="zh-CN" altLang="en-US" sz="3200" b="1">
                <a:solidFill>
                  <a:srgbClr val="FF0066"/>
                </a:solidFill>
                <a:latin typeface="冬青黑体简体中文 W6" pitchFamily="34" charset="-122"/>
                <a:ea typeface="冬青黑体简体中文 W6" pitchFamily="34" charset="-122"/>
              </a:rPr>
              <a:t>：</a:t>
            </a:r>
            <a:r>
              <a:rPr lang="zh-CN" altLang="en-US" sz="3200" b="1">
                <a:latin typeface="冬青黑体简体中文 W6" pitchFamily="34" charset="-122"/>
                <a:ea typeface="冬青黑体简体中文 W6" pitchFamily="34" charset="-122"/>
              </a:rPr>
              <a:t>各小组把贴在木棒上的三角形硬纸，像下面这样快速转动，看一看转出来的是什么形状。</a:t>
            </a:r>
            <a:endParaRPr lang="zh-CN" altLang="en-US" sz="3200" b="1">
              <a:latin typeface="冬青黑体简体中文 W6" pitchFamily="34" charset="-122"/>
              <a:ea typeface="冬青黑体简体中文 W6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rot="16200000" flipH="1">
            <a:off x="752811" y="3698233"/>
            <a:ext cx="2397009" cy="1154"/>
          </a:xfrm>
          <a:prstGeom prst="line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直角三角形 4"/>
          <p:cNvSpPr/>
          <p:nvPr/>
        </p:nvSpPr>
        <p:spPr>
          <a:xfrm>
            <a:off x="1970526" y="2500306"/>
            <a:ext cx="928694" cy="1500198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rot="5400000">
            <a:off x="1202843" y="3250405"/>
            <a:ext cx="1500198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16200000" flipH="1">
            <a:off x="2423877" y="3527365"/>
            <a:ext cx="0" cy="928694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6200000" flipH="1">
            <a:off x="3927388" y="3654829"/>
            <a:ext cx="2429974" cy="2247"/>
          </a:xfrm>
          <a:prstGeom prst="line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Picture 8" descr="小精灵-017"/>
          <p:cNvPicPr>
            <a:picLocks noChangeAspect="1" noChangeArrowheads="1"/>
          </p:cNvPicPr>
          <p:nvPr/>
        </p:nvPicPr>
        <p:blipFill>
          <a:blip r:embed="rId1" cstate="email"/>
          <a:srcRect l="-13242" t="-11411" r="-15259" b="-7469"/>
          <a:stretch>
            <a:fillRect/>
          </a:stretch>
        </p:blipFill>
        <p:spPr bwMode="auto">
          <a:xfrm rot="2689861" flipH="1">
            <a:off x="9839502" y="3615078"/>
            <a:ext cx="1388202" cy="15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气泡-050-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18453" y="2214554"/>
            <a:ext cx="3792848" cy="131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7236037" y="2214554"/>
            <a:ext cx="3919643" cy="976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ea typeface="楷体_GB2312" panose="02010609030101010101" pitchFamily="49" charset="-122"/>
              </a:rPr>
              <a:t>转动成了一个（          ），你能找到它的</a:t>
            </a:r>
            <a:r>
              <a:rPr lang="zh-CN" altLang="en-US" sz="2400" b="1">
                <a:solidFill>
                  <a:srgbClr val="FF0000"/>
                </a:solidFill>
                <a:ea typeface="楷体_GB2312" panose="02010609030101010101" pitchFamily="49" charset="-122"/>
              </a:rPr>
              <a:t>高</a:t>
            </a:r>
            <a:r>
              <a:rPr lang="zh-CN" altLang="en-US" sz="2400" b="1">
                <a:ea typeface="楷体_GB2312" panose="02010609030101010101" pitchFamily="49" charset="-122"/>
              </a:rPr>
              <a:t>和</a:t>
            </a:r>
            <a:r>
              <a:rPr lang="zh-CN" altLang="en-US" sz="2400" b="1">
                <a:solidFill>
                  <a:srgbClr val="FF0000"/>
                </a:solidFill>
                <a:ea typeface="楷体_GB2312" panose="02010609030101010101" pitchFamily="49" charset="-122"/>
              </a:rPr>
              <a:t>半径</a:t>
            </a:r>
            <a:r>
              <a:rPr lang="zh-CN" altLang="en-US" sz="2400" b="1">
                <a:ea typeface="楷体_GB2312" panose="02010609030101010101" pitchFamily="49" charset="-122"/>
              </a:rPr>
              <a:t>吗？</a:t>
            </a:r>
            <a:endParaRPr lang="zh-CN" altLang="en-US" sz="2400" b="1">
              <a:ea typeface="楷体_GB2312" panose="0201060903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02722" y="3681787"/>
            <a:ext cx="1881555" cy="57150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rgbClr val="0000FF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2CBAA2"/>
                </a:solidFill>
              </a:ln>
              <a:solidFill>
                <a:srgbClr val="2CBAA2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rot="5400000">
            <a:off x="4382943" y="3194674"/>
            <a:ext cx="1502175" cy="1356"/>
          </a:xfrm>
          <a:prstGeom prst="line">
            <a:avLst/>
          </a:prstGeom>
          <a:ln w="28575">
            <a:solidFill>
              <a:srgbClr val="FFCC00"/>
            </a:solidFill>
            <a:prstDash val="dash"/>
          </a:ln>
          <a:effectLst>
            <a:glow rad="63500">
              <a:srgbClr val="FF00FF">
                <a:alpha val="40000"/>
              </a:srgb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 flipH="1">
            <a:off x="5583141" y="3503925"/>
            <a:ext cx="0" cy="928694"/>
          </a:xfrm>
          <a:prstGeom prst="line">
            <a:avLst/>
          </a:prstGeom>
          <a:ln w="28575">
            <a:solidFill>
              <a:srgbClr val="FFFF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9337431" y="2171614"/>
            <a:ext cx="958362" cy="5277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ea typeface="楷体_GB2312" panose="02010609030101010101" pitchFamily="49" charset="-122"/>
              </a:rPr>
              <a:t>圆锥</a:t>
            </a:r>
            <a:endParaRPr lang="zh-CN" altLang="en-US" sz="2400">
              <a:solidFill>
                <a:srgbClr val="0000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0" name="直角三角形 19"/>
          <p:cNvSpPr/>
          <p:nvPr/>
        </p:nvSpPr>
        <p:spPr>
          <a:xfrm flipH="1">
            <a:off x="4202133" y="2437449"/>
            <a:ext cx="922424" cy="1500198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>
            <a:off x="5156649" y="2432896"/>
            <a:ext cx="928694" cy="1500198"/>
          </a:xfrm>
          <a:prstGeom prst="rt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弧形箭头 18"/>
          <p:cNvSpPr/>
          <p:nvPr/>
        </p:nvSpPr>
        <p:spPr>
          <a:xfrm>
            <a:off x="3919499" y="4399626"/>
            <a:ext cx="593123" cy="42175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右弧形箭头 24"/>
          <p:cNvSpPr/>
          <p:nvPr/>
        </p:nvSpPr>
        <p:spPr>
          <a:xfrm flipH="1">
            <a:off x="7585787" y="4223695"/>
            <a:ext cx="45719" cy="892552"/>
          </a:xfrm>
          <a:prstGeom prst="curvedLeftArrow">
            <a:avLst/>
          </a:prstGeom>
          <a:solidFill>
            <a:srgbClr val="2AAE3F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mph" presetSubtype="0" repeatCount="1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27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50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7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0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1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3" grpId="0" animBg="1"/>
      <p:bldP spid="13" grpId="1" animBg="1"/>
      <p:bldP spid="18" grpId="0"/>
      <p:bldP spid="20" grpId="0" animBg="1"/>
      <p:bldP spid="20" grpId="1" animBg="1"/>
      <p:bldP spid="21" grpId="0" animBg="1"/>
      <p:bldP spid="21" grpId="1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419008" y="406154"/>
            <a:ext cx="9684116" cy="138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zh-CN" sz="2800" b="1">
                <a:latin typeface="冬青黑体简体中文 W6" pitchFamily="34" charset="-122"/>
                <a:ea typeface="冬青黑体简体中文 W6" pitchFamily="34" charset="-122"/>
              </a:rPr>
              <a:t>   </a:t>
            </a:r>
            <a:r>
              <a:rPr lang="zh-CN" altLang="en-US" sz="2800" b="1">
                <a:latin typeface="冬青黑体简体中文 W6" pitchFamily="34" charset="-122"/>
                <a:ea typeface="冬青黑体简体中文 W6" pitchFamily="34" charset="-122"/>
              </a:rPr>
              <a:t>下面图形以红色线为轴旋转后会形成什么图形</a:t>
            </a:r>
            <a:r>
              <a:rPr lang="en-US" altLang="zh-CN" sz="2800" b="1">
                <a:latin typeface="冬青黑体简体中文 W6" pitchFamily="34" charset="-122"/>
                <a:ea typeface="冬青黑体简体中文 W6" pitchFamily="34" charset="-122"/>
              </a:rPr>
              <a:t>?  </a:t>
            </a:r>
            <a:r>
              <a:rPr lang="zh-CN" altLang="en-US" sz="2800" b="1">
                <a:latin typeface="冬青黑体简体中文 W6" pitchFamily="34" charset="-122"/>
                <a:ea typeface="冬青黑体简体中文 W6" pitchFamily="34" charset="-122"/>
              </a:rPr>
              <a:t>连一连；你能找出转成的图形的高吗？ </a:t>
            </a:r>
            <a:endParaRPr lang="zh-CN" altLang="en-US" sz="2800" b="1">
              <a:latin typeface="冬青黑体简体中文 W6" pitchFamily="34" charset="-122"/>
              <a:ea typeface="冬青黑体简体中文 W6" pitchFamily="34" charset="-122"/>
            </a:endParaRPr>
          </a:p>
        </p:txBody>
      </p:sp>
      <p:grpSp>
        <p:nvGrpSpPr>
          <p:cNvPr id="12" name="Group 3"/>
          <p:cNvGrpSpPr/>
          <p:nvPr/>
        </p:nvGrpSpPr>
        <p:grpSpPr>
          <a:xfrm>
            <a:off x="1758952" y="2766159"/>
            <a:ext cx="654050" cy="939801"/>
            <a:chOff x="1028" y="1789"/>
            <a:chExt cx="412" cy="592"/>
          </a:xfrm>
        </p:grpSpPr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1028" y="1789"/>
              <a:ext cx="412" cy="592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4" name="Line 5"/>
            <p:cNvSpPr>
              <a:spLocks noChangeShapeType="1"/>
            </p:cNvSpPr>
            <p:nvPr/>
          </p:nvSpPr>
          <p:spPr bwMode="auto">
            <a:xfrm flipH="1">
              <a:off x="1035" y="1789"/>
              <a:ext cx="0" cy="592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6"/>
          <p:cNvGrpSpPr/>
          <p:nvPr/>
        </p:nvGrpSpPr>
        <p:grpSpPr>
          <a:xfrm>
            <a:off x="5114899" y="2714620"/>
            <a:ext cx="960585" cy="1000134"/>
            <a:chOff x="2517" y="1706"/>
            <a:chExt cx="453" cy="585"/>
          </a:xfrm>
        </p:grpSpPr>
        <p:sp>
          <p:nvSpPr>
            <p:cNvPr id="16" name="AutoShape 7"/>
            <p:cNvSpPr>
              <a:spLocks noChangeArrowheads="1"/>
            </p:cNvSpPr>
            <p:nvPr/>
          </p:nvSpPr>
          <p:spPr bwMode="auto">
            <a:xfrm>
              <a:off x="2517" y="1706"/>
              <a:ext cx="453" cy="585"/>
            </a:xfrm>
            <a:prstGeom prst="rtTriangle">
              <a:avLst/>
            </a:prstGeom>
            <a:noFill/>
            <a:ln w="19050">
              <a:solidFill>
                <a:srgbClr val="00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8"/>
            <p:cNvSpPr>
              <a:spLocks noChangeShapeType="1"/>
            </p:cNvSpPr>
            <p:nvPr/>
          </p:nvSpPr>
          <p:spPr bwMode="auto">
            <a:xfrm flipH="1">
              <a:off x="2520" y="1706"/>
              <a:ext cx="0" cy="585"/>
            </a:xfrm>
            <a:prstGeom prst="line">
              <a:avLst/>
            </a:prstGeom>
            <a:noFill/>
            <a:ln w="22225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n>
                  <a:solidFill>
                    <a:srgbClr val="FF0000"/>
                  </a:solidFill>
                </a:ln>
                <a:solidFill>
                  <a:srgbClr val="FF0066"/>
                </a:solidFill>
              </a:endParaRPr>
            </a:p>
          </p:txBody>
        </p:sp>
      </p:grpSp>
      <p:grpSp>
        <p:nvGrpSpPr>
          <p:cNvPr id="19" name="Group 9"/>
          <p:cNvGrpSpPr/>
          <p:nvPr/>
        </p:nvGrpSpPr>
        <p:grpSpPr>
          <a:xfrm>
            <a:off x="8302456" y="2786058"/>
            <a:ext cx="481012" cy="927100"/>
            <a:chOff x="4377" y="1842"/>
            <a:chExt cx="303" cy="584"/>
          </a:xfrm>
          <a:noFill/>
        </p:grpSpPr>
        <p:sp>
          <p:nvSpPr>
            <p:cNvPr id="20" name="AutoShape 10"/>
            <p:cNvSpPr>
              <a:spLocks noChangeArrowheads="1"/>
            </p:cNvSpPr>
            <p:nvPr/>
          </p:nvSpPr>
          <p:spPr bwMode="auto">
            <a:xfrm>
              <a:off x="4377" y="1842"/>
              <a:ext cx="291" cy="291"/>
            </a:xfrm>
            <a:prstGeom prst="rtTriangle">
              <a:avLst/>
            </a:prstGeom>
            <a:grpFill/>
            <a:ln w="19050">
              <a:solidFill>
                <a:srgbClr val="00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4377" y="2133"/>
              <a:ext cx="303" cy="293"/>
            </a:xfrm>
            <a:prstGeom prst="rect">
              <a:avLst/>
            </a:prstGeom>
            <a:grpFill/>
            <a:ln w="19050">
              <a:solidFill>
                <a:srgbClr val="00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12"/>
            <p:cNvSpPr>
              <a:spLocks noChangeShapeType="1"/>
            </p:cNvSpPr>
            <p:nvPr/>
          </p:nvSpPr>
          <p:spPr bwMode="auto">
            <a:xfrm>
              <a:off x="4377" y="1842"/>
              <a:ext cx="2" cy="581"/>
            </a:xfrm>
            <a:prstGeom prst="line">
              <a:avLst/>
            </a:prstGeom>
            <a:grpFill/>
            <a:ln w="22225">
              <a:solidFill>
                <a:srgbClr val="FF0066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Group 21"/>
          <p:cNvGrpSpPr/>
          <p:nvPr/>
        </p:nvGrpSpPr>
        <p:grpSpPr>
          <a:xfrm>
            <a:off x="5205942" y="4835536"/>
            <a:ext cx="850901" cy="1025527"/>
            <a:chOff x="922" y="3087"/>
            <a:chExt cx="536" cy="646"/>
          </a:xfrm>
        </p:grpSpPr>
        <p:grpSp>
          <p:nvGrpSpPr>
            <p:cNvPr id="25" name="Group 22"/>
            <p:cNvGrpSpPr/>
            <p:nvPr/>
          </p:nvGrpSpPr>
          <p:grpSpPr>
            <a:xfrm>
              <a:off x="925" y="3359"/>
              <a:ext cx="533" cy="330"/>
              <a:chOff x="705" y="1714"/>
              <a:chExt cx="533" cy="862"/>
            </a:xfrm>
          </p:grpSpPr>
          <p:sp>
            <p:nvSpPr>
              <p:cNvPr id="36" name="Line 23"/>
              <p:cNvSpPr>
                <a:spLocks noChangeShapeType="1"/>
              </p:cNvSpPr>
              <p:nvPr/>
            </p:nvSpPr>
            <p:spPr bwMode="auto">
              <a:xfrm flipH="1">
                <a:off x="705" y="1714"/>
                <a:ext cx="0" cy="861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Line 24"/>
              <p:cNvSpPr>
                <a:spLocks noChangeShapeType="1"/>
              </p:cNvSpPr>
              <p:nvPr/>
            </p:nvSpPr>
            <p:spPr bwMode="auto">
              <a:xfrm flipH="1">
                <a:off x="1238" y="1714"/>
                <a:ext cx="0" cy="862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922" y="3634"/>
              <a:ext cx="535" cy="99"/>
              <a:chOff x="922" y="3620"/>
              <a:chExt cx="544" cy="140"/>
            </a:xfrm>
          </p:grpSpPr>
          <p:sp>
            <p:nvSpPr>
              <p:cNvPr id="34" name="Arc 26"/>
              <p:cNvSpPr/>
              <p:nvPr/>
            </p:nvSpPr>
            <p:spPr bwMode="auto">
              <a:xfrm flipH="1" flipV="1">
                <a:off x="922" y="3684"/>
                <a:ext cx="538" cy="76"/>
              </a:xfrm>
              <a:custGeom>
                <a:avLst/>
                <a:gdLst>
                  <a:gd name="T0" fmla="*/ 0 w 43195"/>
                  <a:gd name="T1" fmla="*/ 0 h 23580"/>
                  <a:gd name="T2" fmla="*/ 7 w 43195"/>
                  <a:gd name="T3" fmla="*/ 0 h 23580"/>
                  <a:gd name="T4" fmla="*/ 3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Arc 27"/>
              <p:cNvSpPr/>
              <p:nvPr/>
            </p:nvSpPr>
            <p:spPr bwMode="auto">
              <a:xfrm flipH="1" flipV="1">
                <a:off x="927" y="3620"/>
                <a:ext cx="539" cy="87"/>
              </a:xfrm>
              <a:custGeom>
                <a:avLst/>
                <a:gdLst>
                  <a:gd name="T0" fmla="*/ 7 w 43200"/>
                  <a:gd name="T1" fmla="*/ 0 h 26588"/>
                  <a:gd name="T2" fmla="*/ 0 w 43200"/>
                  <a:gd name="T3" fmla="*/ 0 h 26588"/>
                  <a:gd name="T4" fmla="*/ 3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Group 28"/>
            <p:cNvGrpSpPr/>
            <p:nvPr/>
          </p:nvGrpSpPr>
          <p:grpSpPr>
            <a:xfrm>
              <a:off x="923" y="3303"/>
              <a:ext cx="534" cy="94"/>
              <a:chOff x="923" y="3590"/>
              <a:chExt cx="543" cy="133"/>
            </a:xfrm>
          </p:grpSpPr>
          <p:sp>
            <p:nvSpPr>
              <p:cNvPr id="32" name="Arc 29"/>
              <p:cNvSpPr/>
              <p:nvPr/>
            </p:nvSpPr>
            <p:spPr bwMode="auto">
              <a:xfrm flipH="1" flipV="1">
                <a:off x="923" y="3647"/>
                <a:ext cx="538" cy="76"/>
              </a:xfrm>
              <a:custGeom>
                <a:avLst/>
                <a:gdLst>
                  <a:gd name="T0" fmla="*/ 0 w 43195"/>
                  <a:gd name="T1" fmla="*/ 0 h 23580"/>
                  <a:gd name="T2" fmla="*/ 7 w 43195"/>
                  <a:gd name="T3" fmla="*/ 0 h 23580"/>
                  <a:gd name="T4" fmla="*/ 3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Arc 30"/>
              <p:cNvSpPr/>
              <p:nvPr/>
            </p:nvSpPr>
            <p:spPr bwMode="auto">
              <a:xfrm flipH="1" flipV="1">
                <a:off x="927" y="3590"/>
                <a:ext cx="539" cy="87"/>
              </a:xfrm>
              <a:custGeom>
                <a:avLst/>
                <a:gdLst>
                  <a:gd name="T0" fmla="*/ 7 w 43200"/>
                  <a:gd name="T1" fmla="*/ 0 h 26588"/>
                  <a:gd name="T2" fmla="*/ 0 w 43200"/>
                  <a:gd name="T3" fmla="*/ 0 h 26588"/>
                  <a:gd name="T4" fmla="*/ 3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0" name="Line 31"/>
            <p:cNvSpPr>
              <a:spLocks noChangeShapeType="1"/>
            </p:cNvSpPr>
            <p:nvPr/>
          </p:nvSpPr>
          <p:spPr bwMode="auto">
            <a:xfrm flipV="1">
              <a:off x="925" y="3088"/>
              <a:ext cx="264" cy="258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flipH="1" flipV="1">
              <a:off x="1187" y="3087"/>
              <a:ext cx="264" cy="258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" name="Group 13"/>
          <p:cNvGrpSpPr/>
          <p:nvPr/>
        </p:nvGrpSpPr>
        <p:grpSpPr>
          <a:xfrm>
            <a:off x="7990709" y="4767263"/>
            <a:ext cx="1374776" cy="1154112"/>
            <a:chOff x="2332" y="3044"/>
            <a:chExt cx="866" cy="727"/>
          </a:xfrm>
        </p:grpSpPr>
        <p:grpSp>
          <p:nvGrpSpPr>
            <p:cNvPr id="39" name="Group 14"/>
            <p:cNvGrpSpPr/>
            <p:nvPr/>
          </p:nvGrpSpPr>
          <p:grpSpPr>
            <a:xfrm>
              <a:off x="2332" y="3115"/>
              <a:ext cx="866" cy="585"/>
              <a:chOff x="1141" y="1813"/>
              <a:chExt cx="866" cy="842"/>
            </a:xfrm>
          </p:grpSpPr>
          <p:sp>
            <p:nvSpPr>
              <p:cNvPr id="44" name="Line 15"/>
              <p:cNvSpPr>
                <a:spLocks noChangeShapeType="1"/>
              </p:cNvSpPr>
              <p:nvPr/>
            </p:nvSpPr>
            <p:spPr bwMode="auto">
              <a:xfrm>
                <a:off x="1141" y="1813"/>
                <a:ext cx="1" cy="842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Line 16"/>
              <p:cNvSpPr>
                <a:spLocks noChangeShapeType="1"/>
              </p:cNvSpPr>
              <p:nvPr/>
            </p:nvSpPr>
            <p:spPr bwMode="auto">
              <a:xfrm>
                <a:off x="2006" y="1823"/>
                <a:ext cx="1" cy="831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" name="Oval 17"/>
            <p:cNvSpPr>
              <a:spLocks noChangeArrowheads="1"/>
            </p:cNvSpPr>
            <p:nvPr/>
          </p:nvSpPr>
          <p:spPr bwMode="auto">
            <a:xfrm>
              <a:off x="2332" y="3044"/>
              <a:ext cx="865" cy="156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" name="Group 18"/>
            <p:cNvGrpSpPr/>
            <p:nvPr/>
          </p:nvGrpSpPr>
          <p:grpSpPr>
            <a:xfrm>
              <a:off x="2335" y="3616"/>
              <a:ext cx="861" cy="155"/>
              <a:chOff x="2335" y="3457"/>
              <a:chExt cx="861" cy="155"/>
            </a:xfrm>
          </p:grpSpPr>
          <p:sp>
            <p:nvSpPr>
              <p:cNvPr id="42" name="Arc 19"/>
              <p:cNvSpPr/>
              <p:nvPr/>
            </p:nvSpPr>
            <p:spPr bwMode="auto">
              <a:xfrm flipH="1" flipV="1">
                <a:off x="2335" y="3528"/>
                <a:ext cx="855" cy="84"/>
              </a:xfrm>
              <a:custGeom>
                <a:avLst/>
                <a:gdLst>
                  <a:gd name="T0" fmla="*/ 0 w 43195"/>
                  <a:gd name="T1" fmla="*/ 0 h 23580"/>
                  <a:gd name="T2" fmla="*/ 17 w 43195"/>
                  <a:gd name="T3" fmla="*/ 0 h 23580"/>
                  <a:gd name="T4" fmla="*/ 8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Arc 20"/>
              <p:cNvSpPr/>
              <p:nvPr/>
            </p:nvSpPr>
            <p:spPr bwMode="auto">
              <a:xfrm flipH="1" flipV="1">
                <a:off x="2339" y="3457"/>
                <a:ext cx="857" cy="96"/>
              </a:xfrm>
              <a:custGeom>
                <a:avLst/>
                <a:gdLst>
                  <a:gd name="T0" fmla="*/ 17 w 43200"/>
                  <a:gd name="T1" fmla="*/ 0 h 26588"/>
                  <a:gd name="T2" fmla="*/ 0 w 43200"/>
                  <a:gd name="T3" fmla="*/ 0 h 26588"/>
                  <a:gd name="T4" fmla="*/ 9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Group 33"/>
          <p:cNvGrpSpPr/>
          <p:nvPr/>
        </p:nvGrpSpPr>
        <p:grpSpPr>
          <a:xfrm>
            <a:off x="1477208" y="4918928"/>
            <a:ext cx="1801815" cy="1052518"/>
            <a:chOff x="3972" y="3115"/>
            <a:chExt cx="1135" cy="663"/>
          </a:xfrm>
        </p:grpSpPr>
        <p:grpSp>
          <p:nvGrpSpPr>
            <p:cNvPr id="47" name="Group 34"/>
            <p:cNvGrpSpPr/>
            <p:nvPr/>
          </p:nvGrpSpPr>
          <p:grpSpPr>
            <a:xfrm>
              <a:off x="3972" y="3631"/>
              <a:ext cx="1135" cy="147"/>
              <a:chOff x="925" y="3593"/>
              <a:chExt cx="546" cy="170"/>
            </a:xfrm>
          </p:grpSpPr>
          <p:sp>
            <p:nvSpPr>
              <p:cNvPr id="51" name="Arc 35"/>
              <p:cNvSpPr/>
              <p:nvPr/>
            </p:nvSpPr>
            <p:spPr bwMode="auto">
              <a:xfrm flipH="1" flipV="1">
                <a:off x="925" y="3649"/>
                <a:ext cx="541" cy="114"/>
              </a:xfrm>
              <a:custGeom>
                <a:avLst/>
                <a:gdLst>
                  <a:gd name="T0" fmla="*/ 0 w 43195"/>
                  <a:gd name="T1" fmla="*/ 0 h 23580"/>
                  <a:gd name="T2" fmla="*/ 7 w 43195"/>
                  <a:gd name="T3" fmla="*/ 0 h 23580"/>
                  <a:gd name="T4" fmla="*/ 3 w 43195"/>
                  <a:gd name="T5" fmla="*/ 0 h 23580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580"/>
                  <a:gd name="T11" fmla="*/ 43195 w 43195"/>
                  <a:gd name="T12" fmla="*/ 23580 h 235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580" fill="none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</a:path>
                  <a:path w="43195" h="23580" stroke="0" extrusionOk="0">
                    <a:moveTo>
                      <a:pt x="-1" y="21146"/>
                    </a:moveTo>
                    <a:cubicBezTo>
                      <a:pt x="246" y="9396"/>
                      <a:pt x="9842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22261"/>
                      <a:pt x="43164" y="22921"/>
                      <a:pt x="43104" y="23580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Arc 36"/>
              <p:cNvSpPr/>
              <p:nvPr/>
            </p:nvSpPr>
            <p:spPr bwMode="auto">
              <a:xfrm flipH="1" flipV="1">
                <a:off x="926" y="3593"/>
                <a:ext cx="545" cy="89"/>
              </a:xfrm>
              <a:custGeom>
                <a:avLst/>
                <a:gdLst>
                  <a:gd name="T0" fmla="*/ 7 w 43200"/>
                  <a:gd name="T1" fmla="*/ 0 h 26588"/>
                  <a:gd name="T2" fmla="*/ 0 w 43200"/>
                  <a:gd name="T3" fmla="*/ 0 h 26588"/>
                  <a:gd name="T4" fmla="*/ 3 w 43200"/>
                  <a:gd name="T5" fmla="*/ 0 h 26588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26588"/>
                  <a:gd name="T11" fmla="*/ 43200 w 43200"/>
                  <a:gd name="T12" fmla="*/ 26588 h 26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26588" fill="none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</a:path>
                  <a:path w="43200" h="26588" stroke="0" extrusionOk="0">
                    <a:moveTo>
                      <a:pt x="43164" y="3758"/>
                    </a:moveTo>
                    <a:cubicBezTo>
                      <a:pt x="43188" y="4167"/>
                      <a:pt x="43200" y="4577"/>
                      <a:pt x="43200" y="4988"/>
                    </a:cubicBezTo>
                    <a:cubicBezTo>
                      <a:pt x="43200" y="16917"/>
                      <a:pt x="33529" y="26588"/>
                      <a:pt x="21600" y="26588"/>
                    </a:cubicBezTo>
                    <a:cubicBezTo>
                      <a:pt x="9670" y="26588"/>
                      <a:pt x="0" y="16917"/>
                      <a:pt x="0" y="4988"/>
                    </a:cubicBezTo>
                    <a:cubicBezTo>
                      <a:pt x="-1" y="3308"/>
                      <a:pt x="195" y="1634"/>
                      <a:pt x="583" y="-1"/>
                    </a:cubicBezTo>
                    <a:lnTo>
                      <a:pt x="21600" y="4988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Group 37"/>
            <p:cNvGrpSpPr/>
            <p:nvPr/>
          </p:nvGrpSpPr>
          <p:grpSpPr>
            <a:xfrm>
              <a:off x="3973" y="3115"/>
              <a:ext cx="1122" cy="570"/>
              <a:chOff x="4014" y="3114"/>
              <a:chExt cx="1043" cy="524"/>
            </a:xfrm>
          </p:grpSpPr>
          <p:sp>
            <p:nvSpPr>
              <p:cNvPr id="49" name="Line 38"/>
              <p:cNvSpPr>
                <a:spLocks noChangeShapeType="1"/>
              </p:cNvSpPr>
              <p:nvPr/>
            </p:nvSpPr>
            <p:spPr bwMode="auto">
              <a:xfrm flipV="1">
                <a:off x="4014" y="3117"/>
                <a:ext cx="520" cy="516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Line 39"/>
              <p:cNvSpPr>
                <a:spLocks noChangeShapeType="1"/>
              </p:cNvSpPr>
              <p:nvPr/>
            </p:nvSpPr>
            <p:spPr bwMode="auto">
              <a:xfrm flipH="1" flipV="1">
                <a:off x="4534" y="3114"/>
                <a:ext cx="523" cy="524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cxnSp>
        <p:nvCxnSpPr>
          <p:cNvPr id="54" name="直接连接符 53"/>
          <p:cNvCxnSpPr/>
          <p:nvPr/>
        </p:nvCxnSpPr>
        <p:spPr>
          <a:xfrm flipV="1">
            <a:off x="2523067" y="3818468"/>
            <a:ext cx="2438400" cy="111759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5799667" y="3767667"/>
            <a:ext cx="2269066" cy="1134533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556933" y="3699933"/>
            <a:ext cx="5350934" cy="105833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0" y="457219"/>
            <a:ext cx="1561703" cy="699795"/>
            <a:chOff x="4376340" y="525571"/>
            <a:chExt cx="1561703" cy="937021"/>
          </a:xfrm>
        </p:grpSpPr>
        <p:sp>
          <p:nvSpPr>
            <p:cNvPr id="55" name="圆角矩形 54"/>
            <p:cNvSpPr/>
            <p:nvPr/>
          </p:nvSpPr>
          <p:spPr>
            <a:xfrm>
              <a:off x="4376340" y="525571"/>
              <a:ext cx="1561703" cy="937021"/>
            </a:xfrm>
            <a:prstGeom prst="roundRect">
              <a:avLst>
                <a:gd name="adj" fmla="val 10000"/>
              </a:avLst>
            </a:prstGeom>
            <a:solidFill>
              <a:srgbClr val="1C902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4902231"/>
                <a:satOff val="-6817"/>
                <a:lumOff val="-261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57" name="圆角矩形 4"/>
            <p:cNvSpPr/>
            <p:nvPr/>
          </p:nvSpPr>
          <p:spPr>
            <a:xfrm>
              <a:off x="4403784" y="553015"/>
              <a:ext cx="1506815" cy="8821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500" kern="1200">
                  <a:solidFill>
                    <a:schemeClr val="bg1"/>
                  </a:solidFill>
                  <a:latin typeface="冬青黑体简体中文 W6" pitchFamily="34" charset="-122"/>
                  <a:ea typeface="冬青黑体简体中文 W6" pitchFamily="34" charset="-122"/>
                </a:rPr>
                <a:t>课堂练习</a:t>
              </a:r>
              <a:endParaRPr lang="zh-CN" altLang="en-US" sz="2500" kern="1200">
                <a:solidFill>
                  <a:schemeClr val="bg1"/>
                </a:solidFill>
                <a:latin typeface="冬青黑体简体中文 W6" pitchFamily="34" charset="-122"/>
                <a:ea typeface="冬青黑体简体中文 W6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1343025" y="-77788"/>
            <a:ext cx="4318000" cy="914401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54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【课堂小结】</a:t>
            </a:r>
            <a:endParaRPr lang="zh-CN" altLang="en-US" sz="5400" b="1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589196" y="567611"/>
            <a:ext cx="7392202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0000FF"/>
                </a:solidFill>
                <a:latin typeface="冬青黑体简体中文 W6" pitchFamily="34" charset="-122"/>
                <a:ea typeface="冬青黑体简体中文 W6" pitchFamily="34" charset="-122"/>
              </a:rPr>
              <a:t>这节课我们认识了什么物体？</a:t>
            </a:r>
            <a:endParaRPr lang="zh-CN" altLang="en-US" sz="4400" b="1" dirty="0">
              <a:solidFill>
                <a:srgbClr val="0000FF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521" y="375802"/>
            <a:ext cx="1561703" cy="937021"/>
            <a:chOff x="6562724" y="525571"/>
            <a:chExt cx="1561703" cy="937021"/>
          </a:xfrm>
        </p:grpSpPr>
        <p:sp>
          <p:nvSpPr>
            <p:cNvPr id="8" name="圆角矩形 7"/>
            <p:cNvSpPr/>
            <p:nvPr/>
          </p:nvSpPr>
          <p:spPr>
            <a:xfrm>
              <a:off x="6562724" y="525571"/>
              <a:ext cx="1561703" cy="937021"/>
            </a:xfrm>
            <a:prstGeom prst="roundRect">
              <a:avLst>
                <a:gd name="adj" fmla="val 1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7353345"/>
                <a:satOff val="-10226"/>
                <a:lumOff val="-392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9" name="圆角矩形 4"/>
            <p:cNvSpPr/>
            <p:nvPr/>
          </p:nvSpPr>
          <p:spPr>
            <a:xfrm>
              <a:off x="6590168" y="553015"/>
              <a:ext cx="1506815" cy="8821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500" kern="1200">
                  <a:solidFill>
                    <a:schemeClr val="bg1"/>
                  </a:solidFill>
                  <a:latin typeface="冬青黑体简体中文 W6" pitchFamily="34" charset="-122"/>
                  <a:ea typeface="冬青黑体简体中文 W6" pitchFamily="34" charset="-122"/>
                </a:rPr>
                <a:t>课堂小结</a:t>
              </a:r>
              <a:endParaRPr lang="zh-CN" altLang="en-US" sz="2500" kern="1200">
                <a:solidFill>
                  <a:schemeClr val="bg1"/>
                </a:solidFill>
                <a:latin typeface="冬青黑体简体中文 W6" pitchFamily="34" charset="-122"/>
                <a:ea typeface="冬青黑体简体中文 W6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676406" y="2780723"/>
            <a:ext cx="86339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>
                <a:solidFill>
                  <a:srgbClr val="002060"/>
                </a:solidFill>
                <a:latin typeface="冬青黑体简体中文 W6" pitchFamily="34" charset="-122"/>
                <a:ea typeface="冬青黑体简体中文 W6" pitchFamily="34" charset="-122"/>
              </a:rPr>
              <a:t>课后实践：找一个圆锥形的物体，指出它的特征，量出它的高。</a:t>
            </a:r>
            <a:endParaRPr lang="zh-CN" altLang="en-US" sz="3200" dirty="0">
              <a:solidFill>
                <a:srgbClr val="002060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18088" y="1482295"/>
            <a:ext cx="13186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圆锥</a:t>
            </a:r>
            <a:endParaRPr lang="zh-CN" altLang="en-US" sz="4400">
              <a:solidFill>
                <a:srgbClr val="0000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28573" y="1780674"/>
            <a:ext cx="1963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，</a:t>
            </a:r>
            <a:endParaRPr lang="zh-CN" altLang="en-US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38508" y="1502167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冬青黑体简体中文 W6" pitchFamily="34" charset="-122"/>
                <a:ea typeface="冬青黑体简体中文 W6" pitchFamily="34" charset="-122"/>
              </a:rPr>
              <a:t>有哪些特征？</a:t>
            </a:r>
            <a:endParaRPr lang="zh-CN" altLang="en-US" sz="4400"/>
          </a:p>
        </p:txBody>
      </p:sp>
      <p:pic>
        <p:nvPicPr>
          <p:cNvPr id="20497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204700" y="12344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  <p:bldP spid="12" grpId="0"/>
      <p:bldP spid="13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5700" y="423512"/>
            <a:ext cx="2251504" cy="635267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教学目标：</a:t>
            </a:r>
            <a:endParaRPr lang="zh-CN" altLang="en-US" sz="3200" b="1" dirty="0">
              <a:solidFill>
                <a:srgbClr val="FF0000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4700" y="1171124"/>
            <a:ext cx="9643710" cy="3160243"/>
          </a:xfrm>
        </p:spPr>
        <p:txBody>
          <a:bodyPr>
            <a:noAutofit/>
          </a:bodyPr>
          <a:lstStyle/>
          <a:p>
            <a:pPr marL="742950" indent="-742950">
              <a:lnSpc>
                <a:spcPts val="4500"/>
              </a:lnSpc>
              <a:buNone/>
            </a:pPr>
            <a:r>
              <a:rPr lang="en-US" altLang="zh-CN" sz="3200" dirty="0">
                <a:latin typeface="冬青黑体简体中文 W6" pitchFamily="34" charset="-122"/>
                <a:ea typeface="冬青黑体简体中文 W6" pitchFamily="34" charset="-122"/>
              </a:rPr>
              <a:t>1.</a:t>
            </a:r>
            <a:r>
              <a:rPr lang="zh-CN" altLang="en-US" sz="3200" dirty="0">
                <a:latin typeface="冬青黑体简体中文 W6" pitchFamily="34" charset="-122"/>
                <a:ea typeface="冬青黑体简体中文 W6" pitchFamily="34" charset="-122"/>
              </a:rPr>
              <a:t>认识圆锥，掌握圆锥的特征。</a:t>
            </a:r>
            <a:endParaRPr lang="zh-CN" altLang="en-US" sz="200" dirty="0">
              <a:latin typeface="冬青黑体简体中文 W6" pitchFamily="34" charset="-122"/>
              <a:ea typeface="冬青黑体简体中文 W6" pitchFamily="34" charset="-122"/>
            </a:endParaRPr>
          </a:p>
          <a:p>
            <a:pPr>
              <a:lnSpc>
                <a:spcPts val="4500"/>
              </a:lnSpc>
              <a:buNone/>
            </a:pPr>
            <a:r>
              <a:rPr lang="en-US" altLang="zh-CN" sz="3200" dirty="0">
                <a:latin typeface="冬青黑体简体中文 W6" pitchFamily="34" charset="-122"/>
                <a:ea typeface="冬青黑体简体中文 W6" pitchFamily="34" charset="-122"/>
              </a:rPr>
              <a:t>2.</a:t>
            </a:r>
            <a:r>
              <a:rPr lang="zh-CN" altLang="en-US" sz="3200" dirty="0">
                <a:latin typeface="冬青黑体简体中文 W6" pitchFamily="34" charset="-122"/>
                <a:ea typeface="冬青黑体简体中文 W6" pitchFamily="34" charset="-122"/>
              </a:rPr>
              <a:t>认识圆锥的高，会正确测量圆锥的高。</a:t>
            </a:r>
            <a:endParaRPr lang="zh-CN" altLang="en-US" sz="200" dirty="0">
              <a:latin typeface="冬青黑体简体中文 W6" pitchFamily="34" charset="-122"/>
              <a:ea typeface="冬青黑体简体中文 W6" pitchFamily="34" charset="-122"/>
            </a:endParaRPr>
          </a:p>
          <a:p>
            <a:pPr>
              <a:lnSpc>
                <a:spcPts val="4500"/>
              </a:lnSpc>
              <a:buNone/>
            </a:pPr>
            <a:r>
              <a:rPr lang="en-US" altLang="zh-CN" sz="3200" dirty="0">
                <a:latin typeface="冬青黑体简体中文 W6" pitchFamily="34" charset="-122"/>
                <a:ea typeface="冬青黑体简体中文 W6" pitchFamily="34" charset="-122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  <a:latin typeface="冬青黑体简体中文 W6" pitchFamily="34" charset="-122"/>
                <a:ea typeface="冬青黑体简体中文 W6" pitchFamily="34" charset="-122"/>
              </a:rPr>
              <a:t>在活动中进一步认识立体图形，增强空间观念，</a:t>
            </a:r>
            <a:r>
              <a:rPr lang="zh-CN" altLang="en-US" sz="3200" dirty="0">
                <a:latin typeface="冬青黑体简体中文 W6" pitchFamily="34" charset="-122"/>
                <a:ea typeface="冬青黑体简体中文 W6" pitchFamily="34" charset="-122"/>
              </a:rPr>
              <a:t>培养自主探索的意识；</a:t>
            </a:r>
            <a:r>
              <a:rPr lang="zh-CN" altLang="en-US" sz="3200" dirty="0">
                <a:solidFill>
                  <a:srgbClr val="000000"/>
                </a:solidFill>
                <a:latin typeface="冬青黑体简体中文 W6" pitchFamily="34" charset="-122"/>
                <a:ea typeface="冬青黑体简体中文 W6" pitchFamily="34" charset="-122"/>
              </a:rPr>
              <a:t>感受立体图形在生活中的运用，提高学习数学的兴趣。</a:t>
            </a:r>
            <a:endParaRPr lang="zh-CN" altLang="en-US" sz="3200" dirty="0">
              <a:solidFill>
                <a:srgbClr val="000000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864" y="457251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3200" b="1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教学重点：</a:t>
            </a:r>
            <a:endParaRPr lang="zh-CN" altLang="en-US" sz="3200">
              <a:solidFill>
                <a:srgbClr val="FF0000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0224" y="456291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冬青黑体简体中文 W6" pitchFamily="34" charset="-122"/>
                <a:ea typeface="冬青黑体简体中文 W6" pitchFamily="34" charset="-122"/>
              </a:rPr>
              <a:t>掌握圆锥的特征。</a:t>
            </a:r>
            <a:endParaRPr lang="zh-CN" altLang="en-US" sz="3200" dirty="0"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161" y="5429223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3200" b="1">
                <a:solidFill>
                  <a:srgbClr val="FF0000"/>
                </a:solidFill>
                <a:latin typeface="冬青黑体简体中文 W6" pitchFamily="34" charset="-122"/>
                <a:ea typeface="冬青黑体简体中文 W6" pitchFamily="34" charset="-122"/>
              </a:rPr>
              <a:t>教学难点：</a:t>
            </a:r>
            <a:endParaRPr lang="zh-CN" altLang="en-US" sz="3200">
              <a:solidFill>
                <a:srgbClr val="FF0000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59266" y="5431380"/>
            <a:ext cx="68948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冬青黑体简体中文 W6" pitchFamily="34" charset="-122"/>
                <a:ea typeface="冬青黑体简体中文 W6" pitchFamily="34" charset="-122"/>
              </a:rPr>
              <a:t>认识圆锥的高，会正确测量圆锥的高。</a:t>
            </a:r>
            <a:endParaRPr lang="zh-CN" altLang="en-US" sz="3200" b="1">
              <a:latin typeface="冬青黑体简体中文 W6" pitchFamily="34" charset="-122"/>
              <a:ea typeface="冬青黑体简体中文 W6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238352" y="1062522"/>
            <a:ext cx="17152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rgbClr val="FF00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  <a:endParaRPr lang="en-US" altLang="zh-CN" sz="4000" b="1">
              <a:solidFill>
                <a:srgbClr val="FF00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21380" y="1795877"/>
            <a:ext cx="294924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>
                <a:solidFill>
                  <a:srgbClr val="113EC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CONTENTS</a:t>
            </a:r>
            <a:endParaRPr lang="en-US" altLang="zh-CN" sz="3200">
              <a:solidFill>
                <a:srgbClr val="113ECD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pic>
        <p:nvPicPr>
          <p:cNvPr id="24" name="图片 23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97827" y="62626"/>
            <a:ext cx="1203960" cy="149542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3" name="图示 2"/>
          <p:cNvGraphicFramePr/>
          <p:nvPr/>
        </p:nvGraphicFramePr>
        <p:xfrm>
          <a:off x="2032000" y="2747386"/>
          <a:ext cx="8128000" cy="198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Oval 31"/>
          <p:cNvSpPr>
            <a:spLocks noChangeArrowheads="1"/>
          </p:cNvSpPr>
          <p:nvPr/>
        </p:nvSpPr>
        <p:spPr bwMode="auto">
          <a:xfrm>
            <a:off x="1716772" y="4607604"/>
            <a:ext cx="2376487" cy="1223963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3" name="PA_圆角矩形 9"/>
          <p:cNvSpPr/>
          <p:nvPr>
            <p:custDataLst>
              <p:tags r:id="rId1"/>
            </p:custDataLst>
          </p:nvPr>
        </p:nvSpPr>
        <p:spPr>
          <a:xfrm>
            <a:off x="-8255" y="300990"/>
            <a:ext cx="1847215" cy="500380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solidFill>
              <a:srgbClr val="FF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-8255" y="29146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复习导入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1383" y="744642"/>
            <a:ext cx="7463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D60093"/>
                </a:solidFill>
              </a:rPr>
              <a:t>我们学过的圆柱体，它有什么特征？</a:t>
            </a:r>
            <a:endParaRPr lang="zh-CN" altLang="en-US" sz="3600" b="1" dirty="0">
              <a:solidFill>
                <a:srgbClr val="D60093"/>
              </a:solidFill>
            </a:endParaRPr>
          </a:p>
        </p:txBody>
      </p:sp>
      <p:sp>
        <p:nvSpPr>
          <p:cNvPr id="7" name="Oval 31"/>
          <p:cNvSpPr>
            <a:spLocks noChangeArrowheads="1"/>
          </p:cNvSpPr>
          <p:nvPr/>
        </p:nvSpPr>
        <p:spPr bwMode="auto">
          <a:xfrm>
            <a:off x="1715374" y="1988840"/>
            <a:ext cx="2376487" cy="1223963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 flipH="1">
            <a:off x="1713296" y="2550696"/>
            <a:ext cx="9625" cy="2704698"/>
          </a:xfrm>
          <a:prstGeom prst="lin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>
            <a:off x="4090737" y="2550695"/>
            <a:ext cx="9625" cy="2685448"/>
          </a:xfrm>
          <a:prstGeom prst="lin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972756" y="254574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底面：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13054" y="2547221"/>
            <a:ext cx="33478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是</a:t>
            </a:r>
            <a:r>
              <a:rPr lang="en-US" altLang="zh-CN" sz="2800" dirty="0"/>
              <a:t>2</a:t>
            </a:r>
            <a:r>
              <a:rPr lang="zh-CN" altLang="en-US" sz="2800" dirty="0"/>
              <a:t>个相等的圆。</a:t>
            </a:r>
            <a:endParaRPr lang="zh-CN" altLang="en-US" sz="2800" dirty="0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 flipH="1">
            <a:off x="2885486" y="5165078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2286082" y="4621482"/>
            <a:ext cx="5032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>
                <a:latin typeface="BatangChe" panose="02030609000101010101" pitchFamily="49" charset="-127"/>
                <a:ea typeface="BatangChe" panose="02030609000101010101" pitchFamily="49" charset="-127"/>
              </a:rPr>
              <a:t>o</a:t>
            </a:r>
            <a:endParaRPr lang="en-US" altLang="zh-CN" sz="3200" b="1" i="1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2889954" y="2520514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hlink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auto">
          <a:xfrm>
            <a:off x="2362483" y="1976559"/>
            <a:ext cx="5032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>
                <a:latin typeface="BatangChe" panose="02030609000101010101" pitchFamily="49" charset="-127"/>
                <a:ea typeface="BatangChe" panose="02030609000101010101" pitchFamily="49" charset="-127"/>
              </a:rPr>
              <a:t>o</a:t>
            </a:r>
            <a:endParaRPr lang="en-US" altLang="zh-CN" sz="3200" b="1" i="1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21" name="Line 11"/>
          <p:cNvSpPr>
            <a:spLocks noChangeShapeType="1"/>
          </p:cNvSpPr>
          <p:nvPr/>
        </p:nvSpPr>
        <p:spPr bwMode="auto">
          <a:xfrm>
            <a:off x="1691259" y="5201555"/>
            <a:ext cx="23764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Line 10"/>
          <p:cNvSpPr>
            <a:spLocks noChangeShapeType="1"/>
          </p:cNvSpPr>
          <p:nvPr/>
        </p:nvSpPr>
        <p:spPr bwMode="auto">
          <a:xfrm>
            <a:off x="1724749" y="2538000"/>
            <a:ext cx="2377468" cy="386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2435403" y="5912534"/>
            <a:ext cx="10032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/>
              <a:t>底面</a:t>
            </a:r>
            <a:endParaRPr lang="zh-CN" altLang="en-US" sz="2800" b="1"/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880848" y="3464511"/>
            <a:ext cx="72008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/>
              <a:t>侧面</a:t>
            </a:r>
            <a:endParaRPr lang="zh-CN" altLang="en-US" sz="2800" b="1"/>
          </a:p>
        </p:txBody>
      </p:sp>
      <p:sp>
        <p:nvSpPr>
          <p:cNvPr id="26" name="TextBox 25"/>
          <p:cNvSpPr txBox="1"/>
          <p:nvPr/>
        </p:nvSpPr>
        <p:spPr>
          <a:xfrm>
            <a:off x="5963822" y="334670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侧面：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04176" y="3340058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是</a:t>
            </a:r>
            <a:r>
              <a:rPr lang="en-US" altLang="zh-CN" sz="2800" dirty="0"/>
              <a:t>1</a:t>
            </a:r>
            <a:r>
              <a:rPr lang="zh-CN" altLang="en-US" sz="2800" dirty="0"/>
              <a:t>个曲面，展开是 </a:t>
            </a:r>
            <a:endParaRPr lang="en-US" altLang="zh-CN" sz="2800" dirty="0"/>
          </a:p>
          <a:p>
            <a:r>
              <a:rPr lang="zh-CN" altLang="en-US" sz="2800" dirty="0"/>
              <a:t>长方形。</a:t>
            </a:r>
            <a:endParaRPr lang="zh-CN" altLang="en-US" sz="2800" dirty="0"/>
          </a:p>
        </p:txBody>
      </p:sp>
      <p:sp>
        <p:nvSpPr>
          <p:cNvPr id="28" name="Line 14"/>
          <p:cNvSpPr>
            <a:spLocks noChangeShapeType="1"/>
          </p:cNvSpPr>
          <p:nvPr/>
        </p:nvSpPr>
        <p:spPr bwMode="auto">
          <a:xfrm flipH="1">
            <a:off x="2920786" y="2554401"/>
            <a:ext cx="2756" cy="2656792"/>
          </a:xfrm>
          <a:prstGeom prst="line">
            <a:avLst/>
          </a:prstGeom>
          <a:ln w="28575" cmpd="sng">
            <a:solidFill>
              <a:schemeClr val="bg2">
                <a:lumMod val="50000"/>
              </a:schemeClr>
            </a:solidFill>
            <a:prstDash val="lg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1" name="Line 33"/>
          <p:cNvSpPr>
            <a:spLocks noChangeShapeType="1"/>
          </p:cNvSpPr>
          <p:nvPr/>
        </p:nvSpPr>
        <p:spPr bwMode="auto">
          <a:xfrm>
            <a:off x="4164478" y="5201554"/>
            <a:ext cx="576263" cy="0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Line 33"/>
          <p:cNvSpPr>
            <a:spLocks noChangeShapeType="1"/>
          </p:cNvSpPr>
          <p:nvPr/>
        </p:nvSpPr>
        <p:spPr bwMode="auto">
          <a:xfrm>
            <a:off x="4166909" y="2539256"/>
            <a:ext cx="576263" cy="0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Line 20"/>
          <p:cNvSpPr>
            <a:spLocks noChangeShapeType="1"/>
          </p:cNvSpPr>
          <p:nvPr/>
        </p:nvSpPr>
        <p:spPr bwMode="auto">
          <a:xfrm flipH="1">
            <a:off x="4630187" y="4211198"/>
            <a:ext cx="0" cy="1008062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flipH="1" flipV="1">
            <a:off x="4630186" y="2539303"/>
            <a:ext cx="0" cy="1008062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4342146" y="3605127"/>
            <a:ext cx="6477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高</a:t>
            </a:r>
            <a:endParaRPr lang="zh-CN" altLang="en-US" sz="3200" b="1"/>
          </a:p>
        </p:txBody>
      </p:sp>
      <p:sp>
        <p:nvSpPr>
          <p:cNvPr id="37" name="TextBox 36"/>
          <p:cNvSpPr txBox="1"/>
          <p:nvPr/>
        </p:nvSpPr>
        <p:spPr>
          <a:xfrm>
            <a:off x="6274539" y="4489956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高：</a:t>
            </a:r>
            <a:endParaRPr lang="en-US" altLang="zh-CN" sz="2800" dirty="0">
              <a:solidFill>
                <a:srgbClr val="0000F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88942" y="4482239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两个底面之间的距离， </a:t>
            </a:r>
            <a:endParaRPr lang="zh-CN" altLang="en-US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7188942" y="501965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有无数条。</a:t>
            </a:r>
            <a:endParaRPr lang="zh-CN" altLang="en-US" sz="2800" dirty="0"/>
          </a:p>
        </p:txBody>
      </p:sp>
      <p:sp>
        <p:nvSpPr>
          <p:cNvPr id="25" name="流程图: 库存数据 24"/>
          <p:cNvSpPr/>
          <p:nvPr/>
        </p:nvSpPr>
        <p:spPr>
          <a:xfrm rot="16200000">
            <a:off x="1236847" y="2998268"/>
            <a:ext cx="3339967" cy="2367817"/>
          </a:xfrm>
          <a:prstGeom prst="flowChartOnlineStorage">
            <a:avLst/>
          </a:prstGeom>
          <a:solidFill>
            <a:srgbClr val="FEEC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-0.00832 L 0.00143 0.3796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3796 L 0.00143 -0.00833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7" grpId="3" animBg="1"/>
      <p:bldP spid="7" grpId="4" animBg="1"/>
      <p:bldP spid="14" grpId="0"/>
      <p:bldP spid="15" grpId="0"/>
      <p:bldP spid="17" grpId="0"/>
      <p:bldP spid="19" grpId="0"/>
      <p:bldP spid="21" grpId="0" animBg="1"/>
      <p:bldP spid="22" grpId="0" animBg="1"/>
      <p:bldP spid="23" grpId="0"/>
      <p:bldP spid="24" grpId="0"/>
      <p:bldP spid="26" grpId="0"/>
      <p:bldP spid="27" grpId="0"/>
      <p:bldP spid="28" grpId="0" animBg="1"/>
      <p:bldP spid="31" grpId="0" animBg="1"/>
      <p:bldP spid="32" grpId="0" animBg="1"/>
      <p:bldP spid="33" grpId="0" animBg="1"/>
      <p:bldP spid="35" grpId="0" animBg="1"/>
      <p:bldP spid="36" grpId="0"/>
      <p:bldP spid="37" grpId="0"/>
      <p:bldP spid="38" grpId="0"/>
      <p:bldP spid="39" grpId="0"/>
      <p:bldP spid="25" grpId="0" animBg="1"/>
      <p:bldP spid="2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Oval 26"/>
          <p:cNvSpPr>
            <a:spLocks noChangeArrowheads="1"/>
          </p:cNvSpPr>
          <p:nvPr/>
        </p:nvSpPr>
        <p:spPr bwMode="auto">
          <a:xfrm rot="5400000">
            <a:off x="616414" y="3312108"/>
            <a:ext cx="2765242" cy="802108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1039528" y="568253"/>
            <a:ext cx="9702265" cy="57696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观察下面图形的变化，你想到了什么形体？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AutoShape 4"/>
          <p:cNvSpPr>
            <a:spLocks noChangeArrowheads="1"/>
          </p:cNvSpPr>
          <p:nvPr/>
        </p:nvSpPr>
        <p:spPr bwMode="auto">
          <a:xfrm rot="5400000">
            <a:off x="2680994" y="1273822"/>
            <a:ext cx="2734310" cy="4865370"/>
          </a:xfrm>
          <a:prstGeom prst="can">
            <a:avLst>
              <a:gd name="adj" fmla="val 29116"/>
            </a:avLst>
          </a:prstGeom>
          <a:solidFill>
            <a:srgbClr val="66CCFF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Oval 26"/>
          <p:cNvSpPr>
            <a:spLocks noChangeArrowheads="1"/>
          </p:cNvSpPr>
          <p:nvPr/>
        </p:nvSpPr>
        <p:spPr bwMode="auto">
          <a:xfrm rot="5400000">
            <a:off x="4734992" y="3318799"/>
            <a:ext cx="2722563" cy="804862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rgbClr val="E6561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cxnSp>
        <p:nvCxnSpPr>
          <p:cNvPr id="29" name="直接连接符 28"/>
          <p:cNvCxnSpPr>
            <a:stCxn id="85" idx="2"/>
          </p:cNvCxnSpPr>
          <p:nvPr/>
        </p:nvCxnSpPr>
        <p:spPr>
          <a:xfrm rot="16200000" flipH="1">
            <a:off x="4043106" y="286470"/>
            <a:ext cx="8798" cy="409694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979720" y="5095780"/>
            <a:ext cx="4128117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3"/>
          <p:cNvGrpSpPr/>
          <p:nvPr/>
        </p:nvGrpSpPr>
        <p:grpSpPr>
          <a:xfrm rot="5400000">
            <a:off x="5976259" y="2067133"/>
            <a:ext cx="2747963" cy="3294062"/>
            <a:chOff x="-5" y="0"/>
            <a:chExt cx="1731" cy="2075"/>
          </a:xfrm>
          <a:solidFill>
            <a:srgbClr val="66CCFF"/>
          </a:solidFill>
        </p:grpSpPr>
        <p:sp>
          <p:nvSpPr>
            <p:cNvPr id="14" name="AutoShape 4"/>
            <p:cNvSpPr>
              <a:spLocks noChangeArrowheads="1"/>
            </p:cNvSpPr>
            <p:nvPr/>
          </p:nvSpPr>
          <p:spPr bwMode="auto">
            <a:xfrm>
              <a:off x="-5" y="0"/>
              <a:ext cx="1731" cy="2060"/>
            </a:xfrm>
            <a:prstGeom prst="can">
              <a:avLst>
                <a:gd name="adj" fmla="val 29116"/>
              </a:avLst>
            </a:prstGeom>
            <a:grp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Oval 5"/>
            <p:cNvSpPr>
              <a:spLocks noChangeArrowheads="1"/>
            </p:cNvSpPr>
            <p:nvPr/>
          </p:nvSpPr>
          <p:spPr bwMode="auto">
            <a:xfrm>
              <a:off x="8" y="0"/>
              <a:ext cx="1715" cy="507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8" y="1568"/>
              <a:ext cx="1715" cy="507"/>
            </a:xfrm>
            <a:prstGeom prst="ellipse">
              <a:avLst/>
            </a:prstGeom>
            <a:grp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17" name="Group 7"/>
          <p:cNvGrpSpPr/>
          <p:nvPr/>
        </p:nvGrpSpPr>
        <p:grpSpPr>
          <a:xfrm rot="5400000">
            <a:off x="5922678" y="2133436"/>
            <a:ext cx="2735263" cy="3176588"/>
            <a:chOff x="4" y="0"/>
            <a:chExt cx="1723" cy="2001"/>
          </a:xfrm>
          <a:solidFill>
            <a:srgbClr val="66CCFF"/>
          </a:solidFill>
        </p:grpSpPr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179" y="0"/>
              <a:ext cx="1379" cy="339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11" y="1494"/>
              <a:ext cx="1715" cy="507"/>
            </a:xfrm>
            <a:prstGeom prst="ellipse">
              <a:avLst/>
            </a:prstGeom>
            <a:grpFill/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 flipH="1">
              <a:off x="4" y="172"/>
              <a:ext cx="175" cy="1612"/>
            </a:xfrm>
            <a:prstGeom prst="line">
              <a:avLst/>
            </a:prstGeom>
            <a:grpFill/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11"/>
            <p:cNvSpPr>
              <a:spLocks noChangeShapeType="1"/>
            </p:cNvSpPr>
            <p:nvPr/>
          </p:nvSpPr>
          <p:spPr bwMode="auto">
            <a:xfrm>
              <a:off x="1560" y="180"/>
              <a:ext cx="167" cy="1609"/>
            </a:xfrm>
            <a:prstGeom prst="line">
              <a:avLst/>
            </a:prstGeom>
            <a:grpFill/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12"/>
          <p:cNvGrpSpPr/>
          <p:nvPr/>
        </p:nvGrpSpPr>
        <p:grpSpPr>
          <a:xfrm rot="5400000">
            <a:off x="5867925" y="2182419"/>
            <a:ext cx="2738438" cy="3068637"/>
            <a:chOff x="-7" y="0"/>
            <a:chExt cx="1725" cy="1933"/>
          </a:xfrm>
          <a:solidFill>
            <a:srgbClr val="66CCFF"/>
          </a:solidFill>
        </p:grpSpPr>
        <p:sp>
          <p:nvSpPr>
            <p:cNvPr id="23" name="Line 13"/>
            <p:cNvSpPr>
              <a:spLocks noChangeShapeType="1"/>
            </p:cNvSpPr>
            <p:nvPr/>
          </p:nvSpPr>
          <p:spPr bwMode="auto">
            <a:xfrm flipH="1">
              <a:off x="-7" y="122"/>
              <a:ext cx="367" cy="1571"/>
            </a:xfrm>
            <a:prstGeom prst="line">
              <a:avLst/>
            </a:prstGeom>
            <a:grpFill/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grpSp>
          <p:nvGrpSpPr>
            <p:cNvPr id="24" name="Group 14"/>
            <p:cNvGrpSpPr/>
            <p:nvPr/>
          </p:nvGrpSpPr>
          <p:grpSpPr>
            <a:xfrm>
              <a:off x="3" y="0"/>
              <a:ext cx="1715" cy="1933"/>
              <a:chOff x="0" y="0"/>
              <a:chExt cx="1715" cy="1933"/>
            </a:xfrm>
            <a:grpFill/>
          </p:grpSpPr>
          <p:sp>
            <p:nvSpPr>
              <p:cNvPr id="25" name="Oval 15"/>
              <p:cNvSpPr>
                <a:spLocks noChangeArrowheads="1"/>
              </p:cNvSpPr>
              <p:nvPr/>
            </p:nvSpPr>
            <p:spPr bwMode="auto">
              <a:xfrm>
                <a:off x="357" y="0"/>
                <a:ext cx="1001" cy="209"/>
              </a:xfrm>
              <a:prstGeom prst="ellipse">
                <a:avLst/>
              </a:prstGeom>
              <a:solidFill>
                <a:srgbClr val="FFC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7" name="Oval 16"/>
              <p:cNvSpPr>
                <a:spLocks noChangeArrowheads="1"/>
              </p:cNvSpPr>
              <p:nvPr/>
            </p:nvSpPr>
            <p:spPr bwMode="auto">
              <a:xfrm>
                <a:off x="0" y="1426"/>
                <a:ext cx="1715" cy="507"/>
              </a:xfrm>
              <a:prstGeom prst="ellipse">
                <a:avLst/>
              </a:prstGeom>
              <a:grp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8" name="Line 17"/>
              <p:cNvSpPr>
                <a:spLocks noChangeShapeType="1"/>
              </p:cNvSpPr>
              <p:nvPr/>
            </p:nvSpPr>
            <p:spPr bwMode="auto">
              <a:xfrm>
                <a:off x="1358" y="114"/>
                <a:ext cx="356" cy="1550"/>
              </a:xfrm>
              <a:prstGeom prst="line">
                <a:avLst/>
              </a:prstGeom>
              <a:grp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Group 18"/>
          <p:cNvGrpSpPr/>
          <p:nvPr/>
        </p:nvGrpSpPr>
        <p:grpSpPr>
          <a:xfrm rot="5400000">
            <a:off x="5825413" y="2239864"/>
            <a:ext cx="2722562" cy="2968625"/>
            <a:chOff x="0" y="0"/>
            <a:chExt cx="1715" cy="1870"/>
          </a:xfrm>
        </p:grpSpPr>
        <p:sp>
          <p:nvSpPr>
            <p:cNvPr id="31" name="Oval 19"/>
            <p:cNvSpPr>
              <a:spLocks noChangeArrowheads="1"/>
            </p:cNvSpPr>
            <p:nvPr/>
          </p:nvSpPr>
          <p:spPr bwMode="auto">
            <a:xfrm>
              <a:off x="660" y="0"/>
              <a:ext cx="379" cy="67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2" name="Oval 20"/>
            <p:cNvSpPr>
              <a:spLocks noChangeArrowheads="1"/>
            </p:cNvSpPr>
            <p:nvPr/>
          </p:nvSpPr>
          <p:spPr bwMode="auto">
            <a:xfrm>
              <a:off x="0" y="1363"/>
              <a:ext cx="1715" cy="507"/>
            </a:xfrm>
            <a:prstGeom prst="ellips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3" name="Line 21"/>
            <p:cNvSpPr>
              <a:spLocks noChangeShapeType="1"/>
            </p:cNvSpPr>
            <p:nvPr/>
          </p:nvSpPr>
          <p:spPr bwMode="auto">
            <a:xfrm flipH="1">
              <a:off x="5" y="45"/>
              <a:ext cx="656" cy="154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22"/>
            <p:cNvSpPr>
              <a:spLocks noChangeShapeType="1"/>
            </p:cNvSpPr>
            <p:nvPr/>
          </p:nvSpPr>
          <p:spPr bwMode="auto">
            <a:xfrm>
              <a:off x="1038" y="34"/>
              <a:ext cx="677" cy="156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Group 23"/>
          <p:cNvGrpSpPr/>
          <p:nvPr/>
        </p:nvGrpSpPr>
        <p:grpSpPr>
          <a:xfrm rot="5400000">
            <a:off x="5782695" y="2274030"/>
            <a:ext cx="2730501" cy="2890837"/>
            <a:chOff x="3" y="14"/>
            <a:chExt cx="1720" cy="1821"/>
          </a:xfrm>
        </p:grpSpPr>
        <p:sp>
          <p:nvSpPr>
            <p:cNvPr id="40" name="Line 24"/>
            <p:cNvSpPr>
              <a:spLocks noChangeShapeType="1"/>
            </p:cNvSpPr>
            <p:nvPr/>
          </p:nvSpPr>
          <p:spPr bwMode="auto">
            <a:xfrm flipH="1">
              <a:off x="3" y="14"/>
              <a:ext cx="839" cy="154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41" name="Line 25"/>
            <p:cNvSpPr>
              <a:spLocks noChangeShapeType="1"/>
            </p:cNvSpPr>
            <p:nvPr/>
          </p:nvSpPr>
          <p:spPr bwMode="auto">
            <a:xfrm>
              <a:off x="842" y="14"/>
              <a:ext cx="881" cy="155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42" name="Oval 26"/>
            <p:cNvSpPr>
              <a:spLocks noChangeArrowheads="1"/>
            </p:cNvSpPr>
            <p:nvPr/>
          </p:nvSpPr>
          <p:spPr bwMode="auto">
            <a:xfrm>
              <a:off x="5" y="1328"/>
              <a:ext cx="1715" cy="507"/>
            </a:xfrm>
            <a:prstGeom prst="ellips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997220" y="287976"/>
            <a:ext cx="8778064" cy="567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200" b="1">
                <a:solidFill>
                  <a:srgbClr val="D600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观察下面物体，它们的形状有什么共同的特点？</a:t>
            </a:r>
            <a:endParaRPr lang="zh-CN" altLang="en-US" sz="3200" b="1">
              <a:solidFill>
                <a:srgbClr val="D600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10" descr="p23-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156542" y="1138436"/>
            <a:ext cx="1887001" cy="2039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78543" y="1083669"/>
            <a:ext cx="207486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p23-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596071" y="1259672"/>
            <a:ext cx="1732805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p23-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525545" y="3031970"/>
            <a:ext cx="1115889" cy="1371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p23-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884710" y="3330348"/>
            <a:ext cx="1484132" cy="9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 descr="p23-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837112" y="3172730"/>
            <a:ext cx="1019161" cy="113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15"/>
          <p:cNvSpPr/>
          <p:nvPr/>
        </p:nvSpPr>
        <p:spPr bwMode="auto">
          <a:xfrm rot="16200000">
            <a:off x="5780405" y="993720"/>
            <a:ext cx="288925" cy="7098665"/>
          </a:xfrm>
          <a:prstGeom prst="leftBrace">
            <a:avLst>
              <a:gd name="adj1" fmla="val 32939"/>
              <a:gd name="adj2" fmla="val 50000"/>
            </a:avLst>
          </a:prstGeom>
          <a:noFill/>
          <a:ln w="28575">
            <a:solidFill>
              <a:srgbClr val="113EC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5328121" y="4747861"/>
            <a:ext cx="121920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圆锥</a:t>
            </a:r>
            <a:endParaRPr lang="zh-CN" altLang="en-US" sz="4000" b="1">
              <a:solidFill>
                <a:srgbClr val="0000CC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15" name="Picture 8" descr="小精灵-016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 rot="18979132">
            <a:off x="10459083" y="4882840"/>
            <a:ext cx="1227455" cy="11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标注 15"/>
          <p:cNvSpPr/>
          <p:nvPr/>
        </p:nvSpPr>
        <p:spPr>
          <a:xfrm>
            <a:off x="3426599" y="5715887"/>
            <a:ext cx="5563401" cy="576064"/>
          </a:xfrm>
          <a:prstGeom prst="wedgeRectCallout">
            <a:avLst>
              <a:gd name="adj1" fmla="val 70514"/>
              <a:gd name="adj2" fmla="val -6331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你还见过哪些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圆锥</a:t>
            </a:r>
            <a:r>
              <a:rPr lang="zh-CN" altLang="en-US" sz="32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形的物体？</a:t>
            </a:r>
            <a:endParaRPr lang="zh-CN" altLang="en-US" sz="32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8" y="293489"/>
            <a:ext cx="1561703" cy="544711"/>
            <a:chOff x="2189956" y="525571"/>
            <a:chExt cx="1561703" cy="937021"/>
          </a:xfrm>
        </p:grpSpPr>
        <p:sp>
          <p:nvSpPr>
            <p:cNvPr id="18" name="圆角矩形 17"/>
            <p:cNvSpPr/>
            <p:nvPr/>
          </p:nvSpPr>
          <p:spPr>
            <a:xfrm>
              <a:off x="2189956" y="525571"/>
              <a:ext cx="1561703" cy="937021"/>
            </a:xfrm>
            <a:prstGeom prst="roundRect">
              <a:avLst>
                <a:gd name="adj" fmla="val 10000"/>
              </a:avLst>
            </a:prstGeom>
            <a:solidFill>
              <a:srgbClr val="113ECD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-2451115"/>
                <a:satOff val="-3407"/>
                <a:lumOff val="-130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圆角矩形 4"/>
            <p:cNvSpPr/>
            <p:nvPr/>
          </p:nvSpPr>
          <p:spPr>
            <a:xfrm>
              <a:off x="2217400" y="553015"/>
              <a:ext cx="1506815" cy="8821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ctr" defTabSz="11112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500" kern="1200">
                  <a:solidFill>
                    <a:schemeClr val="bg1"/>
                  </a:solidFill>
                  <a:latin typeface="冬青黑体简体中文 W6" pitchFamily="34" charset="-122"/>
                  <a:ea typeface="冬青黑体简体中文 W6" pitchFamily="34" charset="-122"/>
                </a:rPr>
                <a:t>探索新知</a:t>
              </a:r>
              <a:endParaRPr lang="zh-CN" sz="2500" kern="1200">
                <a:solidFill>
                  <a:schemeClr val="bg1"/>
                </a:solidFill>
                <a:latin typeface="冬青黑体简体中文 W6" pitchFamily="34" charset="-122"/>
                <a:ea typeface="冬青黑体简体中文 W6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23645" y="500345"/>
            <a:ext cx="3988051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7030A0"/>
                </a:solidFill>
                <a:latin typeface="冬青黑体简体中文 W6" pitchFamily="34" charset="-122"/>
                <a:ea typeface="冬青黑体简体中文 W6" pitchFamily="34" charset="-122"/>
              </a:rPr>
              <a:t>生活中的圆锥</a:t>
            </a:r>
            <a:endParaRPr lang="zh-CN" altLang="en-US" sz="4000">
              <a:solidFill>
                <a:srgbClr val="7030A0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pic>
        <p:nvPicPr>
          <p:cNvPr id="9" name="Picture 4" descr="F:\QQ图片20200616110748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 rot="10800000">
            <a:off x="794972" y="2503854"/>
            <a:ext cx="2785746" cy="3226733"/>
          </a:xfrm>
          <a:prstGeom prst="rect">
            <a:avLst/>
          </a:prstGeom>
          <a:noFill/>
        </p:spPr>
      </p:pic>
      <p:pic>
        <p:nvPicPr>
          <p:cNvPr id="11" name="图片 10" descr="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58668" y="1752562"/>
            <a:ext cx="4133395" cy="4124693"/>
          </a:xfrm>
          <a:prstGeom prst="rect">
            <a:avLst/>
          </a:prstGeom>
        </p:spPr>
      </p:pic>
      <p:pic>
        <p:nvPicPr>
          <p:cNvPr id="13" name="图片 12" descr="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5749" y="2371101"/>
            <a:ext cx="2762250" cy="3228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91882" y="378903"/>
            <a:ext cx="792088" cy="507297"/>
            <a:chOff x="323528" y="401423"/>
            <a:chExt cx="792088" cy="507297"/>
          </a:xfrm>
        </p:grpSpPr>
        <p:grpSp>
          <p:nvGrpSpPr>
            <p:cNvPr id="38" name="组合 31"/>
            <p:cNvGrpSpPr/>
            <p:nvPr/>
          </p:nvGrpSpPr>
          <p:grpSpPr>
            <a:xfrm>
              <a:off x="323528" y="404664"/>
              <a:ext cx="792088" cy="504056"/>
              <a:chOff x="323528" y="404664"/>
              <a:chExt cx="792088" cy="504056"/>
            </a:xfrm>
          </p:grpSpPr>
          <p:grpSp>
            <p:nvGrpSpPr>
              <p:cNvPr id="40" name="组合 18"/>
              <p:cNvGrpSpPr/>
              <p:nvPr/>
            </p:nvGrpSpPr>
            <p:grpSpPr>
              <a:xfrm>
                <a:off x="323528" y="404664"/>
                <a:ext cx="792088" cy="504056"/>
                <a:chOff x="1763688" y="980728"/>
                <a:chExt cx="792088" cy="504056"/>
              </a:xfrm>
            </p:grpSpPr>
            <p:sp>
              <p:nvSpPr>
                <p:cNvPr id="42" name="流程图: 库存数据 41"/>
                <p:cNvSpPr/>
                <p:nvPr/>
              </p:nvSpPr>
              <p:spPr>
                <a:xfrm rot="5400000">
                  <a:off x="2141730" y="1070738"/>
                  <a:ext cx="432048" cy="396044"/>
                </a:xfrm>
                <a:prstGeom prst="flowChartOnlineStorage">
                  <a:avLst/>
                </a:prstGeom>
                <a:ln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流程图: 库存数据 42"/>
                <p:cNvSpPr/>
                <p:nvPr/>
              </p:nvSpPr>
              <p:spPr>
                <a:xfrm rot="5400000">
                  <a:off x="1745686" y="1070738"/>
                  <a:ext cx="432048" cy="396044"/>
                </a:xfrm>
                <a:prstGeom prst="flowChartOnlineStorage">
                  <a:avLst/>
                </a:prstGeom>
                <a:ln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4" name="组合 7"/>
                <p:cNvGrpSpPr/>
                <p:nvPr/>
              </p:nvGrpSpPr>
              <p:grpSpPr>
                <a:xfrm>
                  <a:off x="1763688" y="980728"/>
                  <a:ext cx="792088" cy="432048"/>
                  <a:chOff x="1763688" y="980728"/>
                  <a:chExt cx="792088" cy="432048"/>
                </a:xfrm>
              </p:grpSpPr>
              <p:sp>
                <p:nvSpPr>
                  <p:cNvPr id="49" name="流程图: 库存数据 5"/>
                  <p:cNvSpPr/>
                  <p:nvPr/>
                </p:nvSpPr>
                <p:spPr>
                  <a:xfrm rot="5400000">
                    <a:off x="2141730" y="998730"/>
                    <a:ext cx="432048" cy="396044"/>
                  </a:xfrm>
                  <a:prstGeom prst="flowChartOnlineStorage">
                    <a:avLst/>
                  </a:prstGeom>
                  <a:solidFill>
                    <a:schemeClr val="bg1"/>
                  </a:solidFill>
                  <a:ln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流程图: 库存数据 49"/>
                  <p:cNvSpPr/>
                  <p:nvPr/>
                </p:nvSpPr>
                <p:spPr>
                  <a:xfrm rot="5400000">
                    <a:off x="1745686" y="998730"/>
                    <a:ext cx="432048" cy="396044"/>
                  </a:xfrm>
                  <a:prstGeom prst="flowChartOnlineStorage">
                    <a:avLst/>
                  </a:prstGeom>
                  <a:solidFill>
                    <a:schemeClr val="bg1"/>
                  </a:solidFill>
                  <a:ln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cxnSp>
            <p:nvCxnSpPr>
              <p:cNvPr id="41" name="直接连接符 40"/>
              <p:cNvCxnSpPr/>
              <p:nvPr/>
            </p:nvCxnSpPr>
            <p:spPr>
              <a:xfrm flipH="1">
                <a:off x="683568" y="476672"/>
                <a:ext cx="0" cy="288032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38"/>
            <p:cNvSpPr txBox="1"/>
            <p:nvPr/>
          </p:nvSpPr>
          <p:spPr>
            <a:xfrm>
              <a:off x="521968" y="401423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solidFill>
                  <a:srgbClr val="FF6600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51" name="TextBox 1"/>
          <p:cNvSpPr txBox="1">
            <a:spLocks noChangeArrowheads="1"/>
          </p:cNvSpPr>
          <p:nvPr/>
        </p:nvSpPr>
        <p:spPr bwMode="auto">
          <a:xfrm>
            <a:off x="1760884" y="362280"/>
            <a:ext cx="7098012" cy="595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6" pitchFamily="34" charset="-122"/>
                <a:ea typeface="冬青黑体简体中文 W6" pitchFamily="34" charset="-122"/>
                <a:cs typeface="微软雅黑" panose="020B0503020204020204" pitchFamily="34" charset="-122"/>
              </a:rPr>
              <a:t>拿一个圆锥形的物体，观察它有哪些特征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6" pitchFamily="34" charset="-122"/>
                <a:ea typeface="冬青黑体简体中文 W6" pitchFamily="34" charset="-122"/>
                <a:cs typeface="微软雅黑" panose="020B0503020204020204" pitchFamily="34" charset="-122"/>
              </a:rPr>
              <a:t>?</a:t>
            </a:r>
            <a:endParaRPr lang="en-US" altLang="zh-CN" sz="24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冬青黑体简体中文 W6" pitchFamily="34" charset="-122"/>
              <a:ea typeface="冬青黑体简体中文 W6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47758" y="1322086"/>
            <a:ext cx="3987274" cy="461665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冬青黑体简体中文 W6" pitchFamily="34" charset="-122"/>
                <a:ea typeface="冬青黑体简体中文 W6" pitchFamily="34" charset="-122"/>
              </a:rPr>
              <a:t>摸一摸各个面有什么感觉 ？</a:t>
            </a:r>
            <a:endParaRPr lang="zh-CN" altLang="en-US" sz="2400" dirty="0">
              <a:latin typeface="冬青黑体简体中文 W6" pitchFamily="34" charset="-122"/>
              <a:ea typeface="冬青黑体简体中文 W6" pitchFamily="34" charset="-122"/>
            </a:endParaRPr>
          </a:p>
        </p:txBody>
      </p:sp>
      <p:pic>
        <p:nvPicPr>
          <p:cNvPr id="16" name="Picture 8" descr="小精灵-01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21047980" flipH="1">
            <a:off x="806496" y="1406516"/>
            <a:ext cx="855677" cy="88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150079" y="1321970"/>
            <a:ext cx="4302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冬青黑体简体中文 W6" pitchFamily="34" charset="-122"/>
                <a:ea typeface="冬青黑体简体中文 W6" pitchFamily="34" charset="-122"/>
              </a:rPr>
              <a:t>猜一猜侧面展开是什么图形 ？</a:t>
            </a:r>
            <a:endParaRPr lang="zh-CN" altLang="en-US" sz="2400" dirty="0">
              <a:latin typeface="冬青黑体简体中文 W6" pitchFamily="34" charset="-122"/>
              <a:ea typeface="冬青黑体简体中文 W6" pitchFamily="34" charset="-122"/>
            </a:endParaRPr>
          </a:p>
        </p:txBody>
      </p:sp>
      <p:graphicFrame>
        <p:nvGraphicFramePr>
          <p:cNvPr id="1026" name="Object 2" descr="image14"/>
          <p:cNvGraphicFramePr>
            <a:graphicFrameLocks noChangeAspect="1"/>
          </p:cNvGraphicFramePr>
          <p:nvPr/>
        </p:nvGraphicFramePr>
        <p:xfrm>
          <a:off x="1547628" y="2822960"/>
          <a:ext cx="2230437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" r:id="rId2" imgW="39652575" imgH="48053625" progId="">
                  <p:embed/>
                </p:oleObj>
              </mc:Choice>
              <mc:Fallback>
                <p:oleObj name="" r:id="rId2" imgW="39652575" imgH="48053625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547628" y="2822960"/>
                        <a:ext cx="2230437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26"/>
          <p:cNvSpPr>
            <a:spLocks noChangeArrowheads="1"/>
          </p:cNvSpPr>
          <p:nvPr/>
        </p:nvSpPr>
        <p:spPr bwMode="auto">
          <a:xfrm>
            <a:off x="1592404" y="4332727"/>
            <a:ext cx="2127340" cy="575175"/>
          </a:xfrm>
          <a:prstGeom prst="ellipse">
            <a:avLst/>
          </a:prstGeom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>
              <a:ln>
                <a:solidFill>
                  <a:schemeClr val="bg1"/>
                </a:solidFill>
              </a:ln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Line 28"/>
          <p:cNvSpPr>
            <a:spLocks noChangeShapeType="1"/>
          </p:cNvSpPr>
          <p:nvPr/>
        </p:nvSpPr>
        <p:spPr bwMode="auto">
          <a:xfrm>
            <a:off x="2655095" y="4600285"/>
            <a:ext cx="1042860" cy="0"/>
          </a:xfrm>
          <a:prstGeom prst="line">
            <a:avLst/>
          </a:prstGeom>
          <a:noFill/>
          <a:ln w="28575" cmpd="sng">
            <a:solidFill>
              <a:srgbClr val="0000FF"/>
            </a:solidFill>
            <a:prstDash val="dashDot"/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 flipV="1">
            <a:off x="2207837" y="4287452"/>
            <a:ext cx="3935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>
                <a:solidFill>
                  <a:srgbClr val="0000CC"/>
                </a:solidFill>
                <a:latin typeface="Times New Roman" panose="02020603050405020304" pitchFamily="18" charset="0"/>
              </a:rPr>
              <a:t>O</a:t>
            </a:r>
            <a:endParaRPr lang="en-US" sz="2400" b="1" i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2975943" y="4211006"/>
            <a:ext cx="30489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00CC"/>
                </a:solidFill>
                <a:latin typeface="Times New Roman" panose="02020603050405020304" pitchFamily="18" charset="0"/>
              </a:rPr>
              <a:t>r</a:t>
            </a:r>
            <a:endParaRPr lang="en-US" sz="2400" b="1" i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3039" y="4571742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底面：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5725176" y="4603198"/>
            <a:ext cx="14068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1</a:t>
            </a:r>
            <a:r>
              <a:rPr lang="zh-CN" altLang="en-US" sz="2400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个</a:t>
            </a:r>
            <a:r>
              <a:rPr lang="zh-CN" altLang="en-US" sz="2400" b="1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圆形</a:t>
            </a:r>
            <a:endParaRPr lang="zh-CN" altLang="en-US" sz="2400" b="1" dirty="0">
              <a:solidFill>
                <a:srgbClr val="113ECD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29" name="Oval 33"/>
          <p:cNvSpPr>
            <a:spLocks noChangeArrowheads="1"/>
          </p:cNvSpPr>
          <p:nvPr/>
        </p:nvSpPr>
        <p:spPr bwMode="auto">
          <a:xfrm flipV="1">
            <a:off x="2618794" y="4567325"/>
            <a:ext cx="53426" cy="45719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6600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1" name="Text Box 7"/>
          <p:cNvSpPr txBox="1">
            <a:spLocks noChangeArrowheads="1"/>
          </p:cNvSpPr>
          <p:nvPr/>
        </p:nvSpPr>
        <p:spPr bwMode="auto">
          <a:xfrm>
            <a:off x="4874851" y="3872476"/>
            <a:ext cx="8630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侧面：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" name="Text Box 15"/>
          <p:cNvSpPr txBox="1">
            <a:spLocks noChangeArrowheads="1"/>
          </p:cNvSpPr>
          <p:nvPr/>
        </p:nvSpPr>
        <p:spPr bwMode="auto">
          <a:xfrm>
            <a:off x="5726099" y="3890232"/>
            <a:ext cx="1524000" cy="46037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1</a:t>
            </a:r>
            <a:r>
              <a:rPr lang="zh-CN" altLang="en-US" sz="2400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个</a:t>
            </a:r>
            <a:r>
              <a:rPr lang="zh-CN" altLang="en-US" sz="2400" b="1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曲面</a:t>
            </a:r>
            <a:endParaRPr lang="zh-CN" altLang="en-US" sz="2400" b="1" dirty="0">
              <a:solidFill>
                <a:srgbClr val="113ECD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63" name="Text Box 10"/>
          <p:cNvSpPr txBox="1">
            <a:spLocks noChangeArrowheads="1"/>
          </p:cNvSpPr>
          <p:nvPr/>
        </p:nvSpPr>
        <p:spPr bwMode="auto">
          <a:xfrm>
            <a:off x="7336808" y="3711843"/>
            <a:ext cx="712259" cy="3987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展开</a:t>
            </a:r>
            <a:endParaRPr lang="zh-CN" alt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4" name="AutoShape 11"/>
          <p:cNvSpPr>
            <a:spLocks noChangeArrowheads="1"/>
          </p:cNvSpPr>
          <p:nvPr/>
        </p:nvSpPr>
        <p:spPr bwMode="auto">
          <a:xfrm>
            <a:off x="7152663" y="4061914"/>
            <a:ext cx="1110447" cy="158874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B050"/>
          </a:solidFill>
          <a:ln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029" name="Object 4" descr="image15"/>
          <p:cNvGraphicFramePr>
            <a:graphicFrameLocks noChangeAspect="1"/>
          </p:cNvGraphicFramePr>
          <p:nvPr/>
        </p:nvGraphicFramePr>
        <p:xfrm>
          <a:off x="8415716" y="3491491"/>
          <a:ext cx="2829645" cy="1282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" r:id="rId4" imgW="72542400" imgH="37957125" progId="">
                  <p:embed/>
                </p:oleObj>
              </mc:Choice>
              <mc:Fallback>
                <p:oleObj name="" r:id="rId4" imgW="72542400" imgH="37957125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5716" y="3491491"/>
                        <a:ext cx="2829645" cy="12827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Text Box 32"/>
          <p:cNvSpPr txBox="1">
            <a:spLocks noChangeArrowheads="1"/>
          </p:cNvSpPr>
          <p:nvPr/>
        </p:nvSpPr>
        <p:spPr bwMode="auto">
          <a:xfrm>
            <a:off x="9337350" y="3828606"/>
            <a:ext cx="861806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+mj-ea"/>
                <a:ea typeface="+mj-ea"/>
              </a:rPr>
              <a:t>扇形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67" name="Oval 33"/>
          <p:cNvSpPr>
            <a:spLocks noChangeArrowheads="1"/>
          </p:cNvSpPr>
          <p:nvPr/>
        </p:nvSpPr>
        <p:spPr bwMode="auto">
          <a:xfrm flipV="1">
            <a:off x="2602512" y="2819833"/>
            <a:ext cx="53426" cy="45719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6600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8" name="Line 21"/>
          <p:cNvSpPr>
            <a:spLocks noChangeShapeType="1"/>
          </p:cNvSpPr>
          <p:nvPr/>
        </p:nvSpPr>
        <p:spPr bwMode="auto">
          <a:xfrm flipV="1">
            <a:off x="2628046" y="2843867"/>
            <a:ext cx="2019455" cy="2228"/>
          </a:xfrm>
          <a:prstGeom prst="line">
            <a:avLst/>
          </a:prstGeom>
          <a:ln w="19050">
            <a:solidFill>
              <a:srgbClr val="FF0066"/>
            </a:solidFill>
            <a:prstDash val="soli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/>
          </a:p>
        </p:txBody>
      </p:sp>
      <p:sp>
        <p:nvSpPr>
          <p:cNvPr id="69" name="Rectangle 34"/>
          <p:cNvSpPr>
            <a:spLocks noChangeArrowheads="1"/>
          </p:cNvSpPr>
          <p:nvPr/>
        </p:nvSpPr>
        <p:spPr bwMode="auto">
          <a:xfrm>
            <a:off x="4866339" y="2602322"/>
            <a:ext cx="1085728" cy="360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ctr"/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顶点：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792970" y="2581012"/>
            <a:ext cx="858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1</a:t>
            </a:r>
            <a:r>
              <a:rPr lang="zh-CN" altLang="en-US" sz="2400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个</a:t>
            </a:r>
            <a:endParaRPr lang="zh-CN" altLang="en-US" sz="2400" dirty="0">
              <a:solidFill>
                <a:srgbClr val="113ECD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71" name="Line 27"/>
          <p:cNvSpPr>
            <a:spLocks noChangeShapeType="1"/>
          </p:cNvSpPr>
          <p:nvPr/>
        </p:nvSpPr>
        <p:spPr bwMode="auto">
          <a:xfrm>
            <a:off x="2630739" y="2864293"/>
            <a:ext cx="10861" cy="1724639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73" name="Line 22"/>
          <p:cNvSpPr>
            <a:spLocks noChangeShapeType="1"/>
          </p:cNvSpPr>
          <p:nvPr/>
        </p:nvSpPr>
        <p:spPr bwMode="auto">
          <a:xfrm>
            <a:off x="3717371" y="4596557"/>
            <a:ext cx="703708" cy="2076"/>
          </a:xfrm>
          <a:prstGeom prst="line">
            <a:avLst/>
          </a:prstGeom>
          <a:noFill/>
          <a:ln w="28575" cmpd="sng">
            <a:solidFill>
              <a:srgbClr val="FF0066"/>
            </a:solidFill>
            <a:prstDash val="solid"/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74" name="Line 25"/>
          <p:cNvSpPr>
            <a:spLocks noChangeShapeType="1"/>
          </p:cNvSpPr>
          <p:nvPr/>
        </p:nvSpPr>
        <p:spPr bwMode="auto">
          <a:xfrm>
            <a:off x="4120676" y="3639267"/>
            <a:ext cx="1516" cy="947437"/>
          </a:xfrm>
          <a:prstGeom prst="line">
            <a:avLst/>
          </a:prstGeom>
          <a:noFill/>
          <a:ln w="28575" cmpd="sng">
            <a:solidFill>
              <a:srgbClr val="FF00FF"/>
            </a:solidFill>
            <a:round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75" name="Line 24"/>
          <p:cNvSpPr>
            <a:spLocks noChangeShapeType="1"/>
          </p:cNvSpPr>
          <p:nvPr/>
        </p:nvSpPr>
        <p:spPr bwMode="auto">
          <a:xfrm flipH="1" flipV="1">
            <a:off x="4126909" y="2854994"/>
            <a:ext cx="0" cy="357191"/>
          </a:xfrm>
          <a:prstGeom prst="line">
            <a:avLst/>
          </a:prstGeom>
          <a:noFill/>
          <a:ln w="28575" cmpd="sng">
            <a:solidFill>
              <a:srgbClr val="FF00FF"/>
            </a:solidFill>
            <a:round/>
            <a:tailEnd type="triangl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76" name="Text Box 19"/>
          <p:cNvSpPr txBox="1">
            <a:spLocks noChangeArrowheads="1"/>
          </p:cNvSpPr>
          <p:nvPr/>
        </p:nvSpPr>
        <p:spPr bwMode="auto">
          <a:xfrm>
            <a:off x="3903932" y="3235446"/>
            <a:ext cx="436596" cy="4004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113ECD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sz="2000" b="1">
              <a:solidFill>
                <a:srgbClr val="113EC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7" name="Text Box 23"/>
          <p:cNvSpPr txBox="1">
            <a:spLocks noChangeArrowheads="1"/>
          </p:cNvSpPr>
          <p:nvPr/>
        </p:nvSpPr>
        <p:spPr bwMode="auto">
          <a:xfrm>
            <a:off x="2286871" y="3433711"/>
            <a:ext cx="436596" cy="522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h</a:t>
            </a:r>
            <a:endParaRPr lang="en-US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955076" y="3166965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冬青黑体简体中文 W6" pitchFamily="34" charset="-122"/>
                <a:ea typeface="冬青黑体简体中文 W6" pitchFamily="34" charset="-122"/>
              </a:rPr>
              <a:t>高：</a:t>
            </a:r>
            <a:endParaRPr lang="zh-CN" altLang="en-US" sz="2400" dirty="0"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79" name="Text Box 15"/>
          <p:cNvSpPr txBox="1">
            <a:spLocks noChangeArrowheads="1"/>
          </p:cNvSpPr>
          <p:nvPr/>
        </p:nvSpPr>
        <p:spPr bwMode="auto">
          <a:xfrm>
            <a:off x="5686728" y="3172523"/>
            <a:ext cx="1540549" cy="4616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只有</a:t>
            </a:r>
            <a:r>
              <a:rPr lang="en-US" altLang="zh-CN" sz="2400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1</a:t>
            </a:r>
            <a:r>
              <a:rPr lang="zh-CN" altLang="en-US" sz="2400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条</a:t>
            </a:r>
            <a:endParaRPr lang="zh-CN" altLang="en-US" sz="2400" dirty="0">
              <a:solidFill>
                <a:srgbClr val="113ECD"/>
              </a:solidFill>
              <a:latin typeface="冬青黑体简体中文 W6" pitchFamily="34" charset="-122"/>
              <a:ea typeface="冬青黑体简体中文 W6" pitchFamily="34" charset="-122"/>
            </a:endParaRPr>
          </a:p>
        </p:txBody>
      </p:sp>
      <p:pic>
        <p:nvPicPr>
          <p:cNvPr id="80" name="Picture 8" descr="小精灵-017"/>
          <p:cNvPicPr>
            <a:picLocks noChangeAspect="1" noChangeArrowheads="1"/>
          </p:cNvPicPr>
          <p:nvPr/>
        </p:nvPicPr>
        <p:blipFill>
          <a:blip r:embed="rId6" cstate="email"/>
          <a:srcRect l="-13242" t="-11411" r="-15259" b="-7469"/>
          <a:stretch>
            <a:fillRect/>
          </a:stretch>
        </p:blipFill>
        <p:spPr bwMode="auto">
          <a:xfrm rot="10032470" flipH="1" flipV="1">
            <a:off x="751791" y="5337536"/>
            <a:ext cx="974325" cy="105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 Box 5"/>
          <p:cNvSpPr txBox="1"/>
          <p:nvPr/>
        </p:nvSpPr>
        <p:spPr>
          <a:xfrm>
            <a:off x="1917957" y="5739566"/>
            <a:ext cx="7437799" cy="463846"/>
          </a:xfrm>
          <a:prstGeom prst="rect">
            <a:avLst/>
          </a:prstGeom>
          <a:noFill/>
          <a:ln w="3175">
            <a:solidFill>
              <a:srgbClr val="FF00FF"/>
            </a:solidFill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2400" dirty="0">
                <a:latin typeface="冬青黑体简体中文 W6" pitchFamily="34" charset="-122"/>
                <a:ea typeface="冬青黑体简体中文 W6" pitchFamily="34" charset="-122"/>
              </a:rPr>
              <a:t>从圆锥的</a:t>
            </a:r>
            <a:r>
              <a:rPr lang="zh-CN" altLang="en-US" sz="2400" dirty="0">
                <a:solidFill>
                  <a:srgbClr val="113EC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6" pitchFamily="34" charset="-122"/>
                <a:ea typeface="冬青黑体简体中文 W6" pitchFamily="34" charset="-122"/>
              </a:rPr>
              <a:t>顶点</a:t>
            </a:r>
            <a:r>
              <a:rPr lang="zh-CN" altLang="en-US" sz="2400" dirty="0">
                <a:latin typeface="冬青黑体简体中文 W6" pitchFamily="34" charset="-122"/>
                <a:ea typeface="冬青黑体简体中文 W6" pitchFamily="34" charset="-122"/>
              </a:rPr>
              <a:t>到底面</a:t>
            </a:r>
            <a:r>
              <a:rPr lang="zh-CN" altLang="en-US" sz="2400" dirty="0">
                <a:solidFill>
                  <a:srgbClr val="113EC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冬青黑体简体中文 W6" pitchFamily="34" charset="-122"/>
                <a:ea typeface="冬青黑体简体中文 W6" pitchFamily="34" charset="-122"/>
              </a:rPr>
              <a:t>圆心</a:t>
            </a:r>
            <a:r>
              <a:rPr lang="zh-CN" altLang="en-US" sz="2400" dirty="0">
                <a:latin typeface="冬青黑体简体中文 W6" pitchFamily="34" charset="-122"/>
                <a:ea typeface="冬青黑体简体中文 W6" pitchFamily="34" charset="-122"/>
              </a:rPr>
              <a:t>的距离是</a:t>
            </a:r>
            <a:r>
              <a:rPr lang="zh-CN" altLang="en-US" sz="2400" dirty="0">
                <a:solidFill>
                  <a:srgbClr val="113ECD"/>
                </a:solidFill>
                <a:latin typeface="冬青黑体简体中文 W6" pitchFamily="34" charset="-122"/>
                <a:ea typeface="冬青黑体简体中文 W6" pitchFamily="34" charset="-122"/>
              </a:rPr>
              <a:t>圆锥的高</a:t>
            </a:r>
            <a:r>
              <a:rPr lang="zh-CN" altLang="en-US" sz="2400" dirty="0">
                <a:latin typeface="冬青黑体简体中文 W6" pitchFamily="34" charset="-122"/>
                <a:ea typeface="冬青黑体简体中文 W6" pitchFamily="34" charset="-122"/>
              </a:rPr>
              <a:t>。</a:t>
            </a:r>
            <a:endParaRPr lang="zh-CN" altLang="en-US" sz="2400" dirty="0"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82" name="Oval 33"/>
          <p:cNvSpPr>
            <a:spLocks noChangeArrowheads="1"/>
          </p:cNvSpPr>
          <p:nvPr/>
        </p:nvSpPr>
        <p:spPr bwMode="auto">
          <a:xfrm flipV="1">
            <a:off x="2612239" y="2821415"/>
            <a:ext cx="53426" cy="45719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6600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83" name="Oval 33"/>
          <p:cNvSpPr>
            <a:spLocks noChangeArrowheads="1"/>
          </p:cNvSpPr>
          <p:nvPr/>
        </p:nvSpPr>
        <p:spPr bwMode="auto">
          <a:xfrm flipV="1">
            <a:off x="2610937" y="4559921"/>
            <a:ext cx="53426" cy="45719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6600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4" name="流程图: 过程 53"/>
          <p:cNvSpPr/>
          <p:nvPr/>
        </p:nvSpPr>
        <p:spPr>
          <a:xfrm>
            <a:off x="8909108" y="1500493"/>
            <a:ext cx="813732" cy="285226"/>
          </a:xfrm>
          <a:prstGeom prst="flowChartProcess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cxnSp>
        <p:nvCxnSpPr>
          <p:cNvPr id="55" name="直接连接符 54"/>
          <p:cNvCxnSpPr>
            <a:stCxn id="82" idx="1"/>
          </p:cNvCxnSpPr>
          <p:nvPr/>
        </p:nvCxnSpPr>
        <p:spPr>
          <a:xfrm rot="5400000">
            <a:off x="1224286" y="3218556"/>
            <a:ext cx="1753894" cy="10376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68" idx="0"/>
            <a:endCxn id="73" idx="0"/>
          </p:cNvCxnSpPr>
          <p:nvPr/>
        </p:nvCxnSpPr>
        <p:spPr>
          <a:xfrm rot="16200000" flipH="1">
            <a:off x="2297477" y="3176664"/>
            <a:ext cx="1750462" cy="10893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6172199" y="2323288"/>
            <a:ext cx="3560886" cy="1255097"/>
          </a:xfrm>
          <a:prstGeom prst="ellipse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57" name="Arc 36"/>
          <p:cNvSpPr/>
          <p:nvPr/>
        </p:nvSpPr>
        <p:spPr bwMode="auto">
          <a:xfrm flipH="1" flipV="1">
            <a:off x="1592159" y="4326473"/>
            <a:ext cx="2110053" cy="368619"/>
          </a:xfrm>
          <a:custGeom>
            <a:avLst/>
            <a:gdLst>
              <a:gd name="T0" fmla="*/ 7 w 43200"/>
              <a:gd name="T1" fmla="*/ 0 h 26588"/>
              <a:gd name="T2" fmla="*/ 0 w 43200"/>
              <a:gd name="T3" fmla="*/ 0 h 26588"/>
              <a:gd name="T4" fmla="*/ 3 w 43200"/>
              <a:gd name="T5" fmla="*/ 0 h 26588"/>
              <a:gd name="T6" fmla="*/ 0 60000 65536"/>
              <a:gd name="T7" fmla="*/ 0 60000 65536"/>
              <a:gd name="T8" fmla="*/ 0 60000 65536"/>
              <a:gd name="T9" fmla="*/ 0 w 43200"/>
              <a:gd name="T10" fmla="*/ 0 h 26588"/>
              <a:gd name="T11" fmla="*/ 43200 w 43200"/>
              <a:gd name="T12" fmla="*/ 26588 h 26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6588" fill="none" extrusionOk="0">
                <a:moveTo>
                  <a:pt x="43164" y="3758"/>
                </a:moveTo>
                <a:cubicBezTo>
                  <a:pt x="43188" y="4167"/>
                  <a:pt x="43200" y="4577"/>
                  <a:pt x="43200" y="4988"/>
                </a:cubicBezTo>
                <a:cubicBezTo>
                  <a:pt x="43200" y="16917"/>
                  <a:pt x="33529" y="26588"/>
                  <a:pt x="21600" y="26588"/>
                </a:cubicBezTo>
                <a:cubicBezTo>
                  <a:pt x="9670" y="26588"/>
                  <a:pt x="0" y="16917"/>
                  <a:pt x="0" y="4988"/>
                </a:cubicBezTo>
                <a:cubicBezTo>
                  <a:pt x="-1" y="3308"/>
                  <a:pt x="195" y="1634"/>
                  <a:pt x="583" y="-1"/>
                </a:cubicBezTo>
              </a:path>
              <a:path w="43200" h="26588" stroke="0" extrusionOk="0">
                <a:moveTo>
                  <a:pt x="43164" y="3758"/>
                </a:moveTo>
                <a:cubicBezTo>
                  <a:pt x="43188" y="4167"/>
                  <a:pt x="43200" y="4577"/>
                  <a:pt x="43200" y="4988"/>
                </a:cubicBezTo>
                <a:cubicBezTo>
                  <a:pt x="43200" y="16917"/>
                  <a:pt x="33529" y="26588"/>
                  <a:pt x="21600" y="26588"/>
                </a:cubicBezTo>
                <a:cubicBezTo>
                  <a:pt x="9670" y="26588"/>
                  <a:pt x="0" y="16917"/>
                  <a:pt x="0" y="4988"/>
                </a:cubicBezTo>
                <a:cubicBezTo>
                  <a:pt x="-1" y="3308"/>
                  <a:pt x="195" y="1634"/>
                  <a:pt x="583" y="-1"/>
                </a:cubicBezTo>
                <a:lnTo>
                  <a:pt x="21600" y="4988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Arc 35"/>
          <p:cNvSpPr/>
          <p:nvPr/>
        </p:nvSpPr>
        <p:spPr bwMode="auto">
          <a:xfrm flipH="1" flipV="1">
            <a:off x="1595123" y="4588933"/>
            <a:ext cx="2121743" cy="321733"/>
          </a:xfrm>
          <a:custGeom>
            <a:avLst/>
            <a:gdLst>
              <a:gd name="T0" fmla="*/ 0 w 43195"/>
              <a:gd name="T1" fmla="*/ 0 h 23580"/>
              <a:gd name="T2" fmla="*/ 7 w 43195"/>
              <a:gd name="T3" fmla="*/ 0 h 23580"/>
              <a:gd name="T4" fmla="*/ 3 w 43195"/>
              <a:gd name="T5" fmla="*/ 0 h 23580"/>
              <a:gd name="T6" fmla="*/ 0 60000 65536"/>
              <a:gd name="T7" fmla="*/ 0 60000 65536"/>
              <a:gd name="T8" fmla="*/ 0 60000 65536"/>
              <a:gd name="T9" fmla="*/ 0 w 43195"/>
              <a:gd name="T10" fmla="*/ 0 h 23580"/>
              <a:gd name="T11" fmla="*/ 43195 w 43195"/>
              <a:gd name="T12" fmla="*/ 23580 h 235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5" h="23580" fill="none" extrusionOk="0">
                <a:moveTo>
                  <a:pt x="-1" y="21146"/>
                </a:moveTo>
                <a:cubicBezTo>
                  <a:pt x="246" y="9396"/>
                  <a:pt x="9842" y="-1"/>
                  <a:pt x="21595" y="0"/>
                </a:cubicBezTo>
                <a:cubicBezTo>
                  <a:pt x="33524" y="0"/>
                  <a:pt x="43195" y="9670"/>
                  <a:pt x="43195" y="21600"/>
                </a:cubicBezTo>
                <a:cubicBezTo>
                  <a:pt x="43195" y="22261"/>
                  <a:pt x="43164" y="22921"/>
                  <a:pt x="43104" y="23580"/>
                </a:cubicBezTo>
              </a:path>
              <a:path w="43195" h="23580" stroke="0" extrusionOk="0">
                <a:moveTo>
                  <a:pt x="-1" y="21146"/>
                </a:moveTo>
                <a:cubicBezTo>
                  <a:pt x="246" y="9396"/>
                  <a:pt x="9842" y="-1"/>
                  <a:pt x="21595" y="0"/>
                </a:cubicBezTo>
                <a:cubicBezTo>
                  <a:pt x="33524" y="0"/>
                  <a:pt x="43195" y="9670"/>
                  <a:pt x="43195" y="21600"/>
                </a:cubicBezTo>
                <a:cubicBezTo>
                  <a:pt x="43195" y="22261"/>
                  <a:pt x="43164" y="22921"/>
                  <a:pt x="43104" y="23580"/>
                </a:cubicBezTo>
                <a:lnTo>
                  <a:pt x="21595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>
            <a:off x="1520043" y="2850079"/>
            <a:ext cx="2220686" cy="1769423"/>
          </a:xfrm>
          <a:prstGeom prst="triangle">
            <a:avLst/>
          </a:prstGeom>
          <a:solidFill>
            <a:srgbClr val="66CCFF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60" name="Oval 26"/>
          <p:cNvSpPr>
            <a:spLocks noChangeArrowheads="1"/>
          </p:cNvSpPr>
          <p:nvPr/>
        </p:nvSpPr>
        <p:spPr bwMode="auto">
          <a:xfrm>
            <a:off x="1531049" y="4354498"/>
            <a:ext cx="2197802" cy="575175"/>
          </a:xfrm>
          <a:prstGeom prst="ellipse">
            <a:avLst/>
          </a:prstGeom>
          <a:solidFill>
            <a:srgbClr val="66CCFF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>
              <a:ln>
                <a:solidFill>
                  <a:schemeClr val="bg1"/>
                </a:solidFill>
              </a:ln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57713" y="351134"/>
            <a:ext cx="402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00B050"/>
                </a:solidFill>
                <a:latin typeface="Arial Black" panose="020B0A04020102020204" pitchFamily="34" charset="0"/>
              </a:rPr>
              <a:t>1</a:t>
            </a:r>
            <a:endParaRPr lang="zh-CN" altLang="en-US" sz="280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autoRev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autoRev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2" dur="500" autoRev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autoRev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7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autoRev="1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autoRev="1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500" autoRev="1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autoRev="1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26972E-06 2.17391E-06 L 0.59178 -0.00532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00" y="-3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3772E-06 4.28307E-06 L 0.59281 -0.00532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6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8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9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859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00"/>
                            </p:stCondLst>
                            <p:childTnLst>
                              <p:par>
                                <p:cTn id="204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5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/>
      <p:bldP spid="19" grpId="1"/>
      <p:bldP spid="22" grpId="0" animBg="1"/>
      <p:bldP spid="23" grpId="0"/>
      <p:bldP spid="24" grpId="0"/>
      <p:bldP spid="26" grpId="0"/>
      <p:bldP spid="27" grpId="0"/>
      <p:bldP spid="29" grpId="0" animBg="1"/>
      <p:bldP spid="29" grpId="1" animBg="1"/>
      <p:bldP spid="29" grpId="2" animBg="1"/>
      <p:bldP spid="61" grpId="0"/>
      <p:bldP spid="62" grpId="0"/>
      <p:bldP spid="63" grpId="0"/>
      <p:bldP spid="64" grpId="0" animBg="1"/>
      <p:bldP spid="65" grpId="0"/>
      <p:bldP spid="67" grpId="0" animBg="1"/>
      <p:bldP spid="67" grpId="1" animBg="1"/>
      <p:bldP spid="67" grpId="2" animBg="1"/>
      <p:bldP spid="68" grpId="0" animBg="1"/>
      <p:bldP spid="69" grpId="0"/>
      <p:bldP spid="70" grpId="0"/>
      <p:bldP spid="71" grpId="0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/>
      <p:bldP spid="77" grpId="0"/>
      <p:bldP spid="78" grpId="0"/>
      <p:bldP spid="79" grpId="0"/>
      <p:bldP spid="81" grpId="0" animBg="1"/>
      <p:bldP spid="81" grpId="1" animBg="1"/>
      <p:bldP spid="81" grpId="2" animBg="1"/>
      <p:bldP spid="81" grpId="3" animBg="1"/>
      <p:bldP spid="81" grpId="4" animBg="1"/>
      <p:bldP spid="82" grpId="0" animBg="1"/>
      <p:bldP spid="82" grpId="1" animBg="1"/>
      <p:bldP spid="82" grpId="2" animBg="1"/>
      <p:bldP spid="82" grpId="3" animBg="1"/>
      <p:bldP spid="83" grpId="0" animBg="1"/>
      <p:bldP spid="83" grpId="1" animBg="1"/>
      <p:bldP spid="83" grpId="2" animBg="1"/>
      <p:bldP spid="56" grpId="0" animBg="1"/>
      <p:bldP spid="56" grpId="1" animBg="1"/>
      <p:bldP spid="56" grpId="2" animBg="1"/>
      <p:bldP spid="56" grpId="3" animBg="1"/>
      <p:bldP spid="60" grpId="0" animBg="1"/>
      <p:bldP spid="60" grpId="1" animBg="1"/>
      <p:bldP spid="60" grpId="2" animBg="1"/>
      <p:bldP spid="60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EF79-204E-44E9-9497-DC3F3763FC2D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7865" y="317220"/>
            <a:ext cx="9561423" cy="1372683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0000FF"/>
                </a:solidFill>
                <a:latin typeface="Arial Black" panose="020B0A04020102020204" pitchFamily="34" charset="0"/>
                <a:ea typeface="冬青黑体简体中文 W6" pitchFamily="34" charset="-122"/>
              </a:rPr>
              <a:t>说一说</a:t>
            </a:r>
            <a:r>
              <a:rPr lang="zh-CN" altLang="en-US" sz="3200">
                <a:latin typeface="冬青黑体简体中文 W6" pitchFamily="34" charset="-122"/>
                <a:ea typeface="冬青黑体简体中文 W6" pitchFamily="34" charset="-122"/>
              </a:rPr>
              <a:t>这个圆锥的各部分有什么特征，哪两个点之间的距离叫圆锥的高？</a:t>
            </a:r>
            <a:endParaRPr lang="zh-CN" altLang="en-US" sz="3200">
              <a:latin typeface="冬青黑体简体中文 W6" pitchFamily="34" charset="-122"/>
              <a:ea typeface="冬青黑体简体中文 W6" pitchFamily="34" charset="-122"/>
            </a:endParaRPr>
          </a:p>
        </p:txBody>
      </p:sp>
      <p:sp>
        <p:nvSpPr>
          <p:cNvPr id="10" name="Arc 35"/>
          <p:cNvSpPr/>
          <p:nvPr/>
        </p:nvSpPr>
        <p:spPr bwMode="auto">
          <a:xfrm flipH="1" flipV="1">
            <a:off x="4764505" y="5139891"/>
            <a:ext cx="3609473" cy="677496"/>
          </a:xfrm>
          <a:custGeom>
            <a:avLst/>
            <a:gdLst>
              <a:gd name="T0" fmla="*/ 0 w 43195"/>
              <a:gd name="T1" fmla="*/ 0 h 23580"/>
              <a:gd name="T2" fmla="*/ 7 w 43195"/>
              <a:gd name="T3" fmla="*/ 0 h 23580"/>
              <a:gd name="T4" fmla="*/ 3 w 43195"/>
              <a:gd name="T5" fmla="*/ 0 h 23580"/>
              <a:gd name="T6" fmla="*/ 0 60000 65536"/>
              <a:gd name="T7" fmla="*/ 0 60000 65536"/>
              <a:gd name="T8" fmla="*/ 0 60000 65536"/>
              <a:gd name="T9" fmla="*/ 0 w 43195"/>
              <a:gd name="T10" fmla="*/ 0 h 23580"/>
              <a:gd name="T11" fmla="*/ 43195 w 43195"/>
              <a:gd name="T12" fmla="*/ 23580 h 235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5" h="23580" fill="none" extrusionOk="0">
                <a:moveTo>
                  <a:pt x="-1" y="21146"/>
                </a:moveTo>
                <a:cubicBezTo>
                  <a:pt x="246" y="9396"/>
                  <a:pt x="9842" y="-1"/>
                  <a:pt x="21595" y="0"/>
                </a:cubicBezTo>
                <a:cubicBezTo>
                  <a:pt x="33524" y="0"/>
                  <a:pt x="43195" y="9670"/>
                  <a:pt x="43195" y="21600"/>
                </a:cubicBezTo>
                <a:cubicBezTo>
                  <a:pt x="43195" y="22261"/>
                  <a:pt x="43164" y="22921"/>
                  <a:pt x="43104" y="23580"/>
                </a:cubicBezTo>
              </a:path>
              <a:path w="43195" h="23580" stroke="0" extrusionOk="0">
                <a:moveTo>
                  <a:pt x="-1" y="21146"/>
                </a:moveTo>
                <a:cubicBezTo>
                  <a:pt x="246" y="9396"/>
                  <a:pt x="9842" y="-1"/>
                  <a:pt x="21595" y="0"/>
                </a:cubicBezTo>
                <a:cubicBezTo>
                  <a:pt x="33524" y="0"/>
                  <a:pt x="43195" y="9670"/>
                  <a:pt x="43195" y="21600"/>
                </a:cubicBezTo>
                <a:cubicBezTo>
                  <a:pt x="43195" y="22261"/>
                  <a:pt x="43164" y="22921"/>
                  <a:pt x="43104" y="23580"/>
                </a:cubicBezTo>
                <a:lnTo>
                  <a:pt x="21595" y="21600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rc 36"/>
          <p:cNvSpPr/>
          <p:nvPr/>
        </p:nvSpPr>
        <p:spPr bwMode="auto">
          <a:xfrm flipH="1" flipV="1">
            <a:off x="4774131" y="4552747"/>
            <a:ext cx="3599848" cy="734249"/>
          </a:xfrm>
          <a:custGeom>
            <a:avLst/>
            <a:gdLst>
              <a:gd name="T0" fmla="*/ 7 w 43200"/>
              <a:gd name="T1" fmla="*/ 0 h 26588"/>
              <a:gd name="T2" fmla="*/ 0 w 43200"/>
              <a:gd name="T3" fmla="*/ 0 h 26588"/>
              <a:gd name="T4" fmla="*/ 3 w 43200"/>
              <a:gd name="T5" fmla="*/ 0 h 26588"/>
              <a:gd name="T6" fmla="*/ 0 60000 65536"/>
              <a:gd name="T7" fmla="*/ 0 60000 65536"/>
              <a:gd name="T8" fmla="*/ 0 60000 65536"/>
              <a:gd name="T9" fmla="*/ 0 w 43200"/>
              <a:gd name="T10" fmla="*/ 0 h 26588"/>
              <a:gd name="T11" fmla="*/ 43200 w 43200"/>
              <a:gd name="T12" fmla="*/ 26588 h 265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6588" fill="none" extrusionOk="0">
                <a:moveTo>
                  <a:pt x="43164" y="3758"/>
                </a:moveTo>
                <a:cubicBezTo>
                  <a:pt x="43188" y="4167"/>
                  <a:pt x="43200" y="4577"/>
                  <a:pt x="43200" y="4988"/>
                </a:cubicBezTo>
                <a:cubicBezTo>
                  <a:pt x="43200" y="16917"/>
                  <a:pt x="33529" y="26588"/>
                  <a:pt x="21600" y="26588"/>
                </a:cubicBezTo>
                <a:cubicBezTo>
                  <a:pt x="9670" y="26588"/>
                  <a:pt x="0" y="16917"/>
                  <a:pt x="0" y="4988"/>
                </a:cubicBezTo>
                <a:cubicBezTo>
                  <a:pt x="-1" y="3308"/>
                  <a:pt x="195" y="1634"/>
                  <a:pt x="583" y="-1"/>
                </a:cubicBezTo>
              </a:path>
              <a:path w="43200" h="26588" stroke="0" extrusionOk="0">
                <a:moveTo>
                  <a:pt x="43164" y="3758"/>
                </a:moveTo>
                <a:cubicBezTo>
                  <a:pt x="43188" y="4167"/>
                  <a:pt x="43200" y="4577"/>
                  <a:pt x="43200" y="4988"/>
                </a:cubicBezTo>
                <a:cubicBezTo>
                  <a:pt x="43200" y="16917"/>
                  <a:pt x="33529" y="26588"/>
                  <a:pt x="21600" y="26588"/>
                </a:cubicBezTo>
                <a:cubicBezTo>
                  <a:pt x="9670" y="26588"/>
                  <a:pt x="0" y="16917"/>
                  <a:pt x="0" y="4988"/>
                </a:cubicBezTo>
                <a:cubicBezTo>
                  <a:pt x="-1" y="3308"/>
                  <a:pt x="195" y="1634"/>
                  <a:pt x="583" y="-1"/>
                </a:cubicBezTo>
                <a:lnTo>
                  <a:pt x="21600" y="4988"/>
                </a:lnTo>
                <a:close/>
              </a:path>
            </a:pathLst>
          </a:custGeom>
          <a:noFill/>
          <a:ln w="2857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6" name="直接连接符 15"/>
          <p:cNvCxnSpPr>
            <a:stCxn id="38" idx="4"/>
          </p:cNvCxnSpPr>
          <p:nvPr/>
        </p:nvCxnSpPr>
        <p:spPr>
          <a:xfrm rot="16200000" flipH="1" flipV="1">
            <a:off x="4212446" y="2664272"/>
            <a:ext cx="2989062" cy="1837404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38" idx="7"/>
          </p:cNvCxnSpPr>
          <p:nvPr/>
        </p:nvCxnSpPr>
        <p:spPr>
          <a:xfrm rot="16200000" flipH="1">
            <a:off x="6040979" y="2778011"/>
            <a:ext cx="2960119" cy="1725132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4785297" y="4553725"/>
            <a:ext cx="3588681" cy="1255097"/>
          </a:xfrm>
          <a:prstGeom prst="ellipse">
            <a:avLst/>
          </a:prstGeom>
          <a:solidFill>
            <a:srgbClr val="0070C0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4000"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14" name="Oval 33"/>
          <p:cNvSpPr>
            <a:spLocks noChangeArrowheads="1"/>
          </p:cNvSpPr>
          <p:nvPr/>
        </p:nvSpPr>
        <p:spPr bwMode="auto">
          <a:xfrm flipV="1">
            <a:off x="6592788" y="5070805"/>
            <a:ext cx="106478" cy="107541"/>
          </a:xfrm>
          <a:prstGeom prst="ellipse">
            <a:avLst/>
          </a:prstGeom>
          <a:solidFill>
            <a:srgbClr val="0000FF"/>
          </a:solidFill>
          <a:ln w="9525" cmpd="sng">
            <a:solidFill>
              <a:srgbClr val="0000FF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7" name="Line 25"/>
          <p:cNvSpPr>
            <a:spLocks noChangeShapeType="1"/>
          </p:cNvSpPr>
          <p:nvPr/>
        </p:nvSpPr>
        <p:spPr bwMode="auto">
          <a:xfrm>
            <a:off x="6631806" y="2136808"/>
            <a:ext cx="15805" cy="2951984"/>
          </a:xfrm>
          <a:prstGeom prst="line">
            <a:avLst/>
          </a:prstGeom>
          <a:noFill/>
          <a:ln w="38100">
            <a:solidFill>
              <a:srgbClr val="FF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8" name="Oval 33"/>
          <p:cNvSpPr>
            <a:spLocks noChangeArrowheads="1"/>
          </p:cNvSpPr>
          <p:nvPr/>
        </p:nvSpPr>
        <p:spPr bwMode="auto">
          <a:xfrm flipV="1">
            <a:off x="6579303" y="2088443"/>
            <a:ext cx="92752" cy="84441"/>
          </a:xfrm>
          <a:prstGeom prst="ellipse">
            <a:avLst/>
          </a:prstGeom>
          <a:solidFill>
            <a:srgbClr val="0000FF"/>
          </a:solidFill>
          <a:ln w="9525" cmpd="sng">
            <a:solidFill>
              <a:srgbClr val="0000FF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88934" y="5040668"/>
            <a:ext cx="598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>
                <a:solidFill>
                  <a:srgbClr val="FF00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O</a:t>
            </a:r>
            <a:endParaRPr lang="zh-CN" altLang="en-US" sz="2400" i="1">
              <a:solidFill>
                <a:srgbClr val="FF00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675177" y="5117668"/>
            <a:ext cx="1693334" cy="11288"/>
          </a:xfrm>
          <a:prstGeom prst="line">
            <a:avLst/>
          </a:prstGeom>
          <a:ln w="28575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7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KSO_WM_UNIT_PLACING_PICTURE_USER_VIEWPORT" val="{&quot;height&quot;:7937.8897637795271,&quot;width&quot;:4842.3700787401576}"/>
</p:tagLst>
</file>

<file path=ppt/tags/tag4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GUID" val="PPT3_20583926"/>
  <p:tag name="ISPRING_PRESENTATION_TITLE" val="8"/>
  <p:tag name="KSO_WPP_MARK_KEY" val="c8b6c340-6edf-4afc-9ba3-052716c9cae2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826</Words>
  <Application>WPS 演示</Application>
  <PresentationFormat>自定义</PresentationFormat>
  <Paragraphs>221</Paragraphs>
  <Slides>16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Century Gothic</vt:lpstr>
      <vt:lpstr>冬青黑体简体中文 W3</vt:lpstr>
      <vt:lpstr>Calibri</vt:lpstr>
      <vt:lpstr>黑体</vt:lpstr>
      <vt:lpstr>Verdana</vt:lpstr>
      <vt:lpstr>冬青黑体简体中文 W6</vt:lpstr>
      <vt:lpstr>BatangChe</vt:lpstr>
      <vt:lpstr>Malgun Gothic</vt:lpstr>
      <vt:lpstr>Arial Black</vt:lpstr>
      <vt:lpstr>Calibri</vt:lpstr>
      <vt:lpstr>Times New Roman</vt:lpstr>
      <vt:lpstr>楷体_GB2312</vt:lpstr>
      <vt:lpstr>Arial</vt:lpstr>
      <vt:lpstr>Arial Unicode MS</vt:lpstr>
      <vt:lpstr>新宋体</vt:lpstr>
      <vt:lpstr>第一PPT模板网-WWW.1PPT.COM</vt:lpstr>
      <vt:lpstr>PowerPoint 演示文稿</vt:lpstr>
      <vt:lpstr>教学目标：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2021-04-06T23:39:00Z</cp:lastPrinted>
  <dcterms:created xsi:type="dcterms:W3CDTF">2021-04-06T23:39:00Z</dcterms:created>
  <dcterms:modified xsi:type="dcterms:W3CDTF">2023-02-12T05:43:53Z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1EA96BAA2F4C4A668864460DCF818AA5</vt:lpwstr>
  </property>
  <property fmtid="{D5CDD505-2E9C-101B-9397-08002B2CF9AE}" pid="7" name="KSOProductBuildVer">
    <vt:lpwstr>2052-11.1.0.13703</vt:lpwstr>
  </property>
</Properties>
</file>