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5"/>
  </p:handoutMasterIdLst>
  <p:sldIdLst>
    <p:sldId id="325" r:id="rId3"/>
    <p:sldId id="261" r:id="rId4"/>
    <p:sldId id="312" r:id="rId6"/>
    <p:sldId id="314" r:id="rId7"/>
    <p:sldId id="315" r:id="rId8"/>
    <p:sldId id="317" r:id="rId9"/>
    <p:sldId id="291" r:id="rId10"/>
    <p:sldId id="299" r:id="rId11"/>
    <p:sldId id="318" r:id="rId12"/>
    <p:sldId id="324" r:id="rId13"/>
    <p:sldId id="283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26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-1548" y="-96"/>
      </p:cViewPr>
      <p:guideLst>
        <p:guide orient="horz" pos="2160"/>
        <p:guide pos="297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/>
              <a:buNone/>
              <a:defRPr sz="1200"/>
            </a:lvl1pPr>
          </a:lstStyle>
          <a:p>
            <a:pPr>
              <a:defRPr/>
            </a:pPr>
            <a:fld id="{3AB9617B-6237-46D4-BA45-B4138CD8AB3E}" type="datetime1">
              <a:rPr lang="zh-CN" altLang="en-US"/>
            </a:fld>
            <a:endParaRPr lang="en-US" altLang="zh-CN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6A52B276-E39A-433A-B694-156CCC91397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/>
              <a:buNone/>
              <a:defRPr sz="1200"/>
            </a:lvl1pPr>
          </a:lstStyle>
          <a:p>
            <a:pPr>
              <a:defRPr/>
            </a:pPr>
            <a:fld id="{6201F975-FE35-4E9C-A59C-0192669236CB}" type="datetime1">
              <a:rPr lang="zh-CN" altLang="en-US"/>
            </a:fld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fld id="{186E61B9-4F37-454C-B3CC-0033B112271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33D36F1-7E47-4813-81D0-83807267BE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B334A63-31AE-4621-BD2B-AEA4EBB878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4EA0C16-1864-4C9D-AA13-46ECEEE5554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799210" y="2757593"/>
            <a:ext cx="7545579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407838B-9B78-4F69-8FFD-E66D39C71B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6AE3335-7FC1-4482-857B-24FAC018DB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EA73B24-21BF-4417-90E1-2F94BE0E9E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CA8C2B-2DE9-4030-802D-519C68E767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08D04A0-C19D-4423-88E5-D3CD753EAE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4CFC1D6-0C39-4AB3-A2C1-A2A4DA19B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300" y="1555200"/>
            <a:ext cx="3924808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1FCE63E-AA3B-4357-B0EB-DC92F07BE8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BB74CE3-8B01-4554-AE6F-47D739541D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9.xml"/><Relationship Id="rId17" Type="http://schemas.openxmlformats.org/officeDocument/2006/relationships/tags" Target="../tags/tag38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456010" y="608014"/>
            <a:ext cx="8227219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4"/>
            </p:custDataLst>
          </p:nvPr>
        </p:nvSpPr>
        <p:spPr bwMode="auto">
          <a:xfrm>
            <a:off x="456010" y="1490664"/>
            <a:ext cx="8227219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581" y="6315076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75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15076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75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6315076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750">
                <a:solidFill>
                  <a:srgbClr val="898989"/>
                </a:solidFill>
              </a:defRPr>
            </a:lvl1pPr>
          </a:lstStyle>
          <a:p>
            <a:fld id="{2695DAFC-3943-4C91-B3F8-187DFD0CCA20}" type="slidenum">
              <a:rPr lang="zh-CN" altLang="en-US" smtClean="0"/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checker dir="vert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700" b="1" kern="1200" spc="225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7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●"/>
        <a:defRPr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rtl="0" eaLnBrk="1" fontAlgn="base" hangingPunct="1">
        <a:lnSpc>
          <a:spcPct val="120000"/>
        </a:lnSpc>
        <a:spcBef>
          <a:spcPct val="0"/>
        </a:spcBef>
        <a:spcAft>
          <a:spcPts val="450"/>
        </a:spcAft>
        <a:buFont typeface="Arial" panose="020B0604020202020204" pitchFamily="34" charset="0"/>
        <a:buChar char="●"/>
        <a:tabLst>
          <a:tab pos="1207135" algn="l"/>
        </a:tabLst>
        <a:defRPr sz="120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Wingdings" panose="05000000000000000000" pitchFamily="2" charset="2"/>
        <a:buChar char="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rtl="0" eaLnBrk="1" fontAlgn="base" hangingPunct="1">
        <a:lnSpc>
          <a:spcPct val="120000"/>
        </a:lnSpc>
        <a:spcBef>
          <a:spcPct val="0"/>
        </a:spcBef>
        <a:spcAft>
          <a:spcPts val="225"/>
        </a:spcAft>
        <a:buFont typeface="Arial" panose="020B0604020202020204" pitchFamily="34" charset="0"/>
        <a:buChar char="•"/>
        <a:tabLst>
          <a:tab pos="1207135" algn="l"/>
        </a:tabLst>
        <a:defRPr sz="1050" kern="1200" spc="113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3973" y="1916832"/>
            <a:ext cx="8464405" cy="1325880"/>
          </a:xfrm>
        </p:spPr>
        <p:txBody>
          <a:bodyPr/>
          <a:lstStyle/>
          <a:p>
            <a:pPr algn="ctr"/>
            <a:r>
              <a:rPr lang="zh-CN" altLang="en-US" sz="6600" dirty="0"/>
              <a:t>解比例</a:t>
            </a:r>
            <a:endParaRPr lang="zh-CN" altLang="en-US" sz="66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95288" y="1412875"/>
            <a:ext cx="3600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（二）解决问题</a:t>
            </a:r>
            <a:endParaRPr lang="en-US" altLang="zh-CN" sz="3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7" name="Rectangle 13"/>
          <p:cNvSpPr>
            <a:spLocks noChangeArrowheads="1"/>
          </p:cNvSpPr>
          <p:nvPr/>
        </p:nvSpPr>
        <p:spPr bwMode="auto">
          <a:xfrm>
            <a:off x="733425" y="2025650"/>
            <a:ext cx="6985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.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2013年5月22日，中华鲟纪念币和白鳍豚纪念币的价格比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是2:3，每枚中华鲟纪念币的价格是50元，每枚白鳍豚纪念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币的价格是多少元？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4341" name="矩形 27"/>
          <p:cNvSpPr>
            <a:spLocks noChangeArrowheads="1"/>
          </p:cNvSpPr>
          <p:nvPr/>
        </p:nvSpPr>
        <p:spPr bwMode="auto">
          <a:xfrm>
            <a:off x="1741488" y="3970338"/>
            <a:ext cx="1582737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/>
                <a:ea typeface="楷体" panose="02010609060101010101" pitchFamily="2" charset="-122"/>
                <a:sym typeface="Times New Roman" panose="02020603050405020304" pitchFamily="18" charset="0"/>
              </a:rPr>
              <a:t>50: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＝2:3</a:t>
            </a: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4342" name="Rectangle 54"/>
          <p:cNvSpPr>
            <a:spLocks noChangeArrowheads="1"/>
          </p:cNvSpPr>
          <p:nvPr/>
        </p:nvSpPr>
        <p:spPr bwMode="auto">
          <a:xfrm>
            <a:off x="484188" y="3284538"/>
            <a:ext cx="6697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解：设每枚白鳍豚纪念币的价格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Times New Roman" panose="02020603050405020304" pitchFamily="18" charset="0"/>
              </a:rPr>
              <a:t>元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                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660400" y="4543425"/>
            <a:ext cx="3898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2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50</a:t>
            </a:r>
            <a:r>
              <a:rPr lang="zh-CN" altLang="en-US" sz="200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×3</a:t>
            </a:r>
            <a:endParaRPr lang="zh-CN" altLang="en-US" sz="200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4344" name="Rectangle 11"/>
          <p:cNvSpPr>
            <a:spLocks noChangeArrowheads="1"/>
          </p:cNvSpPr>
          <p:nvPr/>
        </p:nvSpPr>
        <p:spPr bwMode="auto">
          <a:xfrm>
            <a:off x="1812925" y="5084763"/>
            <a:ext cx="1646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2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150</a:t>
            </a:r>
            <a:endParaRPr lang="zh-CN" altLang="en-US" sz="2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1260475" y="6056313"/>
            <a:ext cx="5414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答: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每枚白鳍豚纪念币的价格是75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Times New Roman" panose="02020603050405020304" pitchFamily="18" charset="0"/>
              </a:rPr>
              <a:t>元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4346" name="Rectangle 11"/>
          <p:cNvSpPr>
            <a:spLocks noChangeArrowheads="1"/>
          </p:cNvSpPr>
          <p:nvPr/>
        </p:nvSpPr>
        <p:spPr bwMode="auto">
          <a:xfrm>
            <a:off x="1739900" y="5551488"/>
            <a:ext cx="16478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75</a:t>
            </a:r>
            <a:endParaRPr lang="zh-CN" altLang="en-US" sz="2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pic>
        <p:nvPicPr>
          <p:cNvPr id="16394" name="Picture 11" descr="e15847caf79017b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716463" y="4005263"/>
            <a:ext cx="21590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2" descr="5d05b06afa9f46f0a40b17bab63ac48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AAAAAA"/>
              </a:clrFrom>
              <a:clrTo>
                <a:srgbClr val="AAAAAA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88125" y="4076700"/>
            <a:ext cx="136842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Rectangle 2"/>
          <p:cNvSpPr>
            <a:spLocks noChangeArrowheads="1"/>
          </p:cNvSpPr>
          <p:nvPr/>
        </p:nvSpPr>
        <p:spPr bwMode="auto">
          <a:xfrm>
            <a:off x="468313" y="404813"/>
            <a:ext cx="6130925" cy="8509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二、知识应用</a:t>
            </a:r>
            <a:endParaRPr lang="zh-CN" altLang="en-US" sz="4000" b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6397" name="Rectangle 15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 txBox="1">
            <a:spLocks noChangeArrowheads="1"/>
          </p:cNvSpPr>
          <p:nvPr/>
        </p:nvSpPr>
        <p:spPr bwMode="auto">
          <a:xfrm>
            <a:off x="457200" y="417513"/>
            <a:ext cx="6130925" cy="8509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eaLnBrk="1" hangingPunct="1">
              <a:defRPr/>
            </a:pPr>
            <a:r>
              <a:rPr lang="zh-CN" altLang="en-US" sz="400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三、布置作业</a:t>
            </a:r>
            <a:endParaRPr lang="zh-CN" altLang="en-US" sz="4000" b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287463" y="2276475"/>
            <a:ext cx="68135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作业：第44页练习八，第8题、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   第9题、第10题。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7412" name="Rectangle 10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395288" y="1412875"/>
            <a:ext cx="22320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（一）例</a:t>
            </a:r>
            <a:r>
              <a:rPr lang="en-US" altLang="zh-CN" sz="3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</a:t>
            </a:r>
            <a:endParaRPr lang="en-US" altLang="zh-CN" sz="3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8196" name="Rectangle 54"/>
          <p:cNvSpPr>
            <a:spLocks noChangeArrowheads="1"/>
          </p:cNvSpPr>
          <p:nvPr/>
        </p:nvSpPr>
        <p:spPr bwMode="auto">
          <a:xfrm>
            <a:off x="1474788" y="1954213"/>
            <a:ext cx="69135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法国巴黎的埃菲尔铁塔高度约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320m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。北京的世界公园里有一座埃菲尔铁塔的模型，它的高度与原塔高度的比是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1:10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。这座模型高多少米？               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6154" name="TextBox 2"/>
          <p:cNvSpPr>
            <a:spLocks noChangeArrowheads="1"/>
          </p:cNvSpPr>
          <p:nvPr/>
        </p:nvSpPr>
        <p:spPr bwMode="auto">
          <a:xfrm>
            <a:off x="755650" y="4508500"/>
            <a:ext cx="59055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1.</a:t>
            </a:r>
            <a:r>
              <a:rPr lang="en-US" altLang="zh-CN" sz="2000" dirty="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读题，理解题意：你是怎样理解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sym typeface="宋体" panose="02010600030101010101" pitchFamily="2" charset="-122"/>
              </a:rPr>
              <a:t>“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1:10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的？</a:t>
            </a:r>
            <a:endParaRPr lang="en-US" alt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2.</a:t>
            </a:r>
            <a:r>
              <a:rPr lang="en-US" altLang="zh-CN" sz="2000" dirty="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根据题意列出一个比例式。</a:t>
            </a:r>
            <a:endParaRPr lang="en-US" alt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3.</a:t>
            </a:r>
            <a:r>
              <a:rPr lang="en-US" altLang="zh-CN" sz="2000" dirty="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解比例。</a:t>
            </a:r>
            <a:endParaRPr lang="en-US" alt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4.</a:t>
            </a:r>
            <a:r>
              <a:rPr lang="en-US" altLang="zh-CN" sz="2000" dirty="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组内交流。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8" name="Picture 11" descr="U1ppt题号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650" y="1916113"/>
            <a:ext cx="8715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8" name="AutoShape 27"/>
          <p:cNvSpPr>
            <a:spLocks noChangeArrowheads="1"/>
          </p:cNvSpPr>
          <p:nvPr/>
        </p:nvSpPr>
        <p:spPr bwMode="auto">
          <a:xfrm>
            <a:off x="2555875" y="3213100"/>
            <a:ext cx="1609725" cy="503238"/>
          </a:xfrm>
          <a:prstGeom prst="wedgeRoundRectCallout">
            <a:avLst>
              <a:gd name="adj1" fmla="val 67852"/>
              <a:gd name="adj2" fmla="val 1056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学习提示：</a:t>
            </a:r>
            <a:endParaRPr lang="en-US" alt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8200" name="Picture 16" descr="埃菲尔铁塔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261100" y="2997200"/>
            <a:ext cx="2344738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17" descr="92副本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327525" y="2662238"/>
            <a:ext cx="1241425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61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395288" y="1412875"/>
            <a:ext cx="51133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（一）例</a:t>
            </a:r>
            <a:r>
              <a:rPr lang="en-US" altLang="zh-CN" sz="3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</a:t>
            </a:r>
            <a:endParaRPr lang="en-US" altLang="zh-CN" sz="3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7175" name="矩形 27"/>
          <p:cNvSpPr>
            <a:spLocks noChangeArrowheads="1"/>
          </p:cNvSpPr>
          <p:nvPr/>
        </p:nvSpPr>
        <p:spPr bwMode="auto">
          <a:xfrm>
            <a:off x="1885950" y="3500438"/>
            <a:ext cx="28067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:320＝1:10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7176" name="Rectangle 54"/>
          <p:cNvSpPr>
            <a:spLocks noChangeArrowheads="1"/>
          </p:cNvSpPr>
          <p:nvPr/>
        </p:nvSpPr>
        <p:spPr bwMode="auto">
          <a:xfrm>
            <a:off x="827088" y="3014663"/>
            <a:ext cx="4392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解：设这座模型的高度是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2" charset="-122"/>
              </a:rPr>
              <a:t>m。               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2" charset="-122"/>
            </a:endParaRPr>
          </a:p>
        </p:txBody>
      </p:sp>
      <p:sp>
        <p:nvSpPr>
          <p:cNvPr id="7180" name="Rectangle 5"/>
          <p:cNvSpPr>
            <a:spLocks noChangeArrowheads="1"/>
          </p:cNvSpPr>
          <p:nvPr/>
        </p:nvSpPr>
        <p:spPr bwMode="auto">
          <a:xfrm>
            <a:off x="1379538" y="3860800"/>
            <a:ext cx="325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000000"/>
                </a:solidFill>
                <a:sym typeface="Arial Unicode MS" pitchFamily="34" charset="-122"/>
              </a:rPr>
              <a:t>10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 dirty="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320×1</a:t>
            </a:r>
            <a:endParaRPr lang="zh-CN" altLang="en-US" sz="2000" dirty="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2147888" y="4221163"/>
            <a:ext cx="1808162" cy="731837"/>
            <a:chOff x="1338" y="2664"/>
            <a:chExt cx="1139" cy="461"/>
          </a:xfrm>
        </p:grpSpPr>
        <p:sp>
          <p:nvSpPr>
            <p:cNvPr id="9234" name="Rectangle 6"/>
            <p:cNvSpPr>
              <a:spLocks noChangeArrowheads="1"/>
            </p:cNvSpPr>
            <p:nvPr/>
          </p:nvSpPr>
          <p:spPr bwMode="auto">
            <a:xfrm>
              <a:off x="1338" y="2772"/>
              <a:ext cx="7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i="1" dirty="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000" dirty="0">
                  <a:solidFill>
                    <a:schemeClr val="tx1"/>
                  </a:solidFill>
                  <a:latin typeface="楷体_GB2312" pitchFamily="49" charset="-122"/>
                </a:rPr>
                <a:t>＝</a:t>
              </a:r>
              <a:endParaRPr lang="zh-CN" altLang="en-US" sz="20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grpSp>
          <p:nvGrpSpPr>
            <p:cNvPr id="9235" name="Group 24"/>
            <p:cNvGrpSpPr/>
            <p:nvPr/>
          </p:nvGrpSpPr>
          <p:grpSpPr>
            <a:xfrm>
              <a:off x="1837" y="2664"/>
              <a:ext cx="640" cy="461"/>
              <a:chOff x="1837" y="2664"/>
              <a:chExt cx="640" cy="461"/>
            </a:xfrm>
          </p:grpSpPr>
          <p:sp>
            <p:nvSpPr>
              <p:cNvPr id="9236" name="Rectangle 8"/>
              <p:cNvSpPr>
                <a:spLocks noChangeArrowheads="1"/>
              </p:cNvSpPr>
              <p:nvPr/>
            </p:nvSpPr>
            <p:spPr bwMode="auto">
              <a:xfrm>
                <a:off x="1837" y="2664"/>
                <a:ext cx="630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dirty="0">
                    <a:solidFill>
                      <a:srgbClr val="000000"/>
                    </a:solidFill>
                    <a:cs typeface="Arial" panose="020B0604020202020204" pitchFamily="34" charset="0"/>
                    <a:sym typeface="宋体" panose="02010600030101010101" pitchFamily="2" charset="-122"/>
                  </a:rPr>
                  <a:t>320×1</a:t>
                </a:r>
                <a:endParaRPr lang="zh-CN" altLang="en-US" sz="2000" dirty="0">
                  <a:solidFill>
                    <a:srgbClr val="000000"/>
                  </a:solidFill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9237" name="Line 9"/>
              <p:cNvSpPr>
                <a:spLocks noChangeShapeType="1"/>
              </p:cNvSpPr>
              <p:nvPr/>
            </p:nvSpPr>
            <p:spPr bwMode="auto">
              <a:xfrm>
                <a:off x="1842" y="2898"/>
                <a:ext cx="635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9238" name="Rectangle 10"/>
              <p:cNvSpPr>
                <a:spLocks noChangeArrowheads="1"/>
              </p:cNvSpPr>
              <p:nvPr/>
            </p:nvSpPr>
            <p:spPr bwMode="auto">
              <a:xfrm>
                <a:off x="2007" y="2875"/>
                <a:ext cx="29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sym typeface="宋体" panose="02010600030101010101" pitchFamily="2" charset="-122"/>
                  </a:rPr>
                  <a:t>10</a:t>
                </a:r>
                <a:endParaRPr lang="zh-CN" altLang="en-US" sz="20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7186" name="Rectangle 11"/>
          <p:cNvSpPr>
            <a:spLocks noChangeArrowheads="1"/>
          </p:cNvSpPr>
          <p:nvPr/>
        </p:nvSpPr>
        <p:spPr bwMode="auto">
          <a:xfrm>
            <a:off x="2062163" y="4870450"/>
            <a:ext cx="1646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 dirty="0">
                <a:solidFill>
                  <a:srgbClr val="000000"/>
                </a:solidFill>
                <a:sym typeface="宋体" panose="02010600030101010101" pitchFamily="2" charset="-122"/>
              </a:rPr>
              <a:t>32</a:t>
            </a:r>
            <a:endParaRPr lang="zh-CN" altLang="en-US" sz="2000" dirty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187" name="Rectangle 12"/>
          <p:cNvSpPr>
            <a:spLocks noChangeArrowheads="1"/>
          </p:cNvSpPr>
          <p:nvPr/>
        </p:nvSpPr>
        <p:spPr bwMode="auto">
          <a:xfrm>
            <a:off x="1549400" y="5264150"/>
            <a:ext cx="29511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答:这座模型高32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9226" name="Rectangle 54"/>
          <p:cNvSpPr>
            <a:spLocks noChangeArrowheads="1"/>
          </p:cNvSpPr>
          <p:nvPr/>
        </p:nvSpPr>
        <p:spPr bwMode="auto">
          <a:xfrm>
            <a:off x="1474788" y="1954213"/>
            <a:ext cx="69135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法国巴黎的埃菲尔铁塔高度约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320m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。北京的世界公园里有一座埃菲尔铁塔的模型，它的高度与原塔高度的比是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1:10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。这座模型高多少米？               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pic>
        <p:nvPicPr>
          <p:cNvPr id="9227" name="Picture 21" descr="U1ppt题号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650" y="1916113"/>
            <a:ext cx="8715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31"/>
          <p:cNvGrpSpPr/>
          <p:nvPr/>
        </p:nvGrpSpPr>
        <p:grpSpPr>
          <a:xfrm>
            <a:off x="1111250" y="5734050"/>
            <a:ext cx="2695575" cy="822325"/>
            <a:chOff x="700" y="3612"/>
            <a:chExt cx="1698" cy="518"/>
          </a:xfrm>
        </p:grpSpPr>
        <p:sp>
          <p:nvSpPr>
            <p:cNvPr id="9232" name="AutoShape 27"/>
            <p:cNvSpPr>
              <a:spLocks noChangeArrowheads="1"/>
            </p:cNvSpPr>
            <p:nvPr/>
          </p:nvSpPr>
          <p:spPr bwMode="auto">
            <a:xfrm>
              <a:off x="703" y="3656"/>
              <a:ext cx="1558" cy="454"/>
            </a:xfrm>
            <a:prstGeom prst="wedgeRoundRectCallout">
              <a:avLst>
                <a:gd name="adj1" fmla="val 65852"/>
                <a:gd name="adj2" fmla="val 154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_GB2312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33" name="Rectangle 28"/>
            <p:cNvSpPr>
              <a:spLocks noChangeArrowheads="1"/>
            </p:cNvSpPr>
            <p:nvPr/>
          </p:nvSpPr>
          <p:spPr bwMode="auto">
            <a:xfrm>
              <a:off x="700" y="3612"/>
              <a:ext cx="1698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楷体_GB2312" pitchFamily="49" charset="-122"/>
                </a:rPr>
                <a:t>我们根据比例的基本性质来解比例吧！</a:t>
              </a:r>
              <a:endParaRPr lang="zh-CN" altLang="en-US" sz="20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pic>
        <p:nvPicPr>
          <p:cNvPr id="9229" name="Picture 16" descr="埃菲尔铁塔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261100" y="2997200"/>
            <a:ext cx="2344738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17" descr="92副本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095750" y="4854575"/>
            <a:ext cx="1241425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Rectangle 28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4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  <p:bldP spid="7180" grpId="0"/>
      <p:bldP spid="7186" grpId="0"/>
      <p:bldP spid="718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395288" y="1412875"/>
            <a:ext cx="51133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（一）例</a:t>
            </a:r>
            <a:r>
              <a:rPr lang="en-US" altLang="zh-CN" sz="3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</a:t>
            </a:r>
            <a:endParaRPr lang="en-US" altLang="zh-CN" sz="3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8211" name="TextBox 24"/>
          <p:cNvSpPr>
            <a:spLocks noChangeArrowheads="1"/>
          </p:cNvSpPr>
          <p:nvPr/>
        </p:nvSpPr>
        <p:spPr bwMode="auto">
          <a:xfrm>
            <a:off x="5286375" y="4078288"/>
            <a:ext cx="2643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1.</a:t>
            </a:r>
            <a:r>
              <a:rPr lang="en-US" altLang="zh-CN" sz="200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先写“解”字。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12" name="TextBox 25"/>
          <p:cNvSpPr>
            <a:spLocks noChangeArrowheads="1"/>
          </p:cNvSpPr>
          <p:nvPr/>
        </p:nvSpPr>
        <p:spPr bwMode="auto">
          <a:xfrm>
            <a:off x="5310188" y="4533900"/>
            <a:ext cx="43561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en-US" altLang="zh-CN" sz="200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在将比的形式的比例改写成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  等式时，一般要把含有</a:t>
            </a:r>
            <a:r>
              <a:rPr lang="en-US" altLang="zh-CN" sz="2000" i="1">
                <a:solidFill>
                  <a:schemeClr val="tx1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的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  乘积写在等号的左边。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13" name="TextBox 26"/>
          <p:cNvSpPr>
            <a:spLocks noChangeArrowheads="1"/>
          </p:cNvSpPr>
          <p:nvPr/>
        </p:nvSpPr>
        <p:spPr bwMode="auto">
          <a:xfrm>
            <a:off x="5329238" y="5788025"/>
            <a:ext cx="26431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3.</a:t>
            </a:r>
            <a:r>
              <a:rPr lang="en-US" altLang="zh-CN" sz="2000">
                <a:solidFill>
                  <a:srgbClr val="3399FF"/>
                </a:solidFill>
                <a:latin typeface="Times New Roman" panose="02020603050405020304"/>
                <a:ea typeface="楷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解方程。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7" name="矩形 27"/>
          <p:cNvSpPr>
            <a:spLocks noChangeArrowheads="1"/>
          </p:cNvSpPr>
          <p:nvPr/>
        </p:nvSpPr>
        <p:spPr bwMode="auto">
          <a:xfrm>
            <a:off x="1885950" y="3500438"/>
            <a:ext cx="280670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:320＝1:10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0248" name="Rectangle 54"/>
          <p:cNvSpPr>
            <a:spLocks noChangeArrowheads="1"/>
          </p:cNvSpPr>
          <p:nvPr/>
        </p:nvSpPr>
        <p:spPr bwMode="auto">
          <a:xfrm>
            <a:off x="827088" y="3014663"/>
            <a:ext cx="4392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解：设这座模型的高度是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2" charset="-122"/>
              </a:rPr>
              <a:t>m。                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2" charset="-122"/>
            </a:endParaRPr>
          </a:p>
        </p:txBody>
      </p:sp>
      <p:sp>
        <p:nvSpPr>
          <p:cNvPr id="10249" name="Rectangle 5"/>
          <p:cNvSpPr>
            <a:spLocks noChangeArrowheads="1"/>
          </p:cNvSpPr>
          <p:nvPr/>
        </p:nvSpPr>
        <p:spPr bwMode="auto">
          <a:xfrm>
            <a:off x="1379538" y="3860800"/>
            <a:ext cx="325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Arial Unicode MS" pitchFamily="34" charset="-122"/>
              </a:rPr>
              <a:t>10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320×1</a:t>
            </a:r>
            <a:endParaRPr lang="zh-CN" altLang="en-US" sz="200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grpSp>
        <p:nvGrpSpPr>
          <p:cNvPr id="10250" name="Group 25"/>
          <p:cNvGrpSpPr/>
          <p:nvPr/>
        </p:nvGrpSpPr>
        <p:grpSpPr>
          <a:xfrm>
            <a:off x="2138363" y="4221163"/>
            <a:ext cx="1808162" cy="731837"/>
            <a:chOff x="1338" y="2664"/>
            <a:chExt cx="1139" cy="461"/>
          </a:xfrm>
        </p:grpSpPr>
        <p:sp>
          <p:nvSpPr>
            <p:cNvPr id="10258" name="Rectangle 6"/>
            <p:cNvSpPr>
              <a:spLocks noChangeArrowheads="1"/>
            </p:cNvSpPr>
            <p:nvPr/>
          </p:nvSpPr>
          <p:spPr bwMode="auto">
            <a:xfrm>
              <a:off x="1338" y="2772"/>
              <a:ext cx="7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＝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grpSp>
          <p:nvGrpSpPr>
            <p:cNvPr id="10259" name="Group 27"/>
            <p:cNvGrpSpPr/>
            <p:nvPr/>
          </p:nvGrpSpPr>
          <p:grpSpPr>
            <a:xfrm>
              <a:off x="1837" y="2664"/>
              <a:ext cx="640" cy="461"/>
              <a:chOff x="1837" y="2664"/>
              <a:chExt cx="640" cy="461"/>
            </a:xfrm>
          </p:grpSpPr>
          <p:sp>
            <p:nvSpPr>
              <p:cNvPr id="10260" name="Rectangle 8"/>
              <p:cNvSpPr>
                <a:spLocks noChangeArrowheads="1"/>
              </p:cNvSpPr>
              <p:nvPr/>
            </p:nvSpPr>
            <p:spPr bwMode="auto">
              <a:xfrm>
                <a:off x="1837" y="2664"/>
                <a:ext cx="630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cs typeface="Arial" panose="020B0604020202020204" pitchFamily="34" charset="0"/>
                    <a:sym typeface="宋体" panose="02010600030101010101" pitchFamily="2" charset="-122"/>
                  </a:rPr>
                  <a:t>320×1</a:t>
                </a:r>
                <a:endParaRPr lang="zh-CN" altLang="en-US" sz="2000">
                  <a:solidFill>
                    <a:srgbClr val="000000"/>
                  </a:solidFill>
                  <a:cs typeface="Arial" panose="020B060402020202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0261" name="Line 9"/>
              <p:cNvSpPr>
                <a:spLocks noChangeShapeType="1"/>
              </p:cNvSpPr>
              <p:nvPr/>
            </p:nvSpPr>
            <p:spPr bwMode="auto">
              <a:xfrm>
                <a:off x="1842" y="2898"/>
                <a:ext cx="635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0262" name="Rectangle 10"/>
              <p:cNvSpPr>
                <a:spLocks noChangeArrowheads="1"/>
              </p:cNvSpPr>
              <p:nvPr/>
            </p:nvSpPr>
            <p:spPr bwMode="auto">
              <a:xfrm>
                <a:off x="2007" y="2875"/>
                <a:ext cx="29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sym typeface="宋体" panose="02010600030101010101" pitchFamily="2" charset="-122"/>
                  </a:rPr>
                  <a:t>10</a:t>
                </a:r>
                <a:endParaRPr lang="zh-CN" altLang="en-US" sz="20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2062163" y="4870450"/>
            <a:ext cx="16462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32</a:t>
            </a:r>
            <a:endParaRPr lang="zh-CN" altLang="en-US" sz="2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1547813" y="5264150"/>
            <a:ext cx="29511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答:这座模型高32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0253" name="Rectangle 54"/>
          <p:cNvSpPr>
            <a:spLocks noChangeArrowheads="1"/>
          </p:cNvSpPr>
          <p:nvPr/>
        </p:nvSpPr>
        <p:spPr bwMode="auto">
          <a:xfrm>
            <a:off x="1474788" y="1954213"/>
            <a:ext cx="691356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法国巴黎的埃菲尔铁塔高度约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320m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。北京的世界公园里有一座埃菲尔铁塔的模型，它的高度与原塔高度的比是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1:10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。这座模型高多少米？                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pic>
        <p:nvPicPr>
          <p:cNvPr id="10254" name="Picture 34" descr="U1ppt题号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55650" y="1916113"/>
            <a:ext cx="871538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28" name="AutoShape 27"/>
          <p:cNvSpPr>
            <a:spLocks noChangeArrowheads="1"/>
          </p:cNvSpPr>
          <p:nvPr/>
        </p:nvSpPr>
        <p:spPr bwMode="auto">
          <a:xfrm>
            <a:off x="5753100" y="3213100"/>
            <a:ext cx="1609725" cy="503238"/>
          </a:xfrm>
          <a:prstGeom prst="wedgeRoundRectCallout">
            <a:avLst>
              <a:gd name="adj1" fmla="val 67852"/>
              <a:gd name="adj2" fmla="val 1056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方法提示：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8229" name="Picture 37" descr="92副本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596188" y="2636838"/>
            <a:ext cx="1244600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7" name="Rectangle 26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1" grpId="0"/>
      <p:bldP spid="8212" grpId="0"/>
      <p:bldP spid="8213" grpId="0"/>
      <p:bldP spid="82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6130925" cy="8509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395288" y="1412875"/>
            <a:ext cx="31686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（二）例3</a:t>
            </a:r>
            <a:endParaRPr lang="en-US" altLang="zh-CN" sz="30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268" name="Rectangle 54"/>
          <p:cNvSpPr>
            <a:spLocks noChangeArrowheads="1"/>
          </p:cNvSpPr>
          <p:nvPr/>
        </p:nvSpPr>
        <p:spPr bwMode="auto">
          <a:xfrm>
            <a:off x="1474788" y="2071688"/>
            <a:ext cx="1441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解比例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1" name="矩形 27"/>
          <p:cNvSpPr>
            <a:spLocks noChangeArrowheads="1"/>
          </p:cNvSpPr>
          <p:nvPr/>
        </p:nvSpPr>
        <p:spPr bwMode="auto">
          <a:xfrm>
            <a:off x="3348038" y="2924175"/>
            <a:ext cx="2016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2.4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＝1.5</a:t>
            </a:r>
            <a:r>
              <a:rPr lang="zh-CN" altLang="en-US" sz="2000">
                <a:solidFill>
                  <a:schemeClr val="tx1"/>
                </a:solidFill>
                <a:sym typeface="Arial" panose="020B0604020202020204" pitchFamily="34" charset="0"/>
              </a:rPr>
              <a:t>×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Arial" panose="020B0604020202020204" pitchFamily="34" charset="0"/>
              </a:rPr>
              <a:t>6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9222" name="Rectangle 54"/>
          <p:cNvSpPr>
            <a:spLocks noChangeArrowheads="1"/>
          </p:cNvSpPr>
          <p:nvPr/>
        </p:nvSpPr>
        <p:spPr bwMode="auto">
          <a:xfrm>
            <a:off x="2266950" y="2914650"/>
            <a:ext cx="720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解：                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2268538" y="3717925"/>
            <a:ext cx="23764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         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sym typeface="宋体" panose="02010600030101010101" pitchFamily="2" charset="-122"/>
              </a:rPr>
              <a:t>＝ </a:t>
            </a:r>
            <a:endParaRPr lang="zh-CN" altLang="en-US" sz="200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9224" name="Rectangle 6"/>
          <p:cNvSpPr>
            <a:spLocks noChangeArrowheads="1"/>
          </p:cNvSpPr>
          <p:nvPr/>
        </p:nvSpPr>
        <p:spPr bwMode="auto">
          <a:xfrm>
            <a:off x="3275013" y="4400550"/>
            <a:ext cx="1231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sym typeface="宋体" panose="02010600030101010101" pitchFamily="2" charset="-122"/>
              </a:rPr>
              <a:t>＝</a:t>
            </a: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9225" name="Rectangle 11"/>
          <p:cNvSpPr>
            <a:spLocks noChangeArrowheads="1"/>
          </p:cNvSpPr>
          <p:nvPr/>
        </p:nvSpPr>
        <p:spPr bwMode="auto">
          <a:xfrm>
            <a:off x="3733800" y="4418013"/>
            <a:ext cx="1285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3.75</a:t>
            </a:r>
            <a:endParaRPr lang="zh-CN" altLang="en-US" sz="2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236" name="Text Box 13"/>
          <p:cNvSpPr>
            <a:spLocks noChangeArrowheads="1"/>
          </p:cNvSpPr>
          <p:nvPr/>
        </p:nvSpPr>
        <p:spPr bwMode="auto">
          <a:xfrm>
            <a:off x="3851275" y="3517900"/>
            <a:ext cx="2232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(    )</a:t>
            </a:r>
            <a:r>
              <a:rPr lang="zh-CN" altLang="en-US" sz="2000">
                <a:solidFill>
                  <a:srgbClr val="000000"/>
                </a:solidFill>
                <a:sym typeface="Arial" panose="020B0604020202020204" pitchFamily="34" charset="0"/>
              </a:rPr>
              <a:t>×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Arial" panose="020B0604020202020204" pitchFamily="34" charset="0"/>
              </a:rPr>
              <a:t>(    )</a:t>
            </a:r>
            <a:endParaRPr lang="zh-CN" altLang="en-US" sz="2000">
              <a:solidFill>
                <a:srgbClr val="000000"/>
              </a:solidFill>
              <a:latin typeface="Times New Roman" panose="02020603050405020304" pitchFamily="49" charset="-122"/>
              <a:ea typeface="楷体" panose="02010609060101010101" pitchFamily="2" charset="-122"/>
              <a:sym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zh-CN" altLang="en-US" sz="2000" b="0">
              <a:solidFill>
                <a:srgbClr val="000000"/>
              </a:solidFill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7" name="Text Box 13"/>
          <p:cNvSpPr>
            <a:spLocks noChangeArrowheads="1"/>
          </p:cNvSpPr>
          <p:nvPr/>
        </p:nvSpPr>
        <p:spPr bwMode="auto">
          <a:xfrm>
            <a:off x="4418013" y="3951288"/>
            <a:ext cx="11525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(    )</a:t>
            </a:r>
            <a:endParaRPr lang="zh-CN" altLang="en-US" sz="2000">
              <a:solidFill>
                <a:srgbClr val="000000"/>
              </a:solidFill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4211638" y="3933825"/>
            <a:ext cx="16557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9" name="Rectangle 11"/>
          <p:cNvSpPr>
            <a:spLocks noChangeArrowheads="1"/>
          </p:cNvSpPr>
          <p:nvPr/>
        </p:nvSpPr>
        <p:spPr bwMode="auto">
          <a:xfrm>
            <a:off x="3981450" y="3533775"/>
            <a:ext cx="1081088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1.5</a:t>
            </a: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9240" name="Rectangle 11"/>
          <p:cNvSpPr>
            <a:spLocks noChangeArrowheads="1"/>
          </p:cNvSpPr>
          <p:nvPr/>
        </p:nvSpPr>
        <p:spPr bwMode="auto">
          <a:xfrm>
            <a:off x="5105400" y="3535363"/>
            <a:ext cx="838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6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9241" name="Rectangle 11"/>
          <p:cNvSpPr>
            <a:spLocks noChangeArrowheads="1"/>
          </p:cNvSpPr>
          <p:nvPr/>
        </p:nvSpPr>
        <p:spPr bwMode="auto">
          <a:xfrm>
            <a:off x="4303713" y="3967163"/>
            <a:ext cx="13589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2.4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pic>
        <p:nvPicPr>
          <p:cNvPr id="11280" name="Picture 35" descr="82副本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27088" y="1989138"/>
            <a:ext cx="7969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81" name="Group 37"/>
          <p:cNvGrpSpPr/>
          <p:nvPr/>
        </p:nvGrpSpPr>
        <p:grpSpPr>
          <a:xfrm>
            <a:off x="2590800" y="1916113"/>
            <a:ext cx="1528763" cy="822325"/>
            <a:chOff x="1632" y="1207"/>
            <a:chExt cx="963" cy="518"/>
          </a:xfrm>
        </p:grpSpPr>
        <p:grpSp>
          <p:nvGrpSpPr>
            <p:cNvPr id="11290" name="Group 45"/>
            <p:cNvGrpSpPr/>
            <p:nvPr/>
          </p:nvGrpSpPr>
          <p:grpSpPr>
            <a:xfrm>
              <a:off x="1632" y="1207"/>
              <a:ext cx="590" cy="512"/>
              <a:chOff x="1728" y="1207"/>
              <a:chExt cx="590" cy="512"/>
            </a:xfrm>
          </p:grpSpPr>
          <p:sp>
            <p:nvSpPr>
              <p:cNvPr id="11297" name="Text Box 37"/>
              <p:cNvSpPr txBox="1">
                <a:spLocks noChangeArrowheads="1"/>
              </p:cNvSpPr>
              <p:nvPr/>
            </p:nvSpPr>
            <p:spPr bwMode="auto">
              <a:xfrm>
                <a:off x="1728" y="1431"/>
                <a:ext cx="40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>
                    <a:solidFill>
                      <a:schemeClr val="tx1"/>
                    </a:solidFill>
                  </a:rPr>
                  <a:t>1.5</a:t>
                </a:r>
                <a:endParaRPr lang="en-US" altLang="zh-CN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8" name="Text Box 38"/>
              <p:cNvSpPr txBox="1">
                <a:spLocks noChangeArrowheads="1"/>
              </p:cNvSpPr>
              <p:nvPr/>
            </p:nvSpPr>
            <p:spPr bwMode="auto">
              <a:xfrm>
                <a:off x="1733" y="1207"/>
                <a:ext cx="58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>
                    <a:solidFill>
                      <a:schemeClr val="tx1"/>
                    </a:solidFill>
                  </a:rPr>
                  <a:t>2.4</a:t>
                </a:r>
                <a:endParaRPr lang="en-US" altLang="zh-CN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9" name="Line 39"/>
              <p:cNvSpPr>
                <a:spLocks noChangeShapeType="1"/>
              </p:cNvSpPr>
              <p:nvPr/>
            </p:nvSpPr>
            <p:spPr bwMode="auto">
              <a:xfrm>
                <a:off x="1776" y="1471"/>
                <a:ext cx="27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1291" name="Text Box 40"/>
            <p:cNvSpPr txBox="1">
              <a:spLocks noChangeArrowheads="1"/>
            </p:cNvSpPr>
            <p:nvPr/>
          </p:nvSpPr>
          <p:spPr bwMode="auto">
            <a:xfrm>
              <a:off x="1898" y="1342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＝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grpSp>
          <p:nvGrpSpPr>
            <p:cNvPr id="11292" name="Group 41"/>
            <p:cNvGrpSpPr/>
            <p:nvPr/>
          </p:nvGrpSpPr>
          <p:grpSpPr>
            <a:xfrm>
              <a:off x="2120" y="1213"/>
              <a:ext cx="322" cy="512"/>
              <a:chOff x="3420" y="1344"/>
              <a:chExt cx="322" cy="512"/>
            </a:xfrm>
          </p:grpSpPr>
          <p:sp>
            <p:nvSpPr>
              <p:cNvPr id="11294" name="Text Box 42"/>
              <p:cNvSpPr txBox="1">
                <a:spLocks noChangeArrowheads="1"/>
              </p:cNvSpPr>
              <p:nvPr/>
            </p:nvSpPr>
            <p:spPr bwMode="auto">
              <a:xfrm>
                <a:off x="3424" y="1568"/>
                <a:ext cx="31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i="1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sz="2000" i="1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95" name="Text Box 43"/>
              <p:cNvSpPr txBox="1">
                <a:spLocks noChangeArrowheads="1"/>
              </p:cNvSpPr>
              <p:nvPr/>
            </p:nvSpPr>
            <p:spPr bwMode="auto">
              <a:xfrm>
                <a:off x="3420" y="1344"/>
                <a:ext cx="227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>
                    <a:solidFill>
                      <a:schemeClr val="tx1"/>
                    </a:solidFill>
                  </a:rPr>
                  <a:t>6</a:t>
                </a:r>
                <a:endParaRPr lang="en-US" altLang="zh-CN" sz="2000">
                  <a:solidFill>
                    <a:schemeClr val="tx1"/>
                  </a:solidFill>
                </a:endParaRPr>
              </a:p>
            </p:txBody>
          </p:sp>
          <p:sp>
            <p:nvSpPr>
              <p:cNvPr id="11296" name="Line 44"/>
              <p:cNvSpPr>
                <a:spLocks noChangeShapeType="1"/>
              </p:cNvSpPr>
              <p:nvPr/>
            </p:nvSpPr>
            <p:spPr bwMode="auto">
              <a:xfrm>
                <a:off x="3430" y="1608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1293" name="Text Box 46"/>
            <p:cNvSpPr txBox="1">
              <a:spLocks noChangeArrowheads="1"/>
            </p:cNvSpPr>
            <p:nvPr/>
          </p:nvSpPr>
          <p:spPr bwMode="auto">
            <a:xfrm>
              <a:off x="2318" y="1344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3603625" y="5300663"/>
            <a:ext cx="3232150" cy="577850"/>
            <a:chOff x="2270" y="3384"/>
            <a:chExt cx="2036" cy="364"/>
          </a:xfrm>
        </p:grpSpPr>
        <p:sp>
          <p:nvSpPr>
            <p:cNvPr id="11288" name="AutoShape 27"/>
            <p:cNvSpPr>
              <a:spLocks noChangeArrowheads="1"/>
            </p:cNvSpPr>
            <p:nvPr/>
          </p:nvSpPr>
          <p:spPr bwMode="auto">
            <a:xfrm>
              <a:off x="2290" y="3384"/>
              <a:ext cx="1921" cy="364"/>
            </a:xfrm>
            <a:prstGeom prst="wedgeRoundRectCallout">
              <a:avLst>
                <a:gd name="adj1" fmla="val 62856"/>
                <a:gd name="adj2" fmla="val 1428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289" name="Rectangle 51"/>
            <p:cNvSpPr>
              <a:spLocks noChangeArrowheads="1"/>
            </p:cNvSpPr>
            <p:nvPr/>
          </p:nvSpPr>
          <p:spPr bwMode="auto">
            <a:xfrm>
              <a:off x="2270" y="3430"/>
              <a:ext cx="203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想一想括号里应该填什么？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6" name="Group 63"/>
          <p:cNvGrpSpPr/>
          <p:nvPr/>
        </p:nvGrpSpPr>
        <p:grpSpPr>
          <a:xfrm>
            <a:off x="250825" y="3381375"/>
            <a:ext cx="3192463" cy="1200150"/>
            <a:chOff x="158" y="2130"/>
            <a:chExt cx="2011" cy="756"/>
          </a:xfrm>
        </p:grpSpPr>
        <p:sp>
          <p:nvSpPr>
            <p:cNvPr id="11286" name="AutoShape 27"/>
            <p:cNvSpPr>
              <a:spLocks noChangeArrowheads="1"/>
            </p:cNvSpPr>
            <p:nvPr/>
          </p:nvSpPr>
          <p:spPr bwMode="auto">
            <a:xfrm>
              <a:off x="158" y="2160"/>
              <a:ext cx="1996" cy="726"/>
            </a:xfrm>
            <a:prstGeom prst="wedgeRoundRectCallout">
              <a:avLst>
                <a:gd name="adj1" fmla="val 3657"/>
                <a:gd name="adj2" fmla="val 9641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287" name="Rectangle 54"/>
            <p:cNvSpPr>
              <a:spLocks noChangeArrowheads="1"/>
            </p:cNvSpPr>
            <p:nvPr/>
          </p:nvSpPr>
          <p:spPr bwMode="auto">
            <a:xfrm>
              <a:off x="173" y="2130"/>
              <a:ext cx="1996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在将分数形式的比例改写成等式时，一般要把含有</a:t>
              </a:r>
              <a:r>
                <a:rPr lang="en-US" altLang="zh-CN" sz="2000" i="1">
                  <a:solidFill>
                    <a:schemeClr val="tx1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的乘积写在等号的左边。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pic>
        <p:nvPicPr>
          <p:cNvPr id="9274" name="Picture 58" descr="92副本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164388" y="4292600"/>
            <a:ext cx="1428750" cy="220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80" name="Picture 64" descr="100副本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28638" y="4643438"/>
            <a:ext cx="1739900" cy="209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36" grpId="0"/>
      <p:bldP spid="9237" grpId="0"/>
      <p:bldP spid="9239" grpId="0"/>
      <p:bldP spid="9240" grpId="0"/>
      <p:bldP spid="92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95288" y="1412875"/>
            <a:ext cx="36718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（三）归纳总结</a:t>
            </a:r>
            <a:endParaRPr lang="en-US" altLang="zh-CN" sz="3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7" name="Rectangle 13"/>
          <p:cNvSpPr>
            <a:spLocks noChangeArrowheads="1"/>
          </p:cNvSpPr>
          <p:nvPr/>
        </p:nvSpPr>
        <p:spPr bwMode="auto">
          <a:xfrm>
            <a:off x="755650" y="4294188"/>
            <a:ext cx="518477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1. 求比例中的未知项，叫做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2" charset="-122"/>
              </a:rPr>
              <a:t>解比例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8" name="Rectangle 13"/>
          <p:cNvSpPr>
            <a:spLocks noChangeArrowheads="1"/>
          </p:cNvSpPr>
          <p:nvPr/>
        </p:nvSpPr>
        <p:spPr bwMode="auto">
          <a:xfrm>
            <a:off x="762000" y="4926013"/>
            <a:ext cx="8175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2. 解比例的方法：根据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2" charset="-122"/>
              </a:rPr>
              <a:t>比例的基本性质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解比例，先把比例转化成外项</a:t>
            </a:r>
            <a:endParaRPr lang="zh-CN" altLang="en-US" sz="2000" dirty="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             乘积与内项乘积相等的形式（即方程），再通过解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             方程求出未知项的值。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0249" name="Rectangle 2"/>
          <p:cNvSpPr>
            <a:spLocks noChangeArrowheads="1"/>
          </p:cNvSpPr>
          <p:nvPr/>
        </p:nvSpPr>
        <p:spPr bwMode="auto">
          <a:xfrm>
            <a:off x="468313" y="404813"/>
            <a:ext cx="6130925" cy="8509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一、探究新知</a:t>
            </a:r>
            <a:endParaRPr lang="zh-CN" altLang="en-US" sz="4000" b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406400" y="2185988"/>
            <a:ext cx="2581275" cy="822325"/>
            <a:chOff x="256" y="1377"/>
            <a:chExt cx="1626" cy="518"/>
          </a:xfrm>
        </p:grpSpPr>
        <p:sp>
          <p:nvSpPr>
            <p:cNvPr id="12302" name="AutoShape 27"/>
            <p:cNvSpPr>
              <a:spLocks noChangeArrowheads="1"/>
            </p:cNvSpPr>
            <p:nvPr/>
          </p:nvSpPr>
          <p:spPr bwMode="auto">
            <a:xfrm>
              <a:off x="256" y="1434"/>
              <a:ext cx="1626" cy="453"/>
            </a:xfrm>
            <a:prstGeom prst="wedgeRoundRectCallout">
              <a:avLst>
                <a:gd name="adj1" fmla="val 61130"/>
                <a:gd name="adj2" fmla="val -408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_GB2312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3" name="Rectangle 13"/>
            <p:cNvSpPr>
              <a:spLocks noChangeArrowheads="1"/>
            </p:cNvSpPr>
            <p:nvPr/>
          </p:nvSpPr>
          <p:spPr bwMode="auto">
            <a:xfrm>
              <a:off x="270" y="1377"/>
              <a:ext cx="1587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楷体_GB2312" pitchFamily="49" charset="-122"/>
                </a:rPr>
                <a:t>大家想一想，什么叫</a:t>
              </a:r>
              <a:r>
                <a:rPr lang="zh-CN" altLang="en-US" sz="2000" dirty="0">
                  <a:solidFill>
                    <a:srgbClr val="FF0000"/>
                  </a:solidFill>
                  <a:latin typeface="楷体_GB2312" pitchFamily="49" charset="-122"/>
                </a:rPr>
                <a:t>解比例</a:t>
              </a:r>
              <a:r>
                <a:rPr lang="zh-CN" altLang="en-US" sz="2000" dirty="0">
                  <a:solidFill>
                    <a:schemeClr val="tx1"/>
                  </a:solidFill>
                  <a:latin typeface="楷体_GB2312" pitchFamily="49" charset="-122"/>
                </a:rPr>
                <a:t>？</a:t>
              </a:r>
              <a:endParaRPr lang="zh-CN" altLang="en-US" sz="20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6264275" y="2276475"/>
            <a:ext cx="2755900" cy="576263"/>
            <a:chOff x="3946" y="1434"/>
            <a:chExt cx="1736" cy="363"/>
          </a:xfrm>
        </p:grpSpPr>
        <p:sp>
          <p:nvSpPr>
            <p:cNvPr id="12300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363"/>
            </a:xfrm>
            <a:prstGeom prst="wedgeRoundRectCallout">
              <a:avLst>
                <a:gd name="adj1" fmla="val -61227"/>
                <a:gd name="adj2" fmla="val -151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2301" name="Rectangle 17"/>
            <p:cNvSpPr>
              <a:spLocks noChangeArrowheads="1"/>
            </p:cNvSpPr>
            <p:nvPr/>
          </p:nvSpPr>
          <p:spPr bwMode="auto">
            <a:xfrm>
              <a:off x="3966" y="1480"/>
              <a:ext cx="17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解比例的方法是什么？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3132138" y="1835150"/>
            <a:ext cx="3095625" cy="2232025"/>
            <a:chOff x="1973" y="1156"/>
            <a:chExt cx="1950" cy="1406"/>
          </a:xfrm>
        </p:grpSpPr>
        <p:pic>
          <p:nvPicPr>
            <p:cNvPr id="12298" name="Picture 10" descr="76副本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22" descr="95副本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7" name="Rectangle 18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95288" y="1412875"/>
            <a:ext cx="30241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（一）做一做</a:t>
            </a:r>
            <a:endParaRPr lang="en-US" altLang="zh-CN" sz="3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Rectangle 13"/>
          <p:cNvSpPr>
            <a:spLocks noChangeArrowheads="1"/>
          </p:cNvSpPr>
          <p:nvPr/>
        </p:nvSpPr>
        <p:spPr bwMode="auto">
          <a:xfrm>
            <a:off x="755650" y="2135188"/>
            <a:ext cx="1944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1.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解比例。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Rectangle 13"/>
          <p:cNvSpPr>
            <a:spLocks noChangeArrowheads="1"/>
          </p:cNvSpPr>
          <p:nvPr/>
        </p:nvSpPr>
        <p:spPr bwMode="auto">
          <a:xfrm>
            <a:off x="623888" y="2636838"/>
            <a:ext cx="10429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1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）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矩形 27"/>
          <p:cNvSpPr>
            <a:spLocks noChangeArrowheads="1"/>
          </p:cNvSpPr>
          <p:nvPr/>
        </p:nvSpPr>
        <p:spPr bwMode="auto">
          <a:xfrm>
            <a:off x="3856038" y="2636838"/>
            <a:ext cx="1800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0.4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Times New Roman" panose="02020603050405020304" pitchFamily="18" charset="0"/>
              </a:rPr>
              <a:t>: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＝1.2:2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3318" name="矩形 27"/>
          <p:cNvSpPr>
            <a:spLocks noChangeArrowheads="1"/>
          </p:cNvSpPr>
          <p:nvPr/>
        </p:nvSpPr>
        <p:spPr bwMode="auto">
          <a:xfrm>
            <a:off x="1306513" y="2636838"/>
            <a:ext cx="1536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:10</a:t>
            </a:r>
            <a:r>
              <a:rPr lang="zh-CN" altLang="en-US" sz="2000" b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    :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grpSp>
        <p:nvGrpSpPr>
          <p:cNvPr id="13319" name="Group 85"/>
          <p:cNvGrpSpPr/>
          <p:nvPr/>
        </p:nvGrpSpPr>
        <p:grpSpPr>
          <a:xfrm>
            <a:off x="1892300" y="2486025"/>
            <a:ext cx="792163" cy="733425"/>
            <a:chOff x="1026" y="1566"/>
            <a:chExt cx="499" cy="462"/>
          </a:xfrm>
        </p:grpSpPr>
        <p:sp>
          <p:nvSpPr>
            <p:cNvPr id="13377" name="Text Box 13"/>
            <p:cNvSpPr>
              <a:spLocks noChangeArrowheads="1"/>
            </p:cNvSpPr>
            <p:nvPr/>
          </p:nvSpPr>
          <p:spPr bwMode="auto">
            <a:xfrm>
              <a:off x="1026" y="1566"/>
              <a:ext cx="49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rPr>
                <a:t>1</a:t>
              </a:r>
              <a:endParaRPr lang="zh-CN" altLang="en-US" sz="2000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78" name="Text Box 13"/>
            <p:cNvSpPr>
              <a:spLocks noChangeArrowheads="1"/>
            </p:cNvSpPr>
            <p:nvPr/>
          </p:nvSpPr>
          <p:spPr bwMode="auto">
            <a:xfrm>
              <a:off x="1071" y="1778"/>
              <a:ext cx="40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rPr>
                <a:t>4</a:t>
              </a:r>
              <a:endParaRPr lang="zh-CN" altLang="en-US" sz="2000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79" name="Line 20"/>
            <p:cNvSpPr>
              <a:spLocks noChangeShapeType="1"/>
            </p:cNvSpPr>
            <p:nvPr/>
          </p:nvSpPr>
          <p:spPr bwMode="auto">
            <a:xfrm>
              <a:off x="1207" y="1791"/>
              <a:ext cx="1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20" name="Rectangle 13"/>
          <p:cNvSpPr>
            <a:spLocks noChangeArrowheads="1"/>
          </p:cNvSpPr>
          <p:nvPr/>
        </p:nvSpPr>
        <p:spPr bwMode="auto">
          <a:xfrm>
            <a:off x="3222625" y="2636838"/>
            <a:ext cx="1008063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（2）</a:t>
            </a:r>
            <a:endParaRPr lang="zh-CN" altLang="en-US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321" name="Group 114"/>
          <p:cNvGrpSpPr/>
          <p:nvPr/>
        </p:nvGrpSpPr>
        <p:grpSpPr>
          <a:xfrm>
            <a:off x="5924550" y="2406650"/>
            <a:ext cx="1997075" cy="738188"/>
            <a:chOff x="3799" y="1516"/>
            <a:chExt cx="1258" cy="465"/>
          </a:xfrm>
        </p:grpSpPr>
        <p:grpSp>
          <p:nvGrpSpPr>
            <p:cNvPr id="13367" name="Group 109"/>
            <p:cNvGrpSpPr/>
            <p:nvPr/>
          </p:nvGrpSpPr>
          <p:grpSpPr>
            <a:xfrm>
              <a:off x="4558" y="1525"/>
              <a:ext cx="499" cy="456"/>
              <a:chOff x="1326" y="1573"/>
              <a:chExt cx="499" cy="456"/>
            </a:xfrm>
          </p:grpSpPr>
          <p:sp>
            <p:nvSpPr>
              <p:cNvPr id="13374" name="Text Box 13"/>
              <p:cNvSpPr>
                <a:spLocks noChangeArrowheads="1"/>
              </p:cNvSpPr>
              <p:nvPr/>
            </p:nvSpPr>
            <p:spPr bwMode="auto">
              <a:xfrm>
                <a:off x="1326" y="1573"/>
                <a:ext cx="49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3</a:t>
                </a:r>
                <a:endPara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75" name="Text Box 13"/>
              <p:cNvSpPr>
                <a:spLocks noChangeArrowheads="1"/>
              </p:cNvSpPr>
              <p:nvPr/>
            </p:nvSpPr>
            <p:spPr bwMode="auto">
              <a:xfrm>
                <a:off x="1371" y="1779"/>
                <a:ext cx="40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x</a:t>
                </a:r>
                <a:endPara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76" name="Line 112"/>
              <p:cNvSpPr>
                <a:spLocks noChangeShapeType="1"/>
              </p:cNvSpPr>
              <p:nvPr/>
            </p:nvSpPr>
            <p:spPr bwMode="auto">
              <a:xfrm>
                <a:off x="1507" y="1798"/>
                <a:ext cx="1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3368" name="Text Box 13"/>
            <p:cNvSpPr>
              <a:spLocks noChangeArrowheads="1"/>
            </p:cNvSpPr>
            <p:nvPr/>
          </p:nvSpPr>
          <p:spPr bwMode="auto">
            <a:xfrm>
              <a:off x="4486" y="1610"/>
              <a:ext cx="3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＝</a:t>
              </a:r>
              <a:endParaRPr lang="en-US" altLang="zh-CN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grpSp>
          <p:nvGrpSpPr>
            <p:cNvPr id="13369" name="Group 113"/>
            <p:cNvGrpSpPr/>
            <p:nvPr/>
          </p:nvGrpSpPr>
          <p:grpSpPr>
            <a:xfrm>
              <a:off x="4164" y="1516"/>
              <a:ext cx="498" cy="462"/>
              <a:chOff x="4308" y="1516"/>
              <a:chExt cx="498" cy="462"/>
            </a:xfrm>
          </p:grpSpPr>
          <p:sp>
            <p:nvSpPr>
              <p:cNvPr id="13371" name="Text Box 13"/>
              <p:cNvSpPr>
                <a:spLocks noChangeArrowheads="1"/>
              </p:cNvSpPr>
              <p:nvPr/>
            </p:nvSpPr>
            <p:spPr bwMode="auto">
              <a:xfrm>
                <a:off x="4332" y="1516"/>
                <a:ext cx="40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12</a:t>
                </a:r>
                <a:endPara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72" name="Text Box 13"/>
              <p:cNvSpPr>
                <a:spLocks noChangeArrowheads="1"/>
              </p:cNvSpPr>
              <p:nvPr/>
            </p:nvSpPr>
            <p:spPr bwMode="auto">
              <a:xfrm>
                <a:off x="4308" y="1728"/>
                <a:ext cx="49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2.4</a:t>
                </a:r>
                <a:endPara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73" name="Line 13"/>
              <p:cNvSpPr>
                <a:spLocks noChangeShapeType="1"/>
              </p:cNvSpPr>
              <p:nvPr/>
            </p:nvSpPr>
            <p:spPr bwMode="auto">
              <a:xfrm>
                <a:off x="4422" y="1741"/>
                <a:ext cx="27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3370" name="Rectangle 13"/>
            <p:cNvSpPr>
              <a:spLocks noChangeArrowheads="1"/>
            </p:cNvSpPr>
            <p:nvPr/>
          </p:nvSpPr>
          <p:spPr bwMode="auto">
            <a:xfrm>
              <a:off x="3799" y="1661"/>
              <a:ext cx="533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ea typeface="宋体" panose="02010600030101010101" pitchFamily="2" charset="-122"/>
                </a:rPr>
                <a:t>（3）</a:t>
              </a:r>
              <a:endParaRPr lang="zh-CN" altLang="en-US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291" name="Rectangle 54"/>
          <p:cNvSpPr>
            <a:spLocks noChangeArrowheads="1"/>
          </p:cNvSpPr>
          <p:nvPr/>
        </p:nvSpPr>
        <p:spPr bwMode="auto">
          <a:xfrm>
            <a:off x="825500" y="3294063"/>
            <a:ext cx="712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解：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15" name="Rectangle 6"/>
          <p:cNvSpPr>
            <a:spLocks noChangeArrowheads="1"/>
          </p:cNvSpPr>
          <p:nvPr/>
        </p:nvSpPr>
        <p:spPr bwMode="auto">
          <a:xfrm>
            <a:off x="1581150" y="4752975"/>
            <a:ext cx="1150938" cy="396875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Font typeface="Arial" panose="020B0604020202020204"/>
              <a:buNone/>
              <a:defRPr/>
            </a:pPr>
            <a:r>
              <a:rPr lang="en-US" altLang="zh-CN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>
                <a:latin typeface="Times New Roman" panose="02020603050405020304"/>
                <a:ea typeface="楷体" panose="02010609060101010101" pitchFamily="2" charset="-122"/>
              </a:rPr>
              <a:t>＝</a:t>
            </a:r>
            <a:r>
              <a:rPr lang="en-US" altLang="zh-CN">
                <a:latin typeface="Times New Roman" panose="02020603050405020304"/>
                <a:ea typeface="楷体" panose="02010609060101010101" pitchFamily="2" charset="-122"/>
              </a:rPr>
              <a:t>7.5</a:t>
            </a:r>
            <a:endParaRPr lang="zh-CN" altLang="en-US">
              <a:latin typeface="+mn-lt"/>
            </a:endParaRPr>
          </a:p>
        </p:txBody>
      </p:sp>
      <p:sp>
        <p:nvSpPr>
          <p:cNvPr id="11316" name="Rectangle 54"/>
          <p:cNvSpPr>
            <a:spLocks noChangeArrowheads="1"/>
          </p:cNvSpPr>
          <p:nvPr/>
        </p:nvSpPr>
        <p:spPr bwMode="auto">
          <a:xfrm>
            <a:off x="3441700" y="3270250"/>
            <a:ext cx="76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解：                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17" name="Line 53"/>
          <p:cNvSpPr>
            <a:spLocks noChangeShapeType="1"/>
          </p:cNvSpPr>
          <p:nvPr/>
        </p:nvSpPr>
        <p:spPr bwMode="auto">
          <a:xfrm flipH="1">
            <a:off x="3203575" y="2565400"/>
            <a:ext cx="0" cy="36718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18" name="矩形 27"/>
          <p:cNvSpPr>
            <a:spLocks noChangeArrowheads="1"/>
          </p:cNvSpPr>
          <p:nvPr/>
        </p:nvSpPr>
        <p:spPr bwMode="auto">
          <a:xfrm>
            <a:off x="3900488" y="3357563"/>
            <a:ext cx="1789112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1.2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＝0.4</a:t>
            </a:r>
            <a:r>
              <a:rPr lang="zh-CN" altLang="en-US" sz="2000">
                <a:solidFill>
                  <a:schemeClr val="tx1"/>
                </a:solidFill>
                <a:sym typeface="Arial" panose="020B0604020202020204" pitchFamily="34" charset="0"/>
              </a:rPr>
              <a:t>×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Arial" panose="020B0604020202020204" pitchFamily="34" charset="0"/>
              </a:rPr>
              <a:t>2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319" name="矩形 27"/>
          <p:cNvSpPr>
            <a:spLocks noChangeArrowheads="1"/>
          </p:cNvSpPr>
          <p:nvPr/>
        </p:nvSpPr>
        <p:spPr bwMode="auto">
          <a:xfrm>
            <a:off x="3917950" y="4076700"/>
            <a:ext cx="1600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1.2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＝0.8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20" name="矩形 27"/>
          <p:cNvSpPr>
            <a:spLocks noChangeArrowheads="1"/>
          </p:cNvSpPr>
          <p:nvPr/>
        </p:nvSpPr>
        <p:spPr bwMode="auto">
          <a:xfrm>
            <a:off x="3876675" y="4737100"/>
            <a:ext cx="12239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 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25" name="Line 61"/>
          <p:cNvSpPr>
            <a:spLocks noChangeShapeType="1"/>
          </p:cNvSpPr>
          <p:nvPr/>
        </p:nvSpPr>
        <p:spPr bwMode="auto">
          <a:xfrm flipH="1">
            <a:off x="5867400" y="2565400"/>
            <a:ext cx="0" cy="3671888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326" name="Rectangle 54"/>
          <p:cNvSpPr>
            <a:spLocks noChangeArrowheads="1"/>
          </p:cNvSpPr>
          <p:nvPr/>
        </p:nvSpPr>
        <p:spPr bwMode="auto">
          <a:xfrm>
            <a:off x="6326188" y="3289300"/>
            <a:ext cx="838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解：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27" name="矩形 27"/>
          <p:cNvSpPr>
            <a:spLocks noChangeArrowheads="1"/>
          </p:cNvSpPr>
          <p:nvPr/>
        </p:nvSpPr>
        <p:spPr bwMode="auto">
          <a:xfrm>
            <a:off x="6823075" y="3357563"/>
            <a:ext cx="1852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12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＝2.4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sym typeface="Arial" panose="020B0604020202020204" pitchFamily="34" charset="0"/>
              </a:rPr>
              <a:t>×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  <a:sym typeface="Arial" panose="020B0604020202020204" pitchFamily="34" charset="0"/>
              </a:rPr>
              <a:t>3</a:t>
            </a:r>
            <a:endParaRPr lang="zh-CN" altLang="en-US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328" name="矩形 27"/>
          <p:cNvSpPr>
            <a:spLocks noChangeArrowheads="1"/>
          </p:cNvSpPr>
          <p:nvPr/>
        </p:nvSpPr>
        <p:spPr bwMode="auto">
          <a:xfrm>
            <a:off x="6804025" y="4076700"/>
            <a:ext cx="1852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sym typeface="Times New Roman" panose="02020603050405020304" pitchFamily="18" charset="0"/>
              </a:rPr>
              <a:t>12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＝7.2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29" name="矩形 27"/>
          <p:cNvSpPr>
            <a:spLocks noChangeArrowheads="1"/>
          </p:cNvSpPr>
          <p:nvPr/>
        </p:nvSpPr>
        <p:spPr bwMode="auto">
          <a:xfrm>
            <a:off x="6659563" y="4760913"/>
            <a:ext cx="12239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  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1330" name="Rectangle 11"/>
          <p:cNvSpPr>
            <a:spLocks noChangeArrowheads="1"/>
          </p:cNvSpPr>
          <p:nvPr/>
        </p:nvSpPr>
        <p:spPr bwMode="auto">
          <a:xfrm>
            <a:off x="7437438" y="4759325"/>
            <a:ext cx="619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0.6</a:t>
            </a:r>
            <a:endParaRPr lang="en-US" altLang="zh-CN" sz="2000">
              <a:solidFill>
                <a:schemeClr val="tx1"/>
              </a:solidFill>
              <a:latin typeface="Times New Roman" panose="02020603050405020304"/>
              <a:ea typeface="楷体" panose="02010609060101010101" pitchFamily="2" charset="-122"/>
            </a:endParaRPr>
          </a:p>
        </p:txBody>
      </p:sp>
      <p:sp>
        <p:nvSpPr>
          <p:cNvPr id="11331" name="Rectangle 2"/>
          <p:cNvSpPr>
            <a:spLocks noChangeArrowheads="1"/>
          </p:cNvSpPr>
          <p:nvPr/>
        </p:nvSpPr>
        <p:spPr bwMode="auto">
          <a:xfrm>
            <a:off x="468313" y="404813"/>
            <a:ext cx="6130925" cy="8509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二、知识应用</a:t>
            </a:r>
            <a:endParaRPr lang="zh-CN" altLang="en-US" sz="4000" b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grpSp>
        <p:nvGrpSpPr>
          <p:cNvPr id="13336" name="Group 86"/>
          <p:cNvGrpSpPr/>
          <p:nvPr/>
        </p:nvGrpSpPr>
        <p:grpSpPr>
          <a:xfrm>
            <a:off x="2368550" y="2497138"/>
            <a:ext cx="792163" cy="723900"/>
            <a:chOff x="1326" y="1573"/>
            <a:chExt cx="499" cy="456"/>
          </a:xfrm>
        </p:grpSpPr>
        <p:sp>
          <p:nvSpPr>
            <p:cNvPr id="13364" name="Text Box 13"/>
            <p:cNvSpPr>
              <a:spLocks noChangeArrowheads="1"/>
            </p:cNvSpPr>
            <p:nvPr/>
          </p:nvSpPr>
          <p:spPr bwMode="auto">
            <a:xfrm>
              <a:off x="1326" y="1573"/>
              <a:ext cx="49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rPr>
                <a:t>1</a:t>
              </a:r>
              <a:endParaRPr lang="zh-CN" altLang="en-US" sz="2000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65" name="Text Box 13"/>
            <p:cNvSpPr>
              <a:spLocks noChangeArrowheads="1"/>
            </p:cNvSpPr>
            <p:nvPr/>
          </p:nvSpPr>
          <p:spPr bwMode="auto">
            <a:xfrm>
              <a:off x="1371" y="1779"/>
              <a:ext cx="40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rPr>
                <a:t>3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66" name="Line 72"/>
            <p:cNvSpPr>
              <a:spLocks noChangeShapeType="1"/>
            </p:cNvSpPr>
            <p:nvPr/>
          </p:nvSpPr>
          <p:spPr bwMode="auto">
            <a:xfrm>
              <a:off x="1507" y="1798"/>
              <a:ext cx="1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1177925" y="3271838"/>
            <a:ext cx="1966913" cy="746125"/>
            <a:chOff x="742" y="2061"/>
            <a:chExt cx="1239" cy="470"/>
          </a:xfrm>
        </p:grpSpPr>
        <p:grpSp>
          <p:nvGrpSpPr>
            <p:cNvPr id="13353" name="Group 68"/>
            <p:cNvGrpSpPr/>
            <p:nvPr/>
          </p:nvGrpSpPr>
          <p:grpSpPr>
            <a:xfrm>
              <a:off x="1264" y="2069"/>
              <a:ext cx="717" cy="462"/>
              <a:chOff x="1264" y="2069"/>
              <a:chExt cx="717" cy="462"/>
            </a:xfrm>
          </p:grpSpPr>
          <p:sp>
            <p:nvSpPr>
              <p:cNvPr id="13359" name="矩形 27"/>
              <p:cNvSpPr>
                <a:spLocks noChangeArrowheads="1"/>
              </p:cNvSpPr>
              <p:nvPr/>
            </p:nvSpPr>
            <p:spPr bwMode="auto">
              <a:xfrm>
                <a:off x="1264" y="2161"/>
                <a:ext cx="590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chemeClr val="tx1"/>
                    </a:solidFill>
                    <a:ea typeface="宋体" panose="02010600030101010101" pitchFamily="2" charset="-122"/>
                    <a:sym typeface="Arial" panose="020B0604020202020204" pitchFamily="34" charset="0"/>
                  </a:rPr>
                  <a:t>10</a:t>
                </a:r>
                <a:r>
                  <a:rPr lang="zh-CN" altLang="en-US" sz="2000">
                    <a:solidFill>
                      <a:schemeClr val="tx1"/>
                    </a:solidFill>
                    <a:sym typeface="Arial" panose="020B0604020202020204" pitchFamily="34" charset="0"/>
                  </a:rPr>
                  <a:t>×</a:t>
                </a:r>
                <a:endParaRPr lang="zh-CN" altLang="en-US" sz="2000">
                  <a:solidFill>
                    <a:schemeClr val="tx1"/>
                  </a:solidFill>
                  <a:sym typeface="Arial" panose="020B0604020202020204" pitchFamily="34" charset="0"/>
                </a:endParaRPr>
              </a:p>
            </p:txBody>
          </p:sp>
          <p:grpSp>
            <p:nvGrpSpPr>
              <p:cNvPr id="13360" name="Group 87"/>
              <p:cNvGrpSpPr/>
              <p:nvPr/>
            </p:nvGrpSpPr>
            <p:grpSpPr>
              <a:xfrm>
                <a:off x="1482" y="2069"/>
                <a:ext cx="499" cy="462"/>
                <a:chOff x="1026" y="1566"/>
                <a:chExt cx="499" cy="462"/>
              </a:xfrm>
            </p:grpSpPr>
            <p:sp>
              <p:nvSpPr>
                <p:cNvPr id="13361" name="Text Box 13"/>
                <p:cNvSpPr>
                  <a:spLocks noChangeArrowheads="1"/>
                </p:cNvSpPr>
                <p:nvPr/>
              </p:nvSpPr>
              <p:spPr bwMode="auto">
                <a:xfrm>
                  <a:off x="1026" y="1566"/>
                  <a:ext cx="499" cy="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>
                      <a:solidFill>
                        <a:srgbClr val="000000"/>
                      </a:solidFill>
                      <a:ea typeface="宋体" panose="02010600030101010101" pitchFamily="2" charset="-122"/>
                      <a:sym typeface="宋体" panose="02010600030101010101" pitchFamily="2" charset="-122"/>
                    </a:rPr>
                    <a:t>1</a:t>
                  </a:r>
                  <a:endParaRPr lang="zh-CN" altLang="en-US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3362" name="Text Box 13"/>
                <p:cNvSpPr>
                  <a:spLocks noChangeArrowheads="1"/>
                </p:cNvSpPr>
                <p:nvPr/>
              </p:nvSpPr>
              <p:spPr bwMode="auto">
                <a:xfrm>
                  <a:off x="1071" y="1778"/>
                  <a:ext cx="409" cy="2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>
                      <a:solidFill>
                        <a:srgbClr val="000000"/>
                      </a:solidFill>
                      <a:ea typeface="宋体" panose="02010600030101010101" pitchFamily="2" charset="-122"/>
                      <a:sym typeface="宋体" panose="02010600030101010101" pitchFamily="2" charset="-122"/>
                    </a:rPr>
                    <a:t>4</a:t>
                  </a:r>
                  <a:endParaRPr lang="zh-CN" altLang="en-US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3363" name="Line 90"/>
                <p:cNvSpPr>
                  <a:spLocks noChangeShapeType="1"/>
                </p:cNvSpPr>
                <p:nvPr/>
              </p:nvSpPr>
              <p:spPr bwMode="auto">
                <a:xfrm>
                  <a:off x="1207" y="1791"/>
                  <a:ext cx="137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354" name="Group 91"/>
            <p:cNvGrpSpPr/>
            <p:nvPr/>
          </p:nvGrpSpPr>
          <p:grpSpPr>
            <a:xfrm>
              <a:off x="742" y="2061"/>
              <a:ext cx="499" cy="456"/>
              <a:chOff x="1326" y="1573"/>
              <a:chExt cx="499" cy="456"/>
            </a:xfrm>
          </p:grpSpPr>
          <p:sp>
            <p:nvSpPr>
              <p:cNvPr id="13356" name="Text Box 13"/>
              <p:cNvSpPr>
                <a:spLocks noChangeArrowheads="1"/>
              </p:cNvSpPr>
              <p:nvPr/>
            </p:nvSpPr>
            <p:spPr bwMode="auto">
              <a:xfrm>
                <a:off x="1326" y="1573"/>
                <a:ext cx="49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1</a:t>
                </a:r>
                <a:endPara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57" name="Text Box 13"/>
              <p:cNvSpPr>
                <a:spLocks noChangeArrowheads="1"/>
              </p:cNvSpPr>
              <p:nvPr/>
            </p:nvSpPr>
            <p:spPr bwMode="auto">
              <a:xfrm>
                <a:off x="1371" y="1779"/>
                <a:ext cx="40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3</a:t>
                </a:r>
                <a:endPara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58" name="Line 94"/>
              <p:cNvSpPr>
                <a:spLocks noChangeShapeType="1"/>
              </p:cNvSpPr>
              <p:nvPr/>
            </p:nvSpPr>
            <p:spPr bwMode="auto">
              <a:xfrm>
                <a:off x="1507" y="1798"/>
                <a:ext cx="1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3355" name="矩形 27"/>
            <p:cNvSpPr>
              <a:spLocks noChangeArrowheads="1"/>
            </p:cNvSpPr>
            <p:nvPr/>
          </p:nvSpPr>
          <p:spPr bwMode="auto">
            <a:xfrm>
              <a:off x="1041" y="2155"/>
              <a:ext cx="40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＝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11" name="Group 104"/>
          <p:cNvGrpSpPr/>
          <p:nvPr/>
        </p:nvGrpSpPr>
        <p:grpSpPr>
          <a:xfrm>
            <a:off x="1177925" y="4021138"/>
            <a:ext cx="1503363" cy="723900"/>
            <a:chOff x="663" y="2659"/>
            <a:chExt cx="947" cy="456"/>
          </a:xfrm>
        </p:grpSpPr>
        <p:sp>
          <p:nvSpPr>
            <p:cNvPr id="13344" name="矩形 27"/>
            <p:cNvSpPr>
              <a:spLocks noChangeArrowheads="1"/>
            </p:cNvSpPr>
            <p:nvPr/>
          </p:nvSpPr>
          <p:spPr bwMode="auto">
            <a:xfrm>
              <a:off x="975" y="2751"/>
              <a:ext cx="363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＝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grpSp>
          <p:nvGrpSpPr>
            <p:cNvPr id="13345" name="Group 95"/>
            <p:cNvGrpSpPr/>
            <p:nvPr/>
          </p:nvGrpSpPr>
          <p:grpSpPr>
            <a:xfrm>
              <a:off x="663" y="2659"/>
              <a:ext cx="499" cy="456"/>
              <a:chOff x="1326" y="1573"/>
              <a:chExt cx="499" cy="456"/>
            </a:xfrm>
          </p:grpSpPr>
          <p:sp>
            <p:nvSpPr>
              <p:cNvPr id="13350" name="Text Box 13"/>
              <p:cNvSpPr>
                <a:spLocks noChangeArrowheads="1"/>
              </p:cNvSpPr>
              <p:nvPr/>
            </p:nvSpPr>
            <p:spPr bwMode="auto">
              <a:xfrm>
                <a:off x="1326" y="1573"/>
                <a:ext cx="49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1</a:t>
                </a:r>
                <a:endParaRPr lang="zh-CN" altLang="en-US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51" name="Text Box 13"/>
              <p:cNvSpPr>
                <a:spLocks noChangeArrowheads="1"/>
              </p:cNvSpPr>
              <p:nvPr/>
            </p:nvSpPr>
            <p:spPr bwMode="auto">
              <a:xfrm>
                <a:off x="1371" y="1779"/>
                <a:ext cx="40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3</a:t>
                </a:r>
                <a:endPara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52" name="Line 98"/>
              <p:cNvSpPr>
                <a:spLocks noChangeShapeType="1"/>
              </p:cNvSpPr>
              <p:nvPr/>
            </p:nvSpPr>
            <p:spPr bwMode="auto">
              <a:xfrm>
                <a:off x="1507" y="1798"/>
                <a:ext cx="1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3346" name="Group 99"/>
            <p:cNvGrpSpPr/>
            <p:nvPr/>
          </p:nvGrpSpPr>
          <p:grpSpPr>
            <a:xfrm>
              <a:off x="1111" y="2659"/>
              <a:ext cx="499" cy="456"/>
              <a:chOff x="1326" y="1573"/>
              <a:chExt cx="499" cy="456"/>
            </a:xfrm>
          </p:grpSpPr>
          <p:sp>
            <p:nvSpPr>
              <p:cNvPr id="13347" name="Text Box 13"/>
              <p:cNvSpPr>
                <a:spLocks noChangeArrowheads="1"/>
              </p:cNvSpPr>
              <p:nvPr/>
            </p:nvSpPr>
            <p:spPr bwMode="auto">
              <a:xfrm>
                <a:off x="1326" y="1573"/>
                <a:ext cx="49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5</a:t>
                </a:r>
                <a:endPara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8" name="Text Box 13"/>
              <p:cNvSpPr>
                <a:spLocks noChangeArrowheads="1"/>
              </p:cNvSpPr>
              <p:nvPr/>
            </p:nvSpPr>
            <p:spPr bwMode="auto">
              <a:xfrm>
                <a:off x="1371" y="1779"/>
                <a:ext cx="409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>
                    <a:solidFill>
                      <a:srgbClr val="000000"/>
                    </a:solidFill>
                    <a:ea typeface="宋体" panose="02010600030101010101" pitchFamily="2" charset="-122"/>
                    <a:sym typeface="宋体" panose="02010600030101010101" pitchFamily="2" charset="-122"/>
                  </a:rPr>
                  <a:t>2</a:t>
                </a:r>
                <a:endPara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9" name="Line 102"/>
              <p:cNvSpPr>
                <a:spLocks noChangeShapeType="1"/>
              </p:cNvSpPr>
              <p:nvPr/>
            </p:nvSpPr>
            <p:spPr bwMode="auto">
              <a:xfrm>
                <a:off x="1507" y="1798"/>
                <a:ext cx="13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Group 105"/>
          <p:cNvGrpSpPr/>
          <p:nvPr/>
        </p:nvGrpSpPr>
        <p:grpSpPr>
          <a:xfrm>
            <a:off x="4427538" y="4581525"/>
            <a:ext cx="792162" cy="723900"/>
            <a:chOff x="1326" y="1573"/>
            <a:chExt cx="499" cy="456"/>
          </a:xfrm>
        </p:grpSpPr>
        <p:sp>
          <p:nvSpPr>
            <p:cNvPr id="13341" name="Text Box 13"/>
            <p:cNvSpPr>
              <a:spLocks noChangeArrowheads="1"/>
            </p:cNvSpPr>
            <p:nvPr/>
          </p:nvSpPr>
          <p:spPr bwMode="auto">
            <a:xfrm>
              <a:off x="1326" y="1573"/>
              <a:ext cx="49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rPr>
                <a:t>2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42" name="Text Box 13"/>
            <p:cNvSpPr>
              <a:spLocks noChangeArrowheads="1"/>
            </p:cNvSpPr>
            <p:nvPr/>
          </p:nvSpPr>
          <p:spPr bwMode="auto">
            <a:xfrm>
              <a:off x="1371" y="1779"/>
              <a:ext cx="40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00"/>
                  </a:solidFill>
                  <a:ea typeface="宋体" panose="02010600030101010101" pitchFamily="2" charset="-122"/>
                  <a:sym typeface="宋体" panose="02010600030101010101" pitchFamily="2" charset="-122"/>
                </a:rPr>
                <a:t>3</a:t>
              </a:r>
              <a:endParaRPr lang="en-US" altLang="zh-CN" sz="2000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43" name="Line 108"/>
            <p:cNvSpPr>
              <a:spLocks noChangeShapeType="1"/>
            </p:cNvSpPr>
            <p:nvPr/>
          </p:nvSpPr>
          <p:spPr bwMode="auto">
            <a:xfrm>
              <a:off x="1507" y="1798"/>
              <a:ext cx="1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3340" name="Rectangle 71"/>
          <p:cNvSpPr>
            <a:spLocks noChangeArrowheads="1"/>
          </p:cNvSpPr>
          <p:nvPr/>
        </p:nvSpPr>
        <p:spPr bwMode="auto">
          <a:xfrm>
            <a:off x="0" y="6696075"/>
            <a:ext cx="6667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绿色圃中小学教育网</a:t>
            </a:r>
            <a:r>
              <a:rPr lang="en-US" altLang="zh-CN" sz="200">
                <a:solidFill>
                  <a:schemeClr val="bg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http://www.Lspjy.com</a:t>
            </a:r>
            <a:endParaRPr lang="zh-CN" altLang="en-US" sz="200">
              <a:solidFill>
                <a:schemeClr val="bg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/>
      <p:bldP spid="11315" grpId="0"/>
      <p:bldP spid="11316" grpId="0"/>
      <p:bldP spid="11318" grpId="0"/>
      <p:bldP spid="11319" grpId="0"/>
      <p:bldP spid="11320" grpId="0"/>
      <p:bldP spid="11326" grpId="0"/>
      <p:bldP spid="11327" grpId="0"/>
      <p:bldP spid="11328" grpId="0"/>
      <p:bldP spid="11329" grpId="0"/>
      <p:bldP spid="113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95288" y="1412875"/>
            <a:ext cx="34559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（一）做一做</a:t>
            </a:r>
            <a:endParaRPr lang="en-US" altLang="zh-CN" sz="3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Rectangle 13"/>
          <p:cNvSpPr>
            <a:spLocks noChangeArrowheads="1"/>
          </p:cNvSpPr>
          <p:nvPr/>
        </p:nvSpPr>
        <p:spPr bwMode="auto">
          <a:xfrm>
            <a:off x="746125" y="1920875"/>
            <a:ext cx="64817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2.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餐馆给餐具消毒，要用100ml消毒液配成消毒水，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如果消毒液与水的比是1:150，应加入水多少毫升?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2297" name="Rectangle 13"/>
          <p:cNvSpPr>
            <a:spLocks noChangeArrowheads="1"/>
          </p:cNvSpPr>
          <p:nvPr/>
        </p:nvSpPr>
        <p:spPr bwMode="auto">
          <a:xfrm>
            <a:off x="1293813" y="4394200"/>
            <a:ext cx="4357687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根据题意可知：消毒液:水＝1:150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2298" name="Rectangle 13"/>
          <p:cNvSpPr>
            <a:spLocks noChangeArrowheads="1"/>
          </p:cNvSpPr>
          <p:nvPr/>
        </p:nvSpPr>
        <p:spPr bwMode="auto">
          <a:xfrm>
            <a:off x="1292225" y="4905375"/>
            <a:ext cx="55848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已知消毒液有100ml，如果设加入水为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Times New Roman" panose="02020603050405020304" pitchFamily="18" charset="0"/>
              </a:rPr>
              <a:t>ml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Times New Roman" panose="02020603050405020304" pitchFamily="18" charset="0"/>
              </a:rPr>
              <a:t>，</a:t>
            </a:r>
            <a:endParaRPr lang="en-US" altLang="zh-CN" sz="20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299" name="Rectangle 13"/>
          <p:cNvSpPr>
            <a:spLocks noChangeArrowheads="1"/>
          </p:cNvSpPr>
          <p:nvPr/>
        </p:nvSpPr>
        <p:spPr bwMode="auto">
          <a:xfrm>
            <a:off x="1258888" y="5445125"/>
            <a:ext cx="5583237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则可以列出比例式</a:t>
            </a:r>
            <a:endParaRPr lang="zh-CN" altLang="en-US" sz="2000" b="0" i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2300" name="矩形 27"/>
          <p:cNvSpPr>
            <a:spLocks noChangeArrowheads="1"/>
          </p:cNvSpPr>
          <p:nvPr/>
        </p:nvSpPr>
        <p:spPr bwMode="auto">
          <a:xfrm>
            <a:off x="3348038" y="5480050"/>
            <a:ext cx="2089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/>
                <a:ea typeface="楷体" panose="02010609060101010101" pitchFamily="2" charset="-122"/>
                <a:sym typeface="Times New Roman" panose="02020603050405020304" pitchFamily="18" charset="0"/>
              </a:rPr>
              <a:t>100: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＝1:150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2301" name="Rectangle 2"/>
          <p:cNvSpPr>
            <a:spLocks noChangeArrowheads="1"/>
          </p:cNvSpPr>
          <p:nvPr/>
        </p:nvSpPr>
        <p:spPr bwMode="auto">
          <a:xfrm>
            <a:off x="468313" y="404813"/>
            <a:ext cx="6130925" cy="8509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二、知识应用</a:t>
            </a:r>
            <a:endParaRPr lang="zh-CN" altLang="en-US" sz="4000" b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pic>
        <p:nvPicPr>
          <p:cNvPr id="14345" name="Picture 14" descr="83副本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29425" y="2133600"/>
            <a:ext cx="1558925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9"/>
          <p:cNvGrpSpPr/>
          <p:nvPr/>
        </p:nvGrpSpPr>
        <p:grpSpPr>
          <a:xfrm>
            <a:off x="1835150" y="3213100"/>
            <a:ext cx="2089150" cy="503238"/>
            <a:chOff x="1156" y="2024"/>
            <a:chExt cx="1316" cy="317"/>
          </a:xfrm>
        </p:grpSpPr>
        <p:sp>
          <p:nvSpPr>
            <p:cNvPr id="14348" name="AutoShape 27"/>
            <p:cNvSpPr>
              <a:spLocks noChangeArrowheads="1"/>
            </p:cNvSpPr>
            <p:nvPr/>
          </p:nvSpPr>
          <p:spPr bwMode="auto">
            <a:xfrm>
              <a:off x="1156" y="2024"/>
              <a:ext cx="1316" cy="317"/>
            </a:xfrm>
            <a:prstGeom prst="wedgeRoundRectCallout">
              <a:avLst>
                <a:gd name="adj1" fmla="val -66338"/>
                <a:gd name="adj2" fmla="val -457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349" name="Text Box 18"/>
            <p:cNvSpPr txBox="1">
              <a:spLocks noChangeArrowheads="1"/>
            </p:cNvSpPr>
            <p:nvPr/>
          </p:nvSpPr>
          <p:spPr bwMode="auto">
            <a:xfrm>
              <a:off x="1202" y="2053"/>
              <a:ext cx="123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solidFill>
                    <a:schemeClr val="tx1"/>
                  </a:solidFill>
                  <a:latin typeface="楷体_GB2312" pitchFamily="49" charset="-122"/>
                </a:rPr>
                <a:t>我是这样想的：</a:t>
              </a: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pic>
        <p:nvPicPr>
          <p:cNvPr id="12308" name="Picture 20" descr="93副本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850" y="2636838"/>
            <a:ext cx="1379538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8" grpId="0"/>
      <p:bldP spid="12299" grpId="0"/>
      <p:bldP spid="123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95288" y="1412875"/>
            <a:ext cx="51133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（一）做一做</a:t>
            </a:r>
            <a:endParaRPr lang="en-US" altLang="zh-CN" sz="3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8" name="矩形 27"/>
          <p:cNvSpPr>
            <a:spLocks noChangeArrowheads="1"/>
          </p:cNvSpPr>
          <p:nvPr/>
        </p:nvSpPr>
        <p:spPr bwMode="auto">
          <a:xfrm>
            <a:off x="1671638" y="3357563"/>
            <a:ext cx="1871662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Times New Roman" panose="02020603050405020304"/>
                <a:ea typeface="楷体" panose="02010609060101010101" pitchFamily="2" charset="-122"/>
                <a:sym typeface="Times New Roman" panose="02020603050405020304" pitchFamily="18" charset="0"/>
              </a:rPr>
              <a:t>100: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＝1:150</a:t>
            </a: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3319" name="Rectangle 54"/>
          <p:cNvSpPr>
            <a:spLocks noChangeArrowheads="1"/>
          </p:cNvSpPr>
          <p:nvPr/>
        </p:nvSpPr>
        <p:spPr bwMode="auto">
          <a:xfrm>
            <a:off x="468313" y="2708275"/>
            <a:ext cx="46085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 </a:t>
            </a:r>
            <a:r>
              <a:rPr lang="zh-CN" altLang="en-US" sz="2000" b="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解：设应加入水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Times New Roman" panose="02020603050405020304" pitchFamily="18" charset="0"/>
              </a:rPr>
              <a:t>ml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。                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sp>
        <p:nvSpPr>
          <p:cNvPr id="13320" name="Rectangle 5"/>
          <p:cNvSpPr>
            <a:spLocks noChangeArrowheads="1"/>
          </p:cNvSpPr>
          <p:nvPr/>
        </p:nvSpPr>
        <p:spPr bwMode="auto">
          <a:xfrm>
            <a:off x="1839913" y="3933825"/>
            <a:ext cx="216058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</a:t>
            </a: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x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sym typeface="宋体" panose="0201060003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10</a:t>
            </a:r>
            <a:r>
              <a:rPr lang="zh-CN" altLang="en-US" sz="2000">
                <a:solidFill>
                  <a:srgbClr val="000000"/>
                </a:solidFill>
                <a:cs typeface="Arial" panose="020B0604020202020204" pitchFamily="34" charset="0"/>
                <a:sym typeface="宋体" panose="02010600030101010101" pitchFamily="2" charset="-122"/>
              </a:rPr>
              <a:t>0×150</a:t>
            </a:r>
            <a:endParaRPr lang="zh-CN" altLang="en-US" sz="2000">
              <a:solidFill>
                <a:srgbClr val="000000"/>
              </a:solidFill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321" name="Rectangle 11"/>
          <p:cNvSpPr>
            <a:spLocks noChangeArrowheads="1"/>
          </p:cNvSpPr>
          <p:nvPr/>
        </p:nvSpPr>
        <p:spPr bwMode="auto">
          <a:xfrm>
            <a:off x="2041525" y="4510088"/>
            <a:ext cx="16462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000">
                <a:solidFill>
                  <a:srgbClr val="000000"/>
                </a:solidFill>
                <a:latin typeface="Times New Roman" panose="02020603050405020304" pitchFamily="49" charset="-122"/>
                <a:sym typeface="宋体" panose="02010600030101010101" pitchFamily="2" charset="-122"/>
              </a:rPr>
              <a:t>＝</a:t>
            </a:r>
            <a:r>
              <a:rPr lang="zh-CN" altLang="en-US" sz="2000">
                <a:solidFill>
                  <a:srgbClr val="000000"/>
                </a:solidFill>
                <a:sym typeface="宋体" panose="02010600030101010101" pitchFamily="2" charset="-122"/>
              </a:rPr>
              <a:t>15000</a:t>
            </a:r>
            <a:endParaRPr lang="zh-CN" altLang="en-US" sz="20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3322" name="Rectangle 12"/>
          <p:cNvSpPr>
            <a:spLocks noChangeArrowheads="1"/>
          </p:cNvSpPr>
          <p:nvPr/>
        </p:nvSpPr>
        <p:spPr bwMode="auto">
          <a:xfrm>
            <a:off x="1260475" y="5264150"/>
            <a:ext cx="34559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答:应加入水15000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2" charset="-122"/>
                <a:sym typeface="宋体" panose="02010600030101010101" pitchFamily="2" charset="-122"/>
              </a:rPr>
              <a:t>ml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3" name="Rectangle 2"/>
          <p:cNvSpPr>
            <a:spLocks noChangeArrowheads="1"/>
          </p:cNvSpPr>
          <p:nvPr/>
        </p:nvSpPr>
        <p:spPr bwMode="auto">
          <a:xfrm>
            <a:off x="468313" y="404813"/>
            <a:ext cx="6130925" cy="8509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1pPr>
            <a:lvl2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2pPr>
            <a:lvl3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3pPr>
            <a:lvl4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4pPr>
            <a:lvl5pPr eaLnBrk="0" hangingPunct="0"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1C1C1C"/>
                </a:solidFill>
                <a:latin typeface="Arial" panose="020B0604020202020204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49" charset="-122"/>
                <a:ea typeface="楷体" panose="02010609060101010101" pitchFamily="2" charset="-122"/>
              </a:rPr>
              <a:t>二、知识应用</a:t>
            </a:r>
            <a:endParaRPr lang="zh-CN" altLang="en-US" sz="4000" b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宋体" panose="02010600030101010101" pitchFamily="2" charset="-122"/>
            </a:endParaRPr>
          </a:p>
        </p:txBody>
      </p:sp>
      <p:sp>
        <p:nvSpPr>
          <p:cNvPr id="15369" name="Rectangle 13"/>
          <p:cNvSpPr>
            <a:spLocks noChangeArrowheads="1"/>
          </p:cNvSpPr>
          <p:nvPr/>
        </p:nvSpPr>
        <p:spPr bwMode="auto">
          <a:xfrm>
            <a:off x="736600" y="1920875"/>
            <a:ext cx="64817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/>
                <a:ea typeface="楷体" panose="02010609060101010101" pitchFamily="2" charset="-122"/>
              </a:rPr>
              <a:t>2. 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餐馆给餐具消毒，要用100ml消毒液配成消毒水，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49" charset="-122"/>
                <a:ea typeface="楷体" panose="02010609060101010101" pitchFamily="2" charset="-122"/>
              </a:rPr>
              <a:t>  如果消毒液与水的比是1:150，应加入水多少毫升?</a:t>
            </a:r>
            <a:endParaRPr lang="zh-CN" altLang="en-US" sz="2000">
              <a:solidFill>
                <a:schemeClr val="tx1"/>
              </a:solidFill>
              <a:latin typeface="Times New Roman" panose="02020603050405020304" pitchFamily="49" charset="-122"/>
              <a:ea typeface="楷体" panose="02010609060101010101" pitchFamily="2" charset="-122"/>
            </a:endParaRPr>
          </a:p>
        </p:txBody>
      </p:sp>
      <p:pic>
        <p:nvPicPr>
          <p:cNvPr id="15370" name="Picture 13" descr="83副本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829425" y="2133600"/>
            <a:ext cx="1558925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  <p:bldP spid="13319" grpId="0"/>
      <p:bldP spid="13320" grpId="0"/>
      <p:bldP spid="13321" grpId="0"/>
      <p:bldP spid="1332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eba437f-cc86-43ef-b2f8-735aaf391061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1693</Words>
  <Application>WPS 演示</Application>
  <PresentationFormat>全屏显示(4:3)</PresentationFormat>
  <Paragraphs>294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Arial</vt:lpstr>
      <vt:lpstr>Calibri</vt:lpstr>
      <vt:lpstr>Times New Roman</vt:lpstr>
      <vt:lpstr>楷体</vt:lpstr>
      <vt:lpstr>楷体_GB2312</vt:lpstr>
      <vt:lpstr>新宋体</vt:lpstr>
      <vt:lpstr>Times New Roman</vt:lpstr>
      <vt:lpstr>Times New Roman</vt:lpstr>
      <vt:lpstr>Arial Unicode MS</vt:lpstr>
      <vt:lpstr>Arial Unicode MS</vt:lpstr>
      <vt:lpstr>第一PPT模板网-WWW.1PPT.COM</vt:lpstr>
      <vt:lpstr>解比例</vt:lpstr>
      <vt:lpstr>一、探究新知</vt:lpstr>
      <vt:lpstr>一、探究新知</vt:lpstr>
      <vt:lpstr>一、探究新知</vt:lpstr>
      <vt:lpstr>一、探究新知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2021-04-11T16:59:00Z</cp:lastPrinted>
  <dcterms:created xsi:type="dcterms:W3CDTF">2021-04-11T16:59:00Z</dcterms:created>
  <dcterms:modified xsi:type="dcterms:W3CDTF">2023-02-12T05:47:41Z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06B7515B731C4F828A3E6B60E23C3447</vt:lpwstr>
  </property>
  <property fmtid="{D5CDD505-2E9C-101B-9397-08002B2CF9AE}" pid="7" name="KSOProductBuildVer">
    <vt:lpwstr>2052-11.1.0.13703</vt:lpwstr>
  </property>
</Properties>
</file>