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342" r:id="rId3"/>
    <p:sldId id="261" r:id="rId4"/>
    <p:sldId id="312" r:id="rId6"/>
    <p:sldId id="313" r:id="rId7"/>
    <p:sldId id="315" r:id="rId8"/>
    <p:sldId id="316" r:id="rId9"/>
    <p:sldId id="337" r:id="rId10"/>
    <p:sldId id="320" r:id="rId11"/>
    <p:sldId id="339" r:id="rId12"/>
    <p:sldId id="318" r:id="rId13"/>
    <p:sldId id="341" r:id="rId14"/>
  </p:sldIdLst>
  <p:sldSz cx="9144000" cy="6858000" type="screen4x3"/>
  <p:notesSz cx="6797675" cy="9872345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91" autoAdjust="0"/>
    <p:restoredTop sz="94660" autoAdjust="0"/>
  </p:normalViewPr>
  <p:slideViewPr>
    <p:cSldViewPr showGuides="1">
      <p:cViewPr varScale="1">
        <p:scale>
          <a:sx n="116" d="100"/>
          <a:sy n="116" d="100"/>
        </p:scale>
        <p:origin x="-1494" y="-96"/>
      </p:cViewPr>
      <p:guideLst>
        <p:guide orient="horz" pos="214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日期占位符 26626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26629" name="灯片编号占位符 26628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CA45F9E-8C6D-4388-8FC4-537E810D77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日期占位符 24578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4100" name="幻灯片图像占位符 2457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文本占位符 24580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679450" y="4689475"/>
            <a:ext cx="5438775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4583" name="灯片编号占位符 24582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8FA8DF3-0DFD-4B2F-ACE0-727FBC155D2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6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67B66EE-31AA-400C-8271-A7AD1901A1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FE6BC83-AD2E-4E12-BA36-9752C38107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52A1C5-E04F-4B64-9BFB-DE383ABD06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5759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876E306-BAC6-414F-ACC5-9C31E06542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E28A81-7CC3-41AC-B2F2-4070E63088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7DD69AC-298B-46E6-B40A-ADB1194C48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D0C26C5-4977-40C0-948F-D8A5BFB02E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966C743-6D40-4F08-B593-6CAC7DBA36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324CF2-BFBD-4CBE-A0C0-37F25D3556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435191F-F862-4DFE-A064-DF387D2FC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F728D98-2893-4FCA-B914-E303A84E4B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4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4E513F4B-DD9D-47F8-ACA9-AD40DCA914A8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hecke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7560840" cy="1325880"/>
          </a:xfrm>
        </p:spPr>
        <p:txBody>
          <a:bodyPr/>
          <a:lstStyle/>
          <a:p>
            <a:pPr algn="ctr"/>
            <a:r>
              <a:rPr lang="zh-CN" altLang="en-US" sz="6000" dirty="0"/>
              <a:t>正比例</a:t>
            </a:r>
            <a:endParaRPr lang="zh-CN" altLang="en-US" sz="6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290513" y="358775"/>
            <a:ext cx="51133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000">
                <a:latin typeface="Times New Roman" panose="02020603050405020304" pitchFamily="49" charset="-122"/>
                <a:ea typeface="楷体" panose="02010609060101010101" pitchFamily="2" charset="-122"/>
              </a:rPr>
              <a:t>（二）正比例图象</a:t>
            </a:r>
            <a:endParaRPr lang="en-US" altLang="zh-CN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Rectangle 54"/>
          <p:cNvSpPr/>
          <p:nvPr/>
        </p:nvSpPr>
        <p:spPr>
          <a:xfrm>
            <a:off x="95250" y="5289550"/>
            <a:ext cx="8423275" cy="1189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   </a:t>
            </a:r>
            <a:r>
              <a:rPr lang="zh-CN" altLang="en-US" sz="3600" b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（1）</a:t>
            </a:r>
            <a:r>
              <a:rPr lang="zh-CN" altLang="en-US" sz="36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从图中你发现正比例图像的特点是什么了吗？   </a:t>
            </a:r>
            <a:r>
              <a:rPr lang="zh-CN" altLang="en-US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             </a:t>
            </a:r>
            <a:endParaRPr lang="zh-CN" altLang="en-US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3" name="图片 12308" descr="1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66750" y="1108075"/>
            <a:ext cx="5335588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12309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54"/>
          <p:cNvSpPr/>
          <p:nvPr/>
        </p:nvSpPr>
        <p:spPr>
          <a:xfrm>
            <a:off x="271463" y="1304925"/>
            <a:ext cx="8785225" cy="3308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   </a:t>
            </a:r>
            <a:r>
              <a:rPr lang="zh-CN" altLang="en-US" sz="3200" b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（2）</a:t>
            </a: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把线段延长，根据图形不计算已知一个量你能得到另一个量吗？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我们来试试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（</a:t>
            </a:r>
            <a:r>
              <a:rPr lang="en-US" altLang="zh-CN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1</a:t>
            </a: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） 买</a:t>
            </a:r>
            <a:r>
              <a:rPr lang="en-US" altLang="zh-CN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7</a:t>
            </a: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米彩带需要多少钱？</a:t>
            </a:r>
            <a:endParaRPr lang="zh-CN" altLang="en-US" sz="4000" noProof="1">
              <a:latin typeface="Times New Roman" panose="02020603050405020304" pitchFamily="49" charset="-122"/>
              <a:ea typeface="楷体" panose="02010609060101010101" pitchFamily="2" charset="-122"/>
              <a:cs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（</a:t>
            </a:r>
            <a:r>
              <a:rPr lang="en-US" altLang="zh-CN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2</a:t>
            </a: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）拿</a:t>
            </a:r>
            <a:r>
              <a:rPr lang="en-US" altLang="zh-CN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42</a:t>
            </a: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元可以买到几米彩带</a:t>
            </a:r>
            <a:r>
              <a:rPr lang="en-US" altLang="zh-CN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?</a:t>
            </a:r>
            <a:r>
              <a:rPr lang="zh-CN" altLang="en-US" sz="4000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  </a:t>
            </a:r>
            <a:r>
              <a:rPr lang="zh-CN" altLang="en-US" noProof="1">
                <a:latin typeface="Times New Roman" panose="02020603050405020304" pitchFamily="49" charset="-122"/>
                <a:ea typeface="楷体" panose="02010609060101010101" pitchFamily="2" charset="-122"/>
                <a:cs typeface="+mn-ea"/>
              </a:rPr>
              <a:t>           </a:t>
            </a:r>
            <a:endParaRPr lang="zh-CN" altLang="en-US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/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95288" y="1412875"/>
            <a:ext cx="25209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000">
                <a:latin typeface="Times New Roman" panose="02020603050405020304" pitchFamily="49" charset="-122"/>
                <a:ea typeface="楷体" panose="02010609060101010101" pitchFamily="2" charset="-122"/>
              </a:rPr>
              <a:t>（一）例1</a:t>
            </a:r>
            <a:endParaRPr lang="en-US" altLang="zh-CN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Rectangle 54"/>
          <p:cNvSpPr>
            <a:spLocks noChangeArrowheads="1"/>
          </p:cNvSpPr>
          <p:nvPr/>
        </p:nvSpPr>
        <p:spPr bwMode="auto">
          <a:xfrm>
            <a:off x="0" y="5538788"/>
            <a:ext cx="8424863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 dirty="0">
                <a:latin typeface="Times New Roman" panose="02020603050405020304" pitchFamily="49" charset="-122"/>
                <a:ea typeface="楷体" panose="02010609060101010101" pitchFamily="2" charset="-122"/>
              </a:rPr>
              <a:t>    文具店有一种彩带，销售的数量与总价的关系如下表</a:t>
            </a:r>
            <a:r>
              <a:rPr lang="zh-CN" altLang="en-US" dirty="0">
                <a:latin typeface="Times New Roman" panose="02020603050405020304" pitchFamily="49" charset="-122"/>
                <a:ea typeface="楷体" panose="02010609060101010101" pitchFamily="2" charset="-122"/>
              </a:rPr>
              <a:t>。                </a:t>
            </a:r>
            <a:endParaRPr lang="zh-CN" altLang="en-US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pic>
        <p:nvPicPr>
          <p:cNvPr id="6148" name="图片 5217" descr="U1ppt题号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16013" y="2090738"/>
            <a:ext cx="808037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5220" descr="1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38388" y="1628775"/>
            <a:ext cx="5807075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5221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/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7170" name="Rectangle 54"/>
          <p:cNvSpPr>
            <a:spLocks noChangeArrowheads="1"/>
          </p:cNvSpPr>
          <p:nvPr/>
        </p:nvSpPr>
        <p:spPr bwMode="auto">
          <a:xfrm>
            <a:off x="222250" y="3797300"/>
            <a:ext cx="8424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 dirty="0">
                <a:latin typeface="Times New Roman" panose="02020603050405020304" pitchFamily="49" charset="-122"/>
                <a:ea typeface="楷体" panose="02010609060101010101" pitchFamily="2" charset="-122"/>
              </a:rPr>
              <a:t>    观察上表，回答下面的问题。 </a:t>
            </a:r>
            <a:r>
              <a:rPr lang="zh-CN" altLang="en-US" dirty="0">
                <a:latin typeface="Times New Roman" panose="02020603050405020304" pitchFamily="49" charset="-122"/>
                <a:ea typeface="楷体" panose="02010609060101010101" pitchFamily="2" charset="-122"/>
              </a:rPr>
              <a:t>               </a:t>
            </a:r>
            <a:endParaRPr lang="zh-CN" altLang="en-US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6242" name="Rectangle 54"/>
          <p:cNvSpPr>
            <a:spLocks noChangeArrowheads="1"/>
          </p:cNvSpPr>
          <p:nvPr/>
        </p:nvSpPr>
        <p:spPr bwMode="auto">
          <a:xfrm>
            <a:off x="188913" y="4506913"/>
            <a:ext cx="87661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49" charset="-122"/>
                <a:ea typeface="楷体" panose="02010609060101010101" pitchFamily="2" charset="-122"/>
              </a:rPr>
              <a:t>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Times New Roman" panose="02020603050405020304" pitchFamily="49" charset="-122"/>
                <a:ea typeface="楷体" panose="02010609060101010101" pitchFamily="2" charset="-122"/>
              </a:rPr>
              <a:t> （2）总价是怎样随着数量的变化而变化的？</a:t>
            </a:r>
            <a:endParaRPr lang="zh-CN" altLang="en-US" sz="3200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49" charset="-122"/>
                <a:ea typeface="楷体" panose="02010609060101010101" pitchFamily="2" charset="-122"/>
              </a:rPr>
              <a:t>                      </a:t>
            </a:r>
            <a:endParaRPr lang="zh-CN" altLang="en-US" sz="2400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graphicFrame>
        <p:nvGraphicFramePr>
          <p:cNvPr id="6345" name="表格 6344"/>
          <p:cNvGraphicFramePr>
            <a:graphicFrameLocks noGrp="1"/>
          </p:cNvGraphicFramePr>
          <p:nvPr/>
        </p:nvGraphicFramePr>
        <p:xfrm>
          <a:off x="188913" y="1479550"/>
          <a:ext cx="8766172" cy="1971675"/>
        </p:xfrm>
        <a:graphic>
          <a:graphicData uri="http://schemas.openxmlformats.org/drawingml/2006/table">
            <a:tbl>
              <a:tblPr/>
              <a:tblGrid>
                <a:gridCol w="877506"/>
                <a:gridCol w="876871"/>
                <a:gridCol w="874332"/>
                <a:gridCol w="877506"/>
                <a:gridCol w="876871"/>
                <a:gridCol w="877506"/>
                <a:gridCol w="876871"/>
                <a:gridCol w="874332"/>
                <a:gridCol w="877506"/>
                <a:gridCol w="876871"/>
              </a:tblGrid>
              <a:tr h="114871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数量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Times New Roman" panose="02020603050405020304" pitchFamily="49" charset="-122"/>
                          <a:ea typeface="楷体" panose="02010609060101010101" pitchFamily="2" charset="-122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Times New Roman" panose="02020603050405020304" pitchFamily="49" charset="-122"/>
                          <a:ea typeface="楷体" panose="02010609060101010101" pitchFamily="2" charset="-122"/>
                        </a:rPr>
                        <a:t>米</a:t>
                      </a:r>
                      <a:endParaRPr lang="zh-CN" altLang="en-US" sz="2400" b="1">
                        <a:solidFill>
                          <a:srgbClr val="FFFFFF"/>
                        </a:solidFill>
                        <a:latin typeface="Times New Roman" panose="02020603050405020304" pitchFamily="49" charset="-122"/>
                        <a:ea typeface="楷体" panose="0201060906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400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总价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Times New Roman" panose="02020603050405020304" pitchFamily="49" charset="-122"/>
                          <a:ea typeface="楷体" panose="02010609060101010101" pitchFamily="2" charset="-122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元</a:t>
                      </a:r>
                      <a:endParaRPr lang="zh-CN" altLang="en-US" sz="2400" b="1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3" marR="91433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207" name="文本框 6319"/>
          <p:cNvSpPr txBox="1">
            <a:spLocks noChangeArrowheads="1"/>
          </p:cNvSpPr>
          <p:nvPr/>
        </p:nvSpPr>
        <p:spPr bwMode="auto">
          <a:xfrm>
            <a:off x="1231900" y="1824038"/>
            <a:ext cx="4318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000">
                <a:latin typeface="Times New Roman" panose="02020603050405020304" pitchFamily="34" charset="0"/>
                <a:ea typeface="楷体" panose="02010609060101010101" pitchFamily="2" charset="-122"/>
              </a:rPr>
              <a:t>1</a:t>
            </a:r>
            <a:endParaRPr lang="zh-CN" altLang="en-US" sz="40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08" name="文本框 6320"/>
          <p:cNvSpPr txBox="1">
            <a:spLocks noChangeArrowheads="1"/>
          </p:cNvSpPr>
          <p:nvPr/>
        </p:nvSpPr>
        <p:spPr bwMode="auto">
          <a:xfrm>
            <a:off x="1123950" y="2730500"/>
            <a:ext cx="779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34" charset="0"/>
                <a:ea typeface="楷体" panose="02010609060101010101" pitchFamily="2" charset="-122"/>
              </a:rPr>
              <a:t>3.5</a:t>
            </a:r>
            <a:endParaRPr lang="en-US" altLang="zh-CN" sz="32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09" name="文本框 6321"/>
          <p:cNvSpPr txBox="1">
            <a:spLocks noChangeArrowheads="1"/>
          </p:cNvSpPr>
          <p:nvPr/>
        </p:nvSpPr>
        <p:spPr bwMode="auto">
          <a:xfrm>
            <a:off x="2095500" y="1830388"/>
            <a:ext cx="4333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>
                <a:latin typeface="Times New Roman" panose="02020603050405020304" pitchFamily="34" charset="0"/>
                <a:ea typeface="楷体" panose="02010609060101010101" pitchFamily="2" charset="-122"/>
              </a:rPr>
              <a:t>2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0" name="文本框 6322"/>
          <p:cNvSpPr txBox="1">
            <a:spLocks noChangeArrowheads="1"/>
          </p:cNvSpPr>
          <p:nvPr/>
        </p:nvSpPr>
        <p:spPr bwMode="auto">
          <a:xfrm>
            <a:off x="2095500" y="2700338"/>
            <a:ext cx="6492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34" charset="0"/>
                <a:ea typeface="楷体" panose="02010609060101010101" pitchFamily="2" charset="-122"/>
              </a:rPr>
              <a:t>7</a:t>
            </a:r>
            <a:endParaRPr lang="en-US" altLang="zh-CN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1" name="文本框 6323"/>
          <p:cNvSpPr txBox="1">
            <a:spLocks noChangeArrowheads="1"/>
          </p:cNvSpPr>
          <p:nvPr/>
        </p:nvSpPr>
        <p:spPr bwMode="auto">
          <a:xfrm>
            <a:off x="2946400" y="1824038"/>
            <a:ext cx="431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>
                <a:latin typeface="Times New Roman" panose="02020603050405020304" pitchFamily="34" charset="0"/>
                <a:ea typeface="楷体" panose="02010609060101010101" pitchFamily="2" charset="-122"/>
              </a:rPr>
              <a:t>3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2" name="文本框 6324"/>
          <p:cNvSpPr txBox="1">
            <a:spLocks noChangeArrowheads="1"/>
          </p:cNvSpPr>
          <p:nvPr/>
        </p:nvSpPr>
        <p:spPr bwMode="auto">
          <a:xfrm>
            <a:off x="2744788" y="2847975"/>
            <a:ext cx="920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800">
                <a:latin typeface="Times New Roman" panose="02020603050405020304" pitchFamily="34" charset="0"/>
                <a:ea typeface="楷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34" charset="0"/>
                <a:ea typeface="楷体" panose="02010609060101010101" pitchFamily="2" charset="-122"/>
              </a:rPr>
              <a:t>0.5</a:t>
            </a:r>
            <a:endParaRPr lang="en-US" altLang="zh-CN" sz="28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3" name="文本框 6325"/>
          <p:cNvSpPr txBox="1">
            <a:spLocks noChangeArrowheads="1"/>
          </p:cNvSpPr>
          <p:nvPr/>
        </p:nvSpPr>
        <p:spPr bwMode="auto">
          <a:xfrm>
            <a:off x="3911600" y="1824038"/>
            <a:ext cx="4318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>
                <a:latin typeface="Times New Roman" panose="02020603050405020304" pitchFamily="34" charset="0"/>
                <a:ea typeface="楷体" panose="02010609060101010101" pitchFamily="2" charset="-122"/>
              </a:rPr>
              <a:t>4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4" name="文本框 6326"/>
          <p:cNvSpPr txBox="1">
            <a:spLocks noChangeArrowheads="1"/>
          </p:cNvSpPr>
          <p:nvPr/>
        </p:nvSpPr>
        <p:spPr bwMode="auto">
          <a:xfrm>
            <a:off x="3679825" y="2787650"/>
            <a:ext cx="895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34" charset="0"/>
                <a:ea typeface="楷体" panose="02010609060101010101" pitchFamily="2" charset="-122"/>
              </a:rPr>
              <a:t>14</a:t>
            </a:r>
            <a:endParaRPr lang="en-US" altLang="zh-CN" sz="32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5" name="文本框 6327"/>
          <p:cNvSpPr txBox="1">
            <a:spLocks noChangeArrowheads="1"/>
          </p:cNvSpPr>
          <p:nvPr/>
        </p:nvSpPr>
        <p:spPr bwMode="auto">
          <a:xfrm>
            <a:off x="4672013" y="1830388"/>
            <a:ext cx="4333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>
                <a:latin typeface="Times New Roman" panose="02020603050405020304" pitchFamily="34" charset="0"/>
                <a:ea typeface="楷体" panose="02010609060101010101" pitchFamily="2" charset="-122"/>
              </a:rPr>
              <a:t>5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6" name="文本框 6328"/>
          <p:cNvSpPr txBox="1">
            <a:spLocks noChangeArrowheads="1"/>
          </p:cNvSpPr>
          <p:nvPr/>
        </p:nvSpPr>
        <p:spPr bwMode="auto">
          <a:xfrm>
            <a:off x="4506913" y="2787650"/>
            <a:ext cx="10096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2800">
                <a:latin typeface="Times New Roman" panose="02020603050405020304" pitchFamily="34" charset="0"/>
                <a:ea typeface="楷体" panose="02010609060101010101" pitchFamily="2" charset="-122"/>
              </a:rPr>
              <a:t>17.5</a:t>
            </a:r>
            <a:endParaRPr lang="en-US" altLang="zh-CN" sz="28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7" name="文本框 6329"/>
          <p:cNvSpPr txBox="1">
            <a:spLocks noChangeArrowheads="1"/>
          </p:cNvSpPr>
          <p:nvPr/>
        </p:nvSpPr>
        <p:spPr bwMode="auto">
          <a:xfrm>
            <a:off x="5570538" y="1824038"/>
            <a:ext cx="5413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>
                <a:latin typeface="Times New Roman" panose="02020603050405020304" pitchFamily="34" charset="0"/>
                <a:ea typeface="楷体" panose="02010609060101010101" pitchFamily="2" charset="-122"/>
              </a:rPr>
              <a:t>6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8" name="文本框 6330"/>
          <p:cNvSpPr txBox="1">
            <a:spLocks noChangeArrowheads="1"/>
          </p:cNvSpPr>
          <p:nvPr/>
        </p:nvSpPr>
        <p:spPr bwMode="auto">
          <a:xfrm>
            <a:off x="6291263" y="2852738"/>
            <a:ext cx="963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2800">
                <a:latin typeface="Times New Roman" panose="02020603050405020304" pitchFamily="34" charset="0"/>
                <a:ea typeface="楷体" panose="02010609060101010101" pitchFamily="2" charset="-122"/>
              </a:rPr>
              <a:t>24.5</a:t>
            </a:r>
            <a:endParaRPr lang="en-US" altLang="zh-CN" sz="28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19" name="文本框 6331"/>
          <p:cNvSpPr txBox="1">
            <a:spLocks noChangeArrowheads="1"/>
          </p:cNvSpPr>
          <p:nvPr/>
        </p:nvSpPr>
        <p:spPr bwMode="auto">
          <a:xfrm>
            <a:off x="6481763" y="1824038"/>
            <a:ext cx="433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>
                <a:latin typeface="Times New Roman" panose="02020603050405020304" pitchFamily="34" charset="0"/>
                <a:ea typeface="楷体" panose="02010609060101010101" pitchFamily="2" charset="-122"/>
              </a:rPr>
              <a:t>7</a:t>
            </a:r>
            <a:endParaRPr lang="zh-CN" altLang="en-US" sz="32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20" name="文本框 6332"/>
          <p:cNvSpPr txBox="1">
            <a:spLocks noChangeArrowheads="1"/>
          </p:cNvSpPr>
          <p:nvPr/>
        </p:nvSpPr>
        <p:spPr bwMode="auto">
          <a:xfrm>
            <a:off x="5516563" y="2760663"/>
            <a:ext cx="649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34" charset="0"/>
                <a:ea typeface="楷体" panose="02010609060101010101" pitchFamily="2" charset="-122"/>
              </a:rPr>
              <a:t>21</a:t>
            </a:r>
            <a:endParaRPr lang="en-US" altLang="zh-CN" sz="32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21" name="文本框 6333"/>
          <p:cNvSpPr txBox="1">
            <a:spLocks noChangeArrowheads="1"/>
          </p:cNvSpPr>
          <p:nvPr/>
        </p:nvSpPr>
        <p:spPr bwMode="auto">
          <a:xfrm>
            <a:off x="7362825" y="182403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>
                <a:latin typeface="Times New Roman" panose="02020603050405020304" pitchFamily="34" charset="0"/>
                <a:ea typeface="楷体" panose="02010609060101010101" pitchFamily="2" charset="-122"/>
              </a:rPr>
              <a:t>8</a:t>
            </a:r>
            <a:endParaRPr lang="zh-CN" altLang="en-US" sz="32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22" name="文本框 6334"/>
          <p:cNvSpPr txBox="1">
            <a:spLocks noChangeArrowheads="1"/>
          </p:cNvSpPr>
          <p:nvPr/>
        </p:nvSpPr>
        <p:spPr bwMode="auto">
          <a:xfrm>
            <a:off x="7254875" y="2852738"/>
            <a:ext cx="6477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2800">
                <a:latin typeface="Times New Roman" panose="02020603050405020304" pitchFamily="34" charset="0"/>
                <a:ea typeface="楷体" panose="02010609060101010101" pitchFamily="2" charset="-122"/>
              </a:rPr>
              <a:t>28</a:t>
            </a:r>
            <a:endParaRPr lang="en-US" altLang="zh-CN" sz="2800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7223" name="文本框 6335"/>
          <p:cNvSpPr txBox="1">
            <a:spLocks noChangeArrowheads="1"/>
          </p:cNvSpPr>
          <p:nvPr/>
        </p:nvSpPr>
        <p:spPr bwMode="auto">
          <a:xfrm>
            <a:off x="8215313" y="183038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/>
                <a:ea typeface="楷体" panose="02010609060101010101" pitchFamily="2" charset="-122"/>
              </a:rPr>
              <a:t>…</a:t>
            </a:r>
            <a:endParaRPr lang="zh-CN" altLang="en-US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7224" name="文本框 6336"/>
          <p:cNvSpPr txBox="1">
            <a:spLocks noChangeArrowheads="1"/>
          </p:cNvSpPr>
          <p:nvPr/>
        </p:nvSpPr>
        <p:spPr bwMode="auto">
          <a:xfrm>
            <a:off x="8215313" y="28146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/>
                <a:ea typeface="楷体" panose="02010609060101010101" pitchFamily="2" charset="-122"/>
              </a:rPr>
              <a:t>…</a:t>
            </a:r>
            <a:endParaRPr lang="zh-CN" altLang="en-US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7225" name="矩形 6419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3225" y="5623869"/>
            <a:ext cx="7254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latin typeface="Times New Roman" panose="02020603050405020304" pitchFamily="49" charset="-122"/>
                <a:ea typeface="楷体" panose="02010609060101010101" pitchFamily="2" charset="-122"/>
              </a:rPr>
              <a:t>（3）相应的总价与数量的比分别是多少？比值是多少？</a:t>
            </a:r>
            <a:endParaRPr lang="zh-CN" altLang="en-US" sz="3200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3225" y="4316413"/>
            <a:ext cx="695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200" dirty="0">
                <a:latin typeface="Times New Roman" panose="02020603050405020304" pitchFamily="49" charset="-122"/>
                <a:ea typeface="楷体" panose="02010609060101010101" pitchFamily="2" charset="-122"/>
              </a:rPr>
              <a:t>（1）表中有哪两种量？有什么关系？</a:t>
            </a:r>
            <a:endParaRPr lang="zh-CN" altLang="en-US" sz="3200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/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95288" y="1412875"/>
            <a:ext cx="51133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000">
                <a:latin typeface="Times New Roman" panose="02020603050405020304" pitchFamily="49" charset="-122"/>
                <a:ea typeface="楷体" panose="02010609060101010101" pitchFamily="2" charset="-122"/>
              </a:rPr>
              <a:t>（一）例1</a:t>
            </a:r>
            <a:endParaRPr lang="en-US" altLang="zh-CN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65" name="Rectangle 54"/>
          <p:cNvSpPr>
            <a:spLocks noChangeArrowheads="1"/>
          </p:cNvSpPr>
          <p:nvPr/>
        </p:nvSpPr>
        <p:spPr bwMode="auto">
          <a:xfrm>
            <a:off x="395288" y="4043363"/>
            <a:ext cx="8424862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49" charset="-122"/>
                <a:ea typeface="楷体" panose="02010609060101010101" pitchFamily="2" charset="-122"/>
              </a:rPr>
              <a:t>  </a:t>
            </a:r>
            <a:r>
              <a:rPr lang="zh-CN" altLang="en-US" sz="3200" dirty="0">
                <a:latin typeface="Times New Roman" panose="02020603050405020304" pitchFamily="49" charset="-122"/>
                <a:ea typeface="楷体" panose="02010609060101010101" pitchFamily="2" charset="-122"/>
              </a:rPr>
              <a:t> 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从上表可以看出，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总价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数量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是两种相关联的量，总价是随着数量的变化而同步变化的，而且总价与相应数量的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比值总是一定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的。</a:t>
            </a:r>
            <a:r>
              <a:rPr lang="zh-CN" altLang="en-US" sz="3200" dirty="0"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dirty="0">
                <a:latin typeface="Times New Roman" panose="02020603050405020304" pitchFamily="49" charset="-122"/>
                <a:ea typeface="楷体" panose="02010609060101010101" pitchFamily="2" charset="-122"/>
              </a:rPr>
              <a:t>             </a:t>
            </a:r>
            <a:endParaRPr lang="zh-CN" altLang="en-US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graphicFrame>
        <p:nvGraphicFramePr>
          <p:cNvPr id="7267" name="表格 7266"/>
          <p:cNvGraphicFramePr>
            <a:graphicFrameLocks noGrp="1"/>
          </p:cNvGraphicFramePr>
          <p:nvPr/>
        </p:nvGraphicFramePr>
        <p:xfrm>
          <a:off x="900113" y="2708275"/>
          <a:ext cx="7632700" cy="1298709"/>
        </p:xfrm>
        <a:graphic>
          <a:graphicData uri="http://schemas.openxmlformats.org/drawingml/2006/table">
            <a:tbl>
              <a:tblPr/>
              <a:tblGrid>
                <a:gridCol w="763588"/>
                <a:gridCol w="763587"/>
                <a:gridCol w="762000"/>
                <a:gridCol w="763588"/>
                <a:gridCol w="763587"/>
                <a:gridCol w="763588"/>
                <a:gridCol w="763587"/>
                <a:gridCol w="762000"/>
                <a:gridCol w="763588"/>
                <a:gridCol w="763587"/>
              </a:tblGrid>
              <a:tr h="63992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数量</a:t>
                      </a:r>
                      <a:r>
                        <a:rPr lang="en-US" altLang="zh-CN" sz="1800" b="1">
                          <a:solidFill>
                            <a:srgbClr val="FFFFFF"/>
                          </a:solidFill>
                          <a:latin typeface="Times New Roman" panose="02020603050405020304" pitchFamily="49" charset="-122"/>
                          <a:ea typeface="楷体" panose="02010609060101010101" pitchFamily="2" charset="-122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支</a:t>
                      </a: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5865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总价</a:t>
                      </a:r>
                      <a:r>
                        <a:rPr lang="en-US" altLang="zh-CN" sz="1800" b="1">
                          <a:solidFill>
                            <a:srgbClr val="FFFFFF"/>
                          </a:solidFill>
                          <a:latin typeface="Times New Roman" panose="02020603050405020304" pitchFamily="49" charset="-122"/>
                          <a:ea typeface="楷体" panose="02010609060101010101" pitchFamily="2" charset="-122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2" charset="-122"/>
                        </a:rPr>
                        <a:t>元</a:t>
                      </a:r>
                      <a:endParaRPr lang="zh-CN" altLang="en-US" sz="18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lvl="1" indent="-285750">
                        <a:defRPr sz="2000" b="0" kern="1200"/>
                      </a:lvl2pPr>
                      <a:lvl3pPr marL="1143000" lvl="2" indent="-228600">
                        <a:defRPr sz="1800" b="0" kern="1200"/>
                      </a:lvl3pPr>
                      <a:lvl4pPr marL="1600200" lvl="3" indent="-228600">
                        <a:defRPr sz="1800" b="0" kern="1200"/>
                      </a:lvl4pPr>
                      <a:lvl5pPr marL="2057400" lvl="4" indent="-228600">
                        <a:defRPr sz="1400" b="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45709" marB="45709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8231" name="文本框 7339"/>
          <p:cNvSpPr txBox="1">
            <a:spLocks noChangeArrowheads="1"/>
          </p:cNvSpPr>
          <p:nvPr/>
        </p:nvSpPr>
        <p:spPr bwMode="auto">
          <a:xfrm>
            <a:off x="1908175" y="27797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1</a:t>
            </a:r>
            <a:endParaRPr lang="zh-CN" altLang="en-US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32" name="文本框 7340"/>
          <p:cNvSpPr txBox="1">
            <a:spLocks noChangeArrowheads="1"/>
          </p:cNvSpPr>
          <p:nvPr/>
        </p:nvSpPr>
        <p:spPr bwMode="auto">
          <a:xfrm>
            <a:off x="1763713" y="3482975"/>
            <a:ext cx="6477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3.5</a:t>
            </a:r>
            <a:endParaRPr lang="en-US" altLang="zh-CN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33" name="文本框 7341"/>
          <p:cNvSpPr txBox="1">
            <a:spLocks noChangeArrowheads="1"/>
          </p:cNvSpPr>
          <p:nvPr/>
        </p:nvSpPr>
        <p:spPr bwMode="auto">
          <a:xfrm>
            <a:off x="2627313" y="2779713"/>
            <a:ext cx="433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2</a:t>
            </a:r>
            <a:endParaRPr lang="zh-CN" altLang="en-US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34" name="文本框 7342"/>
          <p:cNvSpPr txBox="1">
            <a:spLocks noChangeArrowheads="1"/>
          </p:cNvSpPr>
          <p:nvPr/>
        </p:nvSpPr>
        <p:spPr bwMode="auto">
          <a:xfrm>
            <a:off x="2632075" y="3482975"/>
            <a:ext cx="64928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7</a:t>
            </a:r>
            <a:endParaRPr lang="en-US" altLang="zh-CN"/>
          </a:p>
        </p:txBody>
      </p:sp>
      <p:sp>
        <p:nvSpPr>
          <p:cNvPr id="8235" name="文本框 7343"/>
          <p:cNvSpPr txBox="1">
            <a:spLocks noChangeArrowheads="1"/>
          </p:cNvSpPr>
          <p:nvPr/>
        </p:nvSpPr>
        <p:spPr bwMode="auto">
          <a:xfrm>
            <a:off x="3419475" y="2789238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3</a:t>
            </a:r>
            <a:endParaRPr lang="zh-CN" altLang="en-US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36" name="文本框 7344"/>
          <p:cNvSpPr txBox="1">
            <a:spLocks noChangeArrowheads="1"/>
          </p:cNvSpPr>
          <p:nvPr/>
        </p:nvSpPr>
        <p:spPr bwMode="auto">
          <a:xfrm>
            <a:off x="3203575" y="3482975"/>
            <a:ext cx="831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1</a:t>
            </a:r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0.5</a:t>
            </a:r>
            <a:endParaRPr lang="en-US" altLang="zh-CN"/>
          </a:p>
        </p:txBody>
      </p:sp>
      <p:sp>
        <p:nvSpPr>
          <p:cNvPr id="8237" name="文本框 7345"/>
          <p:cNvSpPr txBox="1">
            <a:spLocks noChangeArrowheads="1"/>
          </p:cNvSpPr>
          <p:nvPr/>
        </p:nvSpPr>
        <p:spPr bwMode="auto">
          <a:xfrm>
            <a:off x="4140200" y="27797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4</a:t>
            </a:r>
            <a:endParaRPr lang="zh-CN" altLang="en-US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38" name="文本框 7346"/>
          <p:cNvSpPr txBox="1">
            <a:spLocks noChangeArrowheads="1"/>
          </p:cNvSpPr>
          <p:nvPr/>
        </p:nvSpPr>
        <p:spPr bwMode="auto">
          <a:xfrm>
            <a:off x="4029075" y="3482975"/>
            <a:ext cx="64928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14</a:t>
            </a:r>
            <a:endParaRPr lang="en-US" altLang="zh-CN"/>
          </a:p>
        </p:txBody>
      </p:sp>
      <p:sp>
        <p:nvSpPr>
          <p:cNvPr id="8239" name="文本框 7347"/>
          <p:cNvSpPr txBox="1">
            <a:spLocks noChangeArrowheads="1"/>
          </p:cNvSpPr>
          <p:nvPr/>
        </p:nvSpPr>
        <p:spPr bwMode="auto">
          <a:xfrm>
            <a:off x="4930775" y="2779713"/>
            <a:ext cx="433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5</a:t>
            </a:r>
            <a:endParaRPr lang="zh-CN" altLang="en-US">
              <a:latin typeface="Times New Roman" panose="02020603050405020304" pitchFamily="34" charset="0"/>
              <a:ea typeface="楷体" panose="02010609060101010101" pitchFamily="2" charset="-122"/>
            </a:endParaRPr>
          </a:p>
        </p:txBody>
      </p:sp>
      <p:sp>
        <p:nvSpPr>
          <p:cNvPr id="8240" name="文本框 7348"/>
          <p:cNvSpPr txBox="1">
            <a:spLocks noChangeArrowheads="1"/>
          </p:cNvSpPr>
          <p:nvPr/>
        </p:nvSpPr>
        <p:spPr bwMode="auto">
          <a:xfrm>
            <a:off x="4768850" y="3482975"/>
            <a:ext cx="820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17.5</a:t>
            </a:r>
            <a:endParaRPr lang="en-US" altLang="zh-CN"/>
          </a:p>
        </p:txBody>
      </p:sp>
      <p:sp>
        <p:nvSpPr>
          <p:cNvPr id="8241" name="文本框 7349"/>
          <p:cNvSpPr txBox="1">
            <a:spLocks noChangeArrowheads="1"/>
          </p:cNvSpPr>
          <p:nvPr/>
        </p:nvSpPr>
        <p:spPr bwMode="auto">
          <a:xfrm>
            <a:off x="5724525" y="27797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6</a:t>
            </a:r>
            <a:endParaRPr lang="zh-CN" altLang="en-US"/>
          </a:p>
        </p:txBody>
      </p:sp>
      <p:sp>
        <p:nvSpPr>
          <p:cNvPr id="8242" name="文本框 7350"/>
          <p:cNvSpPr txBox="1">
            <a:spLocks noChangeArrowheads="1"/>
          </p:cNvSpPr>
          <p:nvPr/>
        </p:nvSpPr>
        <p:spPr bwMode="auto">
          <a:xfrm>
            <a:off x="6300788" y="3482975"/>
            <a:ext cx="814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24.5</a:t>
            </a:r>
            <a:endParaRPr lang="en-US" altLang="zh-CN"/>
          </a:p>
        </p:txBody>
      </p:sp>
      <p:sp>
        <p:nvSpPr>
          <p:cNvPr id="8243" name="文本框 7351"/>
          <p:cNvSpPr txBox="1">
            <a:spLocks noChangeArrowheads="1"/>
          </p:cNvSpPr>
          <p:nvPr/>
        </p:nvSpPr>
        <p:spPr bwMode="auto">
          <a:xfrm>
            <a:off x="6443663" y="2779713"/>
            <a:ext cx="433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7</a:t>
            </a:r>
            <a:endParaRPr lang="zh-CN" altLang="en-US"/>
          </a:p>
        </p:txBody>
      </p:sp>
      <p:sp>
        <p:nvSpPr>
          <p:cNvPr id="8244" name="文本框 7352"/>
          <p:cNvSpPr txBox="1">
            <a:spLocks noChangeArrowheads="1"/>
          </p:cNvSpPr>
          <p:nvPr/>
        </p:nvSpPr>
        <p:spPr bwMode="auto">
          <a:xfrm>
            <a:off x="5613400" y="3482975"/>
            <a:ext cx="649288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21</a:t>
            </a:r>
            <a:endParaRPr lang="en-US" altLang="zh-CN"/>
          </a:p>
        </p:txBody>
      </p:sp>
      <p:sp>
        <p:nvSpPr>
          <p:cNvPr id="8245" name="文本框 7353"/>
          <p:cNvSpPr txBox="1">
            <a:spLocks noChangeArrowheads="1"/>
          </p:cNvSpPr>
          <p:nvPr/>
        </p:nvSpPr>
        <p:spPr bwMode="auto">
          <a:xfrm>
            <a:off x="7235825" y="27797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34" charset="0"/>
                <a:ea typeface="楷体" panose="02010609060101010101" pitchFamily="2" charset="-122"/>
              </a:rPr>
              <a:t>8</a:t>
            </a:r>
            <a:endParaRPr lang="zh-CN" altLang="en-US"/>
          </a:p>
        </p:txBody>
      </p:sp>
      <p:sp>
        <p:nvSpPr>
          <p:cNvPr id="8246" name="文本框 7354"/>
          <p:cNvSpPr txBox="1">
            <a:spLocks noChangeArrowheads="1"/>
          </p:cNvSpPr>
          <p:nvPr/>
        </p:nvSpPr>
        <p:spPr bwMode="auto">
          <a:xfrm>
            <a:off x="7126288" y="3482975"/>
            <a:ext cx="6477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>
                <a:latin typeface="Times New Roman" panose="02020603050405020304" pitchFamily="34" charset="0"/>
                <a:ea typeface="楷体" panose="02010609060101010101" pitchFamily="2" charset="-122"/>
              </a:rPr>
              <a:t>28</a:t>
            </a:r>
            <a:endParaRPr lang="en-US" altLang="zh-CN"/>
          </a:p>
        </p:txBody>
      </p:sp>
      <p:sp>
        <p:nvSpPr>
          <p:cNvPr id="8247" name="文本框 7355"/>
          <p:cNvSpPr txBox="1">
            <a:spLocks noChangeArrowheads="1"/>
          </p:cNvSpPr>
          <p:nvPr/>
        </p:nvSpPr>
        <p:spPr bwMode="auto">
          <a:xfrm>
            <a:off x="7956550" y="27797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/>
                <a:ea typeface="楷体" panose="02010609060101010101" pitchFamily="2" charset="-122"/>
              </a:rPr>
              <a:t>…</a:t>
            </a:r>
            <a:endParaRPr lang="zh-CN" altLang="en-US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8248" name="文本框 7356"/>
          <p:cNvSpPr txBox="1">
            <a:spLocks noChangeArrowheads="1"/>
          </p:cNvSpPr>
          <p:nvPr/>
        </p:nvSpPr>
        <p:spPr bwMode="auto">
          <a:xfrm>
            <a:off x="7956550" y="3427413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/>
                <a:ea typeface="楷体" panose="02010609060101010101" pitchFamily="2" charset="-122"/>
              </a:rPr>
              <a:t>…</a:t>
            </a:r>
            <a:endParaRPr lang="zh-CN" altLang="en-US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8249" name="Rectangle 54"/>
          <p:cNvSpPr>
            <a:spLocks noChangeArrowheads="1"/>
          </p:cNvSpPr>
          <p:nvPr/>
        </p:nvSpPr>
        <p:spPr bwMode="auto">
          <a:xfrm>
            <a:off x="1476375" y="2058988"/>
            <a:ext cx="7488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>
                <a:latin typeface="Times New Roman" panose="02020603050405020304" pitchFamily="49" charset="-122"/>
                <a:ea typeface="楷体" panose="02010609060101010101" pitchFamily="2" charset="-122"/>
              </a:rPr>
              <a:t>文具店有一种彩带，销售的数量与总价的关系如下表。                </a:t>
            </a:r>
            <a:endParaRPr lang="zh-CN" altLang="en-US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pic>
        <p:nvPicPr>
          <p:cNvPr id="8250" name="图片 7360" descr="U1ppt题号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650" y="1989138"/>
            <a:ext cx="808038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51" name="矩形 7361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9313"/>
          <p:cNvGrpSpPr/>
          <p:nvPr/>
        </p:nvGrpSpPr>
        <p:grpSpPr>
          <a:xfrm>
            <a:off x="1323975" y="1514475"/>
            <a:ext cx="4421188" cy="1543050"/>
            <a:chOff x="-1" y="-104"/>
            <a:chExt cx="4197" cy="2009"/>
          </a:xfrm>
        </p:grpSpPr>
        <p:sp>
          <p:nvSpPr>
            <p:cNvPr id="2" name="Rectangle 54"/>
            <p:cNvSpPr>
              <a:spLocks noChangeArrowheads="1"/>
            </p:cNvSpPr>
            <p:nvPr/>
          </p:nvSpPr>
          <p:spPr bwMode="auto">
            <a:xfrm>
              <a:off x="-1" y="-104"/>
              <a:ext cx="2382" cy="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4400" dirty="0">
                  <a:latin typeface="楷体" panose="02010609060101010101" pitchFamily="2" charset="-122"/>
                  <a:ea typeface="楷体" panose="02010609060101010101" pitchFamily="2" charset="-122"/>
                </a:rPr>
                <a:t>    </a:t>
              </a:r>
              <a:r>
                <a:rPr lang="zh-CN" altLang="en-US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总价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        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19" name="直接连接符 9315"/>
            <p:cNvSpPr>
              <a:spLocks noChangeShapeType="1"/>
            </p:cNvSpPr>
            <p:nvPr/>
          </p:nvSpPr>
          <p:spPr bwMode="auto">
            <a:xfrm>
              <a:off x="1020" y="907"/>
              <a:ext cx="1361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Rectangle 54"/>
            <p:cNvSpPr>
              <a:spLocks noChangeArrowheads="1"/>
            </p:cNvSpPr>
            <p:nvPr/>
          </p:nvSpPr>
          <p:spPr bwMode="auto">
            <a:xfrm>
              <a:off x="1361" y="200"/>
              <a:ext cx="2382" cy="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4400" dirty="0">
                  <a:latin typeface="楷体" panose="02010609060101010101" pitchFamily="2" charset="-122"/>
                  <a:ea typeface="楷体" panose="02010609060101010101" pitchFamily="2" charset="-122"/>
                </a:rPr>
                <a:t>    </a:t>
              </a:r>
              <a:r>
                <a:rPr lang="zh-CN" altLang="en-US" sz="3600" dirty="0"/>
                <a:t>＝</a:t>
              </a:r>
              <a:endParaRPr lang="zh-CN" altLang="en-US" sz="3600" dirty="0"/>
            </a:p>
            <a:p>
              <a:r>
                <a:rPr lang="zh-CN" altLang="en-US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        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21" name="Rectangle 54"/>
            <p:cNvSpPr>
              <a:spLocks noChangeArrowheads="1"/>
            </p:cNvSpPr>
            <p:nvPr/>
          </p:nvSpPr>
          <p:spPr bwMode="auto">
            <a:xfrm>
              <a:off x="1814" y="200"/>
              <a:ext cx="2382" cy="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4400" dirty="0">
                  <a:latin typeface="楷体" panose="02010609060101010101" pitchFamily="2" charset="-122"/>
                  <a:ea typeface="楷体" panose="02010609060101010101" pitchFamily="2" charset="-122"/>
                </a:rPr>
                <a:t>    </a:t>
              </a:r>
              <a:r>
                <a:rPr lang="zh-CN" altLang="en-US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单价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        </a:t>
              </a:r>
              <a:endPara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/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9223" name="Rectangle 54"/>
          <p:cNvSpPr>
            <a:spLocks noChangeArrowheads="1"/>
          </p:cNvSpPr>
          <p:nvPr/>
        </p:nvSpPr>
        <p:spPr bwMode="auto">
          <a:xfrm>
            <a:off x="2478088" y="2417763"/>
            <a:ext cx="12763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数量                </a:t>
            </a:r>
            <a:endParaRPr lang="zh-CN" altLang="en-US" sz="3600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9319" name="Rectangle 54"/>
          <p:cNvSpPr>
            <a:spLocks noChangeArrowheads="1"/>
          </p:cNvSpPr>
          <p:nvPr/>
        </p:nvSpPr>
        <p:spPr bwMode="auto">
          <a:xfrm>
            <a:off x="0" y="3314700"/>
            <a:ext cx="84232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像这样，两种相关联的量，一种量变化，另一种量也随着同步变化，如果这两种量中相对应的两个数的比值一定，这两种量就叫做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成正比例的量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，它们的关系叫做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正比例关系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。      </a:t>
            </a:r>
            <a:r>
              <a:rPr lang="zh-CN" altLang="en-US" dirty="0">
                <a:latin typeface="Times New Roman" panose="02020603050405020304" pitchFamily="49" charset="-122"/>
                <a:ea typeface="楷体" panose="02010609060101010101" pitchFamily="2" charset="-122"/>
              </a:rPr>
              <a:t>          </a:t>
            </a:r>
            <a:endParaRPr lang="zh-CN" altLang="en-US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9225" name="矩形 9413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/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1" noProof="1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0344" name="Rectangle 54"/>
          <p:cNvSpPr>
            <a:spLocks noChangeArrowheads="1"/>
          </p:cNvSpPr>
          <p:nvPr/>
        </p:nvSpPr>
        <p:spPr bwMode="auto">
          <a:xfrm>
            <a:off x="193675" y="3063747"/>
            <a:ext cx="8424863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如果用字母</a:t>
            </a:r>
            <a:r>
              <a:rPr lang="zh-CN" altLang="en-US" sz="3600" i="1" dirty="0">
                <a:latin typeface="Times New Roman" panose="02020603050405020304" pitchFamily="34" charset="0"/>
                <a:ea typeface="楷体" panose="02010609060101010101" pitchFamily="2" charset="-122"/>
              </a:rPr>
              <a:t>y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和</a:t>
            </a:r>
            <a:r>
              <a:rPr lang="zh-CN" altLang="en-US" sz="3600" i="1" dirty="0">
                <a:latin typeface="Times New Roman" panose="02020603050405020304" pitchFamily="34" charset="0"/>
                <a:ea typeface="楷体" panose="02010609060101010101" pitchFamily="2" charset="-122"/>
              </a:rPr>
              <a:t>x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表示两种相关联的量，用</a:t>
            </a:r>
            <a:r>
              <a:rPr lang="zh-CN" altLang="en-US" sz="3600" i="1" dirty="0">
                <a:latin typeface="Times New Roman" panose="02020603050405020304" pitchFamily="34" charset="0"/>
                <a:ea typeface="楷体" panose="02010609060101010101" pitchFamily="2" charset="-122"/>
              </a:rPr>
              <a:t>k</a:t>
            </a:r>
            <a:r>
              <a:rPr lang="zh-CN" altLang="en-US" sz="3600" dirty="0">
                <a:latin typeface="Times New Roman" panose="02020603050405020304" pitchFamily="49" charset="-122"/>
                <a:ea typeface="楷体" panose="02010609060101010101" pitchFamily="2" charset="-122"/>
              </a:rPr>
              <a:t>表示它们的比值（一定），正比例关系可以用下面的式子表示： </a:t>
            </a:r>
            <a:r>
              <a:rPr lang="zh-CN" altLang="en-US" dirty="0">
                <a:latin typeface="Times New Roman" panose="02020603050405020304" pitchFamily="49" charset="-122"/>
                <a:ea typeface="楷体" panose="02010609060101010101" pitchFamily="2" charset="-122"/>
              </a:rPr>
              <a:t>               </a:t>
            </a:r>
            <a:endParaRPr lang="zh-CN" altLang="en-US" dirty="0"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grpSp>
        <p:nvGrpSpPr>
          <p:cNvPr id="13317" name="组合 10451"/>
          <p:cNvGrpSpPr/>
          <p:nvPr/>
        </p:nvGrpSpPr>
        <p:grpSpPr>
          <a:xfrm>
            <a:off x="1697038" y="1360488"/>
            <a:ext cx="6072187" cy="2036762"/>
            <a:chOff x="1792" y="2315"/>
            <a:chExt cx="1681" cy="1030"/>
          </a:xfrm>
        </p:grpSpPr>
        <p:grpSp>
          <p:nvGrpSpPr>
            <p:cNvPr id="10244" name="组合 10352"/>
            <p:cNvGrpSpPr/>
            <p:nvPr/>
          </p:nvGrpSpPr>
          <p:grpSpPr>
            <a:xfrm>
              <a:off x="1792" y="2315"/>
              <a:ext cx="1681" cy="1029"/>
              <a:chOff x="0" y="-353"/>
              <a:chExt cx="4205" cy="2572"/>
            </a:xfrm>
          </p:grpSpPr>
          <p:sp>
            <p:nvSpPr>
              <p:cNvPr id="10245" name="Rectangle 54"/>
              <p:cNvSpPr>
                <a:spLocks noChangeArrowheads="1"/>
              </p:cNvSpPr>
              <p:nvPr/>
            </p:nvSpPr>
            <p:spPr bwMode="auto">
              <a:xfrm>
                <a:off x="0" y="-353"/>
                <a:ext cx="2382" cy="2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r>
                  <a:rPr lang="zh-CN" altLang="en-US" sz="5400">
                    <a:latin typeface="楷体" panose="02010609060101010101" pitchFamily="2" charset="-122"/>
                    <a:ea typeface="楷体" panose="02010609060101010101" pitchFamily="2" charset="-122"/>
                  </a:rPr>
                  <a:t>    </a:t>
                </a:r>
                <a:r>
                  <a:rPr lang="zh-CN" altLang="en-US" sz="4400">
                    <a:latin typeface="宋体" panose="02010600030101010101" pitchFamily="2" charset="-122"/>
                    <a:ea typeface="宋体" panose="02010600030101010101" pitchFamily="2" charset="-122"/>
                  </a:rPr>
                  <a:t>总价</a:t>
                </a:r>
                <a:endParaRPr lang="zh-CN" altLang="en-US" sz="4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4400">
                    <a:latin typeface="宋体" panose="02010600030101010101" pitchFamily="2" charset="-122"/>
                    <a:ea typeface="宋体" panose="02010600030101010101" pitchFamily="2" charset="-122"/>
                  </a:rPr>
                  <a:t>                </a:t>
                </a:r>
                <a:endParaRPr lang="zh-CN" altLang="en-US" sz="4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246" name="直接连接符 10354"/>
              <p:cNvSpPr>
                <a:spLocks noChangeShapeType="1"/>
              </p:cNvSpPr>
              <p:nvPr/>
            </p:nvSpPr>
            <p:spPr bwMode="auto">
              <a:xfrm>
                <a:off x="1020" y="907"/>
                <a:ext cx="1361" cy="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47" name="Rectangle 54"/>
              <p:cNvSpPr>
                <a:spLocks noChangeArrowheads="1"/>
              </p:cNvSpPr>
              <p:nvPr/>
            </p:nvSpPr>
            <p:spPr bwMode="auto">
              <a:xfrm>
                <a:off x="1361" y="52"/>
                <a:ext cx="2382" cy="2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r>
                  <a:rPr lang="zh-CN" altLang="en-US" sz="5400">
                    <a:latin typeface="楷体" panose="02010609060101010101" pitchFamily="2" charset="-122"/>
                    <a:ea typeface="楷体" panose="02010609060101010101" pitchFamily="2" charset="-122"/>
                  </a:rPr>
                  <a:t>    </a:t>
                </a:r>
                <a:r>
                  <a:rPr lang="zh-CN" altLang="en-US" sz="4400"/>
                  <a:t>＝</a:t>
                </a:r>
                <a:endParaRPr lang="zh-CN" altLang="en-US" sz="4400"/>
              </a:p>
              <a:p>
                <a:r>
                  <a:rPr lang="zh-CN" altLang="en-US" sz="4400">
                    <a:latin typeface="宋体" panose="02010600030101010101" pitchFamily="2" charset="-122"/>
                    <a:ea typeface="宋体" panose="02010600030101010101" pitchFamily="2" charset="-122"/>
                  </a:rPr>
                  <a:t>                </a:t>
                </a:r>
                <a:endParaRPr lang="zh-CN" altLang="en-US" sz="4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248" name="Rectangle 54"/>
              <p:cNvSpPr>
                <a:spLocks noChangeArrowheads="1"/>
              </p:cNvSpPr>
              <p:nvPr/>
            </p:nvSpPr>
            <p:spPr bwMode="auto">
              <a:xfrm>
                <a:off x="1823" y="218"/>
                <a:ext cx="2382" cy="2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r>
                  <a:rPr lang="zh-CN" altLang="en-US" sz="5400">
                    <a:latin typeface="楷体" panose="02010609060101010101" pitchFamily="2" charset="-122"/>
                    <a:ea typeface="楷体" panose="02010609060101010101" pitchFamily="2" charset="-122"/>
                  </a:rPr>
                  <a:t>    </a:t>
                </a:r>
                <a:r>
                  <a:rPr lang="zh-CN" altLang="en-US" sz="4400">
                    <a:latin typeface="宋体" panose="02010600030101010101" pitchFamily="2" charset="-122"/>
                    <a:ea typeface="宋体" panose="02010600030101010101" pitchFamily="2" charset="-122"/>
                  </a:rPr>
                  <a:t>单价</a:t>
                </a:r>
                <a:endParaRPr lang="zh-CN" altLang="en-US" sz="4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4400">
                    <a:latin typeface="宋体" panose="02010600030101010101" pitchFamily="2" charset="-122"/>
                    <a:ea typeface="宋体" panose="02010600030101010101" pitchFamily="2" charset="-122"/>
                  </a:rPr>
                  <a:t>                </a:t>
                </a:r>
                <a:endParaRPr lang="zh-CN" altLang="en-US" sz="4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49" name="Rectangle 54"/>
            <p:cNvSpPr>
              <a:spLocks noChangeArrowheads="1"/>
            </p:cNvSpPr>
            <p:nvPr/>
          </p:nvSpPr>
          <p:spPr bwMode="auto">
            <a:xfrm>
              <a:off x="2197" y="2820"/>
              <a:ext cx="636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4400">
                  <a:latin typeface="宋体" panose="02010600030101010101" pitchFamily="2" charset="-122"/>
                  <a:ea typeface="宋体" panose="02010600030101010101" pitchFamily="2" charset="-122"/>
                </a:rPr>
                <a:t>数量                </a:t>
              </a:r>
              <a:endParaRPr lang="zh-CN" altLang="en-US" sz="4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250" name="矩形 10460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  <p:grpSp>
        <p:nvGrpSpPr>
          <p:cNvPr id="4" name="组合 3"/>
          <p:cNvGrpSpPr/>
          <p:nvPr/>
        </p:nvGrpSpPr>
        <p:grpSpPr>
          <a:xfrm>
            <a:off x="1963738" y="5035550"/>
            <a:ext cx="5237162" cy="1484313"/>
            <a:chOff x="3092" y="7930"/>
            <a:chExt cx="8249" cy="2338"/>
          </a:xfrm>
        </p:grpSpPr>
        <p:graphicFrame>
          <p:nvGraphicFramePr>
            <p:cNvPr id="10252" name="对象 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092" y="7930"/>
            <a:ext cx="5499" cy="2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" r:id="rId1" imgW="393700" imgH="393700" progId="Equation.KSEE3">
                    <p:embed/>
                  </p:oleObj>
                </mc:Choice>
                <mc:Fallback>
                  <p:oleObj name="" r:id="rId1" imgW="393700" imgH="3937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092" y="7930"/>
                          <a:ext cx="5499" cy="23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3" name="文本框 2"/>
            <p:cNvSpPr txBox="1">
              <a:spLocks noChangeArrowheads="1"/>
            </p:cNvSpPr>
            <p:nvPr/>
          </p:nvSpPr>
          <p:spPr bwMode="auto">
            <a:xfrm>
              <a:off x="7711" y="8547"/>
              <a:ext cx="3631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r>
                <a:rPr lang="zh-CN" altLang="en-US" sz="4000"/>
                <a:t>（</a:t>
              </a:r>
              <a:r>
                <a:rPr lang="en-US" altLang="zh-CN" sz="4000"/>
                <a:t>k</a:t>
              </a:r>
              <a:r>
                <a:rPr lang="zh-CN" altLang="en-US" sz="4000"/>
                <a:t>一定）</a:t>
              </a:r>
              <a:endParaRPr lang="zh-CN" altLang="en-US" sz="4000"/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457200" y="460375"/>
            <a:ext cx="36925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800">
                <a:latin typeface="Times New Roman" panose="02020603050405020304"/>
                <a:ea typeface="楷体" panose="02010609060101010101" pitchFamily="2" charset="-122"/>
              </a:rPr>
              <a:t>总结</a:t>
            </a:r>
            <a:endParaRPr lang="zh-CN" altLang="en-US" sz="4800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168275" y="1592263"/>
            <a:ext cx="87471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4000">
                <a:latin typeface="Times New Roman" panose="02020603050405020304"/>
                <a:ea typeface="楷体" panose="02010609060101010101" pitchFamily="2" charset="-122"/>
              </a:rPr>
              <a:t>1</a:t>
            </a:r>
            <a:r>
              <a:rPr lang="zh-CN" altLang="en-US" sz="4000">
                <a:latin typeface="Times New Roman" panose="02020603050405020304"/>
                <a:ea typeface="楷体" panose="02010609060101010101" pitchFamily="2" charset="-122"/>
              </a:rPr>
              <a:t>、成正比例关系的的两个量要满足哪些条件？</a:t>
            </a:r>
            <a:endParaRPr lang="zh-CN" altLang="en-US" sz="4000">
              <a:latin typeface="Times New Roman" panose="02020603050405020304"/>
              <a:ea typeface="楷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4370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/>
                <a:ea typeface="楷体" panose="02010609060101010101" pitchFamily="2" charset="-122"/>
              </a:rPr>
              <a:t>http://www.Lspjy.com</a:t>
            </a:r>
            <a:endParaRPr lang="en-US" altLang="zh-CN"/>
          </a:p>
        </p:txBody>
      </p:sp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588963" y="669925"/>
            <a:ext cx="42719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800">
                <a:latin typeface="Times New Roman" panose="02020603050405020304"/>
                <a:ea typeface="楷体" panose="02010609060101010101" pitchFamily="2" charset="-122"/>
              </a:rPr>
              <a:t>练习</a:t>
            </a:r>
            <a:endParaRPr lang="zh-CN" altLang="en-US" sz="4800"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588963" y="1776413"/>
            <a:ext cx="825976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sz="4400" dirty="0">
                <a:latin typeface="Times New Roman" panose="02020603050405020304"/>
                <a:ea typeface="楷体" panose="02010609060101010101" pitchFamily="2" charset="-122"/>
              </a:rPr>
              <a:t>判断下列数量关系是不是正比例关系。</a:t>
            </a:r>
            <a:endParaRPr lang="zh-CN" altLang="en-US" sz="44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4400" dirty="0">
                <a:latin typeface="Times New Roman" panose="02020603050405020304"/>
                <a:ea typeface="楷体" panose="02010609060101010101" pitchFamily="2" charset="-122"/>
              </a:rPr>
              <a:t>1</a:t>
            </a:r>
            <a:r>
              <a:rPr lang="zh-CN" altLang="en-US" sz="4400" dirty="0">
                <a:latin typeface="Times New Roman" panose="02020603050405020304"/>
                <a:ea typeface="楷体" panose="02010609060101010101" pitchFamily="2" charset="-122"/>
              </a:rPr>
              <a:t>、速度一定，路程与时间              </a:t>
            </a:r>
            <a:endParaRPr lang="zh-CN" altLang="en-US" sz="44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4400" dirty="0">
                <a:latin typeface="Times New Roman" panose="02020603050405020304"/>
                <a:ea typeface="楷体" panose="02010609060101010101" pitchFamily="2" charset="-122"/>
              </a:rPr>
              <a:t>2</a:t>
            </a:r>
            <a:r>
              <a:rPr lang="zh-CN" altLang="en-US" sz="4400" dirty="0">
                <a:latin typeface="Times New Roman" panose="02020603050405020304"/>
                <a:ea typeface="楷体" panose="02010609060101010101" pitchFamily="2" charset="-122"/>
              </a:rPr>
              <a:t>、正方形的周长与边长</a:t>
            </a:r>
            <a:endParaRPr lang="zh-CN" altLang="en-US" sz="44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4400" dirty="0">
                <a:latin typeface="Times New Roman" panose="02020603050405020304"/>
                <a:ea typeface="楷体" panose="02010609060101010101" pitchFamily="2" charset="-122"/>
              </a:rPr>
              <a:t>3</a:t>
            </a:r>
            <a:r>
              <a:rPr lang="zh-CN" altLang="en-US" sz="4400" dirty="0">
                <a:latin typeface="Times New Roman" panose="02020603050405020304"/>
                <a:ea typeface="楷体" panose="02010609060101010101" pitchFamily="2" charset="-122"/>
              </a:rPr>
              <a:t>、圆的周长与直径          </a:t>
            </a:r>
            <a:endParaRPr lang="zh-CN" altLang="en-US" sz="44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4400" dirty="0">
                <a:latin typeface="Times New Roman" panose="02020603050405020304"/>
                <a:ea typeface="楷体" panose="02010609060101010101" pitchFamily="2" charset="-122"/>
              </a:rPr>
              <a:t>4</a:t>
            </a:r>
            <a:r>
              <a:rPr lang="zh-CN" altLang="en-US" sz="4400" dirty="0">
                <a:latin typeface="Times New Roman" panose="02020603050405020304"/>
                <a:ea typeface="楷体" panose="02010609060101010101" pitchFamily="2" charset="-122"/>
              </a:rPr>
              <a:t>、圆的面积与半径</a:t>
            </a:r>
            <a:endParaRPr lang="zh-CN" altLang="en-US" sz="4400" dirty="0">
              <a:latin typeface="Times New Roman" panose="02020603050405020304"/>
              <a:ea typeface="楷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950913" y="1908175"/>
            <a:ext cx="67818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/>
                <a:ea typeface="楷体" panose="02010609060101010101" pitchFamily="2" charset="-122"/>
              </a:rPr>
              <a:t>5</a:t>
            </a:r>
            <a:r>
              <a:rPr lang="zh-CN" altLang="en-US" sz="3600" dirty="0">
                <a:latin typeface="Times New Roman" panose="02020603050405020304"/>
                <a:ea typeface="楷体" panose="02010609060101010101" pitchFamily="2" charset="-122"/>
              </a:rPr>
              <a:t>、长方形的周长一定，长与宽。</a:t>
            </a:r>
            <a:endParaRPr lang="zh-CN" altLang="en-US" sz="36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3600" dirty="0">
                <a:latin typeface="Times New Roman" panose="02020603050405020304"/>
                <a:ea typeface="楷体" panose="02010609060101010101" pitchFamily="2" charset="-122"/>
              </a:rPr>
              <a:t>6</a:t>
            </a:r>
            <a:r>
              <a:rPr lang="zh-CN" altLang="en-US" sz="3600" dirty="0">
                <a:latin typeface="Times New Roman" panose="02020603050405020304"/>
                <a:ea typeface="楷体" panose="02010609060101010101" pitchFamily="2" charset="-122"/>
              </a:rPr>
              <a:t>、路程一定，已走路程与剩下的路程。</a:t>
            </a:r>
            <a:endParaRPr lang="zh-CN" altLang="en-US" sz="3600" dirty="0">
              <a:latin typeface="Times New Roman" panose="02020603050405020304"/>
              <a:ea typeface="楷体" panose="02010609060101010101" pitchFamily="2" charset="-122"/>
            </a:endParaRPr>
          </a:p>
          <a:p>
            <a:r>
              <a:rPr lang="en-US" altLang="zh-CN" sz="3600" dirty="0">
                <a:latin typeface="Times New Roman" panose="02020603050405020304"/>
                <a:ea typeface="楷体" panose="02010609060101010101" pitchFamily="2" charset="-122"/>
              </a:rPr>
              <a:t>7</a:t>
            </a:r>
            <a:r>
              <a:rPr lang="zh-CN" altLang="en-US" sz="3600" dirty="0">
                <a:latin typeface="Times New Roman" panose="02020603050405020304"/>
                <a:ea typeface="楷体" panose="02010609060101010101" pitchFamily="2" charset="-122"/>
              </a:rPr>
              <a:t>、工作总量一定，工作效率与工作时间。</a:t>
            </a:r>
            <a:endParaRPr lang="zh-CN" altLang="en-US" sz="3600" dirty="0">
              <a:latin typeface="Times New Roman" panose="02020603050405020304"/>
              <a:ea typeface="楷体" panose="0201060906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abaedd0-4f33-40c6-afc7-f3b6a906bace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WPS 演示</Application>
  <PresentationFormat>全屏显示(4:3)</PresentationFormat>
  <Paragraphs>179</Paragraphs>
  <Slides>11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Calibri</vt:lpstr>
      <vt:lpstr>Times New Roman</vt:lpstr>
      <vt:lpstr>楷体</vt:lpstr>
      <vt:lpstr>楷体_GB2312</vt:lpstr>
      <vt:lpstr>新宋体</vt:lpstr>
      <vt:lpstr>Times New Roman</vt:lpstr>
      <vt:lpstr>Times New Roman</vt:lpstr>
      <vt:lpstr>Arial</vt:lpstr>
      <vt:lpstr>Arial Unicode MS</vt:lpstr>
      <vt:lpstr>第一PPT模板网-WWW.1PPT.COM</vt:lpstr>
      <vt:lpstr>Equation.KSEE3</vt:lpstr>
      <vt:lpstr>正比例</vt:lpstr>
      <vt:lpstr>一、探究新知</vt:lpstr>
      <vt:lpstr>一、探究新知</vt:lpstr>
      <vt:lpstr>一、探究新知</vt:lpstr>
      <vt:lpstr>一、探究新知</vt:lpstr>
      <vt:lpstr>一、探究新知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比例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2021-04-11T17:01:00Z</cp:lastPrinted>
  <dcterms:created xsi:type="dcterms:W3CDTF">2021-04-11T17:01:00Z</dcterms:created>
  <dcterms:modified xsi:type="dcterms:W3CDTF">2023-02-12T05:48:30Z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DE4B03D7E35043CA9C1439F55F6E6814</vt:lpwstr>
  </property>
  <property fmtid="{D5CDD505-2E9C-101B-9397-08002B2CF9AE}" pid="7" name="KSOProductBuildVer">
    <vt:lpwstr>2052-11.1.0.13703</vt:lpwstr>
  </property>
</Properties>
</file>