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419" r:id="rId3"/>
    <p:sldId id="416" r:id="rId5"/>
    <p:sldId id="410" r:id="rId6"/>
    <p:sldId id="411" r:id="rId7"/>
    <p:sldId id="417" r:id="rId8"/>
    <p:sldId id="413" r:id="rId9"/>
    <p:sldId id="414" r:id="rId10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1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936CB-7671-4C4F-86EB-2237E918FA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38E23-9AA8-43D9-ABB8-1F24A735BCE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F2252-EC96-42F0-B436-20CA7AF8E7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54.xml"/><Relationship Id="rId20" Type="http://schemas.openxmlformats.org/officeDocument/2006/relationships/tags" Target="../tags/tag5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>
          <a:blip r:embed="rId15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6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7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tags" Target="../tags/tag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1890156"/>
            <a:ext cx="9810750" cy="169277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反</a:t>
            </a:r>
            <a:r>
              <a:rPr lang="zh-CN" altLang="en-US" sz="8000" b="1" dirty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比</a:t>
            </a:r>
            <a:r>
              <a:rPr lang="zh-CN" altLang="en-US" sz="8000" b="1" dirty="0" smtClean="0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例</a:t>
            </a:r>
            <a:endParaRPr lang="en-US" altLang="zh-CN" sz="8000" b="1" dirty="0">
              <a:solidFill>
                <a:schemeClr val="tx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" y="409575"/>
            <a:ext cx="2454275" cy="45085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六年级下册</a:t>
            </a:r>
            <a:r>
              <a:rPr lang="en-US" altLang="zh-CN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-</a:t>
            </a:r>
            <a:r>
              <a:rPr lang="zh-CN" altLang="en-US">
                <a:solidFill>
                  <a:schemeClr val="tx1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四单元</a:t>
            </a:r>
            <a:endParaRPr lang="zh-CN" altLang="en-US">
              <a:solidFill>
                <a:schemeClr val="tx1"/>
              </a:solidFill>
              <a:latin typeface="Century Gothic" panose="020B0502020202020204" pitchFamily="34" charset="0"/>
              <a:ea typeface="冬青黑体简体中文 W3" panose="020B0300000000000000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906780"/>
            <a:ext cx="5626100" cy="705485"/>
          </a:xfrm>
        </p:spPr>
        <p:txBody>
          <a:bodyPr/>
          <a:lstStyle/>
          <a:p>
            <a:r>
              <a:rPr lang="zh-CN" altLang="en-US"/>
              <a:t>你发现了什么数学问题</a:t>
            </a:r>
            <a:endParaRPr lang="zh-CN" altLang="en-US"/>
          </a:p>
        </p:txBody>
      </p:sp>
      <p:pic>
        <p:nvPicPr>
          <p:cNvPr id="4" name="内容占位符 3" descr="0L8t9fFYJE"/>
          <p:cNvPicPr>
            <a:picLocks noGrp="1" noChangeAspect="1"/>
          </p:cNvPicPr>
          <p:nvPr>
            <p:ph idx="1"/>
          </p:nvPr>
        </p:nvPicPr>
        <p:blipFill>
          <a:blip r:embed="rId1" cstate="email"/>
          <a:stretch>
            <a:fillRect/>
          </a:stretch>
        </p:blipFill>
        <p:spPr>
          <a:xfrm>
            <a:off x="608330" y="2256790"/>
            <a:ext cx="3776980" cy="2171065"/>
          </a:xfrm>
          <a:prstGeom prst="rect">
            <a:avLst/>
          </a:prstGeom>
        </p:spPr>
      </p:pic>
      <p:pic>
        <p:nvPicPr>
          <p:cNvPr id="5" name="图片 4" descr="484573586425380889"/>
          <p:cNvPicPr>
            <a:picLocks noChangeAspect="1"/>
          </p:cNvPicPr>
          <p:nvPr/>
        </p:nvPicPr>
        <p:blipFill>
          <a:blip r:embed="rId2" cstate="email"/>
          <a:srcRect r="-1074"/>
          <a:stretch>
            <a:fillRect/>
          </a:stretch>
        </p:blipFill>
        <p:spPr>
          <a:xfrm>
            <a:off x="9032875" y="1746885"/>
            <a:ext cx="1493520" cy="1493520"/>
          </a:xfrm>
          <a:prstGeom prst="rect">
            <a:avLst/>
          </a:prstGeom>
        </p:spPr>
      </p:pic>
      <p:pic>
        <p:nvPicPr>
          <p:cNvPr id="6" name="图片 5" descr="t01c61b5e3731113a6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69635" y="1763395"/>
            <a:ext cx="1569085" cy="1569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69635" y="3702050"/>
            <a:ext cx="1139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/>
              <a:t>2</a:t>
            </a:r>
            <a:r>
              <a:rPr lang="zh-CN" altLang="en-US" sz="3600"/>
              <a:t>元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8694420" y="3702050"/>
            <a:ext cx="1420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/>
              <a:t>1</a:t>
            </a:r>
            <a:r>
              <a:rPr lang="zh-CN" altLang="en-US" sz="3600"/>
              <a:t>元</a:t>
            </a:r>
            <a:endParaRPr lang="zh-CN" altLang="en-US" sz="360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30855" y="5149850"/>
          <a:ext cx="7343775" cy="1276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925"/>
                <a:gridCol w="2447925"/>
                <a:gridCol w="2447925"/>
              </a:tblGrid>
              <a:tr h="6972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 dirty="0">
                          <a:solidFill>
                            <a:schemeClr val="tx1"/>
                          </a:solidFill>
                        </a:rPr>
                        <a:t>单价（元）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altLang="zh-CN" sz="3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sz="3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578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chemeClr val="tx1"/>
                          </a:solidFill>
                        </a:rPr>
                        <a:t>数量（支）</a:t>
                      </a:r>
                      <a:endParaRPr lang="zh-CN" altLang="en-US" sz="3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altLang="zh-CN" sz="3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altLang="zh-CN" sz="3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200821" y="-119"/>
            <a:ext cx="2037738" cy="64633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情境导入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8400" y="1490400"/>
            <a:ext cx="10969200" cy="2268855"/>
          </a:xfrm>
          <a:prstGeom prst="rect">
            <a:avLst/>
          </a:prstGeom>
        </p:spPr>
        <p:txBody>
          <a:bodyPr vert="horz" wrap="square" lIns="90000" tIns="46800" rIns="90000" bIns="46800" rtlCol="0">
            <a:no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endParaRPr lang="zh-CN" altLang="en-US" sz="3200" spc="15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6445" y="1490345"/>
            <a:ext cx="3586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spc="150" dirty="0">
                <a:uFillTx/>
                <a:latin typeface="+mn-ea"/>
                <a:ea typeface="+mn-ea"/>
                <a:sym typeface="华文新魏" panose="02010800040101010101" pitchFamily="2" charset="-122"/>
              </a:rPr>
              <a:t>两种相关联的量，</a:t>
            </a:r>
            <a:endParaRPr lang="zh-CN" altLang="en-US" sz="3200" spc="150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40200" y="1490345"/>
            <a:ext cx="6990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spc="150" dirty="0">
                <a:uFillTx/>
                <a:latin typeface="+mn-ea"/>
                <a:ea typeface="+mn-ea"/>
                <a:sym typeface="华文新魏" panose="02010800040101010101" pitchFamily="2" charset="-122"/>
              </a:rPr>
              <a:t>一种量变化，另一种量也随着变化，</a:t>
            </a:r>
            <a:endParaRPr lang="zh-CN" altLang="en-US" sz="3200" spc="150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6445" y="2195195"/>
            <a:ext cx="4862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spc="150" dirty="0">
                <a:uFillTx/>
                <a:latin typeface="+mn-ea"/>
                <a:ea typeface="+mn-ea"/>
                <a:sym typeface="华文新魏" panose="02010800040101010101" pitchFamily="2" charset="-122"/>
              </a:rPr>
              <a:t>如果这两种量中相对应的</a:t>
            </a:r>
            <a:endParaRPr lang="zh-CN" altLang="en-US" sz="3200" spc="150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27040" y="2195195"/>
            <a:ext cx="4011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spc="150" dirty="0">
                <a:solidFill>
                  <a:srgbClr val="FF0000"/>
                </a:solidFill>
                <a:uFillTx/>
                <a:latin typeface="+mn-ea"/>
                <a:ea typeface="+mn-ea"/>
                <a:sym typeface="华文新魏" panose="02010800040101010101" pitchFamily="2" charset="-122"/>
              </a:rPr>
              <a:t>两个数的乘积一定，</a:t>
            </a:r>
            <a:endParaRPr lang="zh-CN" altLang="en-US" sz="3200" spc="150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6445" y="2778760"/>
            <a:ext cx="991108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zh-CN" altLang="en-US" sz="3200" spc="150" dirty="0">
                <a:uFillTx/>
                <a:latin typeface="+mn-ea"/>
                <a:ea typeface="+mn-ea"/>
                <a:sym typeface="华文新魏" panose="02010800040101010101" pitchFamily="2" charset="-122"/>
              </a:rPr>
              <a:t>这两种量就叫做</a:t>
            </a:r>
            <a:r>
              <a:rPr lang="zh-CN" altLang="en-US" sz="3200" spc="150" dirty="0">
                <a:solidFill>
                  <a:srgbClr val="FF0000"/>
                </a:solidFill>
                <a:uFillTx/>
                <a:latin typeface="+mn-ea"/>
                <a:ea typeface="+mn-ea"/>
                <a:sym typeface="华文新魏" panose="02010800040101010101" pitchFamily="2" charset="-122"/>
              </a:rPr>
              <a:t>成反比例的量</a:t>
            </a:r>
            <a:r>
              <a:rPr lang="zh-CN" altLang="en-US" sz="3200" spc="150" dirty="0">
                <a:uFillTx/>
                <a:latin typeface="+mn-ea"/>
                <a:ea typeface="+mn-ea"/>
                <a:sym typeface="华文新魏" panose="02010800040101010101" pitchFamily="2" charset="-122"/>
              </a:rPr>
              <a:t>。它们的关系叫做</a:t>
            </a:r>
            <a:r>
              <a:rPr lang="zh-CN" altLang="en-US" sz="3200" spc="150" dirty="0">
                <a:solidFill>
                  <a:srgbClr val="FF0000"/>
                </a:solidFill>
                <a:uFillTx/>
                <a:latin typeface="+mn-ea"/>
                <a:ea typeface="+mn-ea"/>
                <a:sym typeface="华文新魏" panose="02010800040101010101" pitchFamily="2" charset="-122"/>
              </a:rPr>
              <a:t>反比例关系</a:t>
            </a:r>
            <a:r>
              <a:rPr lang="zh-CN" altLang="en-US" sz="3200" spc="150" dirty="0">
                <a:uFillTx/>
                <a:latin typeface="+mn-ea"/>
                <a:ea typeface="+mn-ea"/>
                <a:sym typeface="华文新魏" panose="02010800040101010101" pitchFamily="2" charset="-122"/>
              </a:rPr>
              <a:t>。</a:t>
            </a:r>
            <a:endParaRPr lang="zh-CN" altLang="en-US" sz="3200" spc="150" dirty="0">
              <a:uFillTx/>
              <a:latin typeface="+mn-ea"/>
              <a:ea typeface="+mn-ea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19590" y="260231"/>
            <a:ext cx="20116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sym typeface="+mn-ea"/>
              </a:rPr>
              <a:t>定义解析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  <p:from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4"/>
      <p:bldP spid="8" grpId="5"/>
      <p:bldP spid="20" grpId="0"/>
      <p:bldP spid="20" grpId="1"/>
      <p:bldP spid="21" grpId="0"/>
      <p:bldP spid="21" grpId="1"/>
      <p:bldP spid="24" grpId="0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505" y="940435"/>
            <a:ext cx="10968990" cy="1132840"/>
          </a:xfrm>
        </p:spPr>
        <p:txBody>
          <a:bodyPr>
            <a:normAutofit/>
          </a:bodyPr>
          <a:lstStyle/>
          <a:p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关系式</a:t>
            </a:r>
            <a:r>
              <a:rPr lang="zh-CN" alt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933575" y="2279015"/>
            <a:ext cx="5866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反比例的关系式可以写成：</a:t>
            </a:r>
            <a:endParaRPr lang="zh-CN" altLang="en-US" sz="3600" dirty="0"/>
          </a:p>
        </p:txBody>
      </p:sp>
      <p:sp>
        <p:nvSpPr>
          <p:cNvPr id="9" name="文本框 8"/>
          <p:cNvSpPr txBox="1"/>
          <p:nvPr/>
        </p:nvSpPr>
        <p:spPr>
          <a:xfrm>
            <a:off x="2678430" y="3345815"/>
            <a:ext cx="3962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C00000"/>
                </a:solidFill>
              </a:rPr>
              <a:t>x</a:t>
            </a:r>
            <a:endParaRPr lang="en-US" altLang="zh-CN" sz="8000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59785" y="3345815"/>
            <a:ext cx="6908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C00000"/>
                </a:solidFill>
              </a:rPr>
              <a:t>y</a:t>
            </a:r>
            <a:endParaRPr lang="en-US" altLang="zh-CN" sz="7200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6855" y="3345815"/>
            <a:ext cx="38442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C00000"/>
                </a:solidFill>
              </a:rPr>
              <a:t>=</a:t>
            </a:r>
            <a:r>
              <a:rPr lang="en-US" altLang="zh-CN" sz="8000" dirty="0">
                <a:solidFill>
                  <a:srgbClr val="C00000"/>
                </a:solidFill>
              </a:rPr>
              <a:t>k</a:t>
            </a:r>
            <a:r>
              <a:rPr lang="en-US" altLang="zh-CN" sz="6000" dirty="0">
                <a:solidFill>
                  <a:srgbClr val="C00000"/>
                </a:solidFill>
              </a:rPr>
              <a:t>(</a:t>
            </a:r>
            <a:r>
              <a:rPr lang="zh-CN" altLang="en-US" sz="6000" dirty="0">
                <a:solidFill>
                  <a:srgbClr val="C00000"/>
                </a:solidFill>
              </a:rPr>
              <a:t>一定）</a:t>
            </a:r>
            <a:endParaRPr lang="zh-CN" altLang="en-US" sz="6000" dirty="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8" name="Group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25675" y="3517900"/>
          <a:ext cx="7776845" cy="1280160"/>
        </p:xfrm>
        <a:graphic>
          <a:graphicData uri="http://schemas.openxmlformats.org/drawingml/2006/table">
            <a:tbl>
              <a:tblPr/>
              <a:tblGrid>
                <a:gridCol w="1111250"/>
                <a:gridCol w="1111250"/>
                <a:gridCol w="1109980"/>
                <a:gridCol w="1111885"/>
                <a:gridCol w="1111250"/>
                <a:gridCol w="1111250"/>
                <a:gridCol w="1109980"/>
              </a:tblGrid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每天运的吨数/吨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运货的天数/天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4364" name="Text Box 56"/>
          <p:cNvSpPr txBox="1"/>
          <p:nvPr/>
        </p:nvSpPr>
        <p:spPr>
          <a:xfrm>
            <a:off x="3594100" y="3627438"/>
            <a:ext cx="6477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300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65" name="Text Box 57"/>
          <p:cNvSpPr txBox="1"/>
          <p:nvPr/>
        </p:nvSpPr>
        <p:spPr>
          <a:xfrm>
            <a:off x="3736975" y="4279900"/>
            <a:ext cx="6492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1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66" name="Text Box 58"/>
          <p:cNvSpPr txBox="1"/>
          <p:nvPr/>
        </p:nvSpPr>
        <p:spPr>
          <a:xfrm>
            <a:off x="4727575" y="3627438"/>
            <a:ext cx="7921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150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67" name="Text Box 59"/>
          <p:cNvSpPr txBox="1"/>
          <p:nvPr/>
        </p:nvSpPr>
        <p:spPr>
          <a:xfrm>
            <a:off x="4860925" y="4292600"/>
            <a:ext cx="6477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2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68" name="Text Box 60"/>
          <p:cNvSpPr txBox="1"/>
          <p:nvPr/>
        </p:nvSpPr>
        <p:spPr>
          <a:xfrm>
            <a:off x="5807075" y="3622675"/>
            <a:ext cx="6492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100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69" name="Text Box 61"/>
          <p:cNvSpPr txBox="1"/>
          <p:nvPr/>
        </p:nvSpPr>
        <p:spPr>
          <a:xfrm>
            <a:off x="5951538" y="4295775"/>
            <a:ext cx="6477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3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70" name="Text Box 62"/>
          <p:cNvSpPr txBox="1"/>
          <p:nvPr/>
        </p:nvSpPr>
        <p:spPr>
          <a:xfrm>
            <a:off x="7023100" y="3622675"/>
            <a:ext cx="5746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75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71" name="Text Box 63"/>
          <p:cNvSpPr txBox="1"/>
          <p:nvPr/>
        </p:nvSpPr>
        <p:spPr>
          <a:xfrm>
            <a:off x="7083425" y="4298950"/>
            <a:ext cx="6477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4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72" name="Text Box 64"/>
          <p:cNvSpPr txBox="1"/>
          <p:nvPr/>
        </p:nvSpPr>
        <p:spPr>
          <a:xfrm>
            <a:off x="8058150" y="3622675"/>
            <a:ext cx="5778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60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73" name="Text Box 65"/>
          <p:cNvSpPr txBox="1"/>
          <p:nvPr/>
        </p:nvSpPr>
        <p:spPr>
          <a:xfrm>
            <a:off x="8158163" y="4284663"/>
            <a:ext cx="649287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5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74" name="Text Box 66"/>
          <p:cNvSpPr txBox="1"/>
          <p:nvPr/>
        </p:nvSpPr>
        <p:spPr>
          <a:xfrm>
            <a:off x="9210675" y="3621088"/>
            <a:ext cx="576263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50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4375" name="Text Box 67"/>
          <p:cNvSpPr txBox="1"/>
          <p:nvPr/>
        </p:nvSpPr>
        <p:spPr>
          <a:xfrm>
            <a:off x="9280525" y="4308475"/>
            <a:ext cx="6492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Arial" panose="020B0604020202020204" pitchFamily="34" charset="0"/>
              </a:rPr>
              <a:t>6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16452" name="Rectangle 54"/>
          <p:cNvSpPr/>
          <p:nvPr/>
        </p:nvSpPr>
        <p:spPr>
          <a:xfrm>
            <a:off x="2328863" y="4964748"/>
            <a:ext cx="5832475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）表中有哪两种量？它们是不是相关联的量？            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380" name="Picture 74" descr="103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03613" y="1628775"/>
            <a:ext cx="5310187" cy="180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59" name="Rectangle 2"/>
          <p:cNvSpPr>
            <a:spLocks noChangeArrowheads="1"/>
          </p:cNvSpPr>
          <p:nvPr/>
        </p:nvSpPr>
        <p:spPr bwMode="auto">
          <a:xfrm>
            <a:off x="1487488" y="6334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3505" y="5560060"/>
            <a:ext cx="5518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ym typeface="+mn-ea"/>
              </a:rPr>
              <a:t>每天运的吨数和运货的天数是两种相关联的量</a:t>
            </a:r>
            <a:endParaRPr lang="zh-CN" altLang="en-US" sz="2000" dirty="0"/>
          </a:p>
        </p:txBody>
      </p:sp>
      <p:sp>
        <p:nvSpPr>
          <p:cNvPr id="22" name="矩形 21"/>
          <p:cNvSpPr/>
          <p:nvPr/>
        </p:nvSpPr>
        <p:spPr>
          <a:xfrm>
            <a:off x="309735" y="260231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例题解读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5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12" name="内容占位符 11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608013" y="1490663"/>
          <a:ext cx="10968990" cy="976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7100"/>
                <a:gridCol w="1250315"/>
                <a:gridCol w="1250950"/>
                <a:gridCol w="1249680"/>
                <a:gridCol w="1250315"/>
                <a:gridCol w="1250950"/>
                <a:gridCol w="1249680"/>
              </a:tblGrid>
              <a:tr h="4883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1">
                          <a:latin typeface="Times New Roman" panose="02020603050405020304" pitchFamily="2" charset="0"/>
                          <a:ea typeface="+mj-ea"/>
                        </a:rPr>
                        <a:t>每天运的吨数</a:t>
                      </a: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/t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300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150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100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75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60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50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</a:tr>
              <a:tr h="4881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1">
                          <a:latin typeface="Times New Roman" panose="02020603050405020304" pitchFamily="2" charset="0"/>
                          <a:ea typeface="+mj-ea"/>
                        </a:rPr>
                        <a:t>运货的天数</a:t>
                      </a: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/</a:t>
                      </a:r>
                      <a:r>
                        <a:rPr lang="zh-CN" altLang="en-US" sz="2600" b="1">
                          <a:latin typeface="Times New Roman" panose="02020603050405020304" pitchFamily="2" charset="0"/>
                          <a:ea typeface="+mj-ea"/>
                        </a:rPr>
                        <a:t>天</a:t>
                      </a:r>
                      <a:endParaRPr lang="zh-CN" altLang="en-US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1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2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3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4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5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b="1">
                          <a:latin typeface="Times New Roman" panose="02020603050405020304" pitchFamily="2" charset="0"/>
                          <a:ea typeface="+mj-ea"/>
                        </a:rPr>
                        <a:t>6</a:t>
                      </a:r>
                      <a:endParaRPr lang="en-US" altLang="zh-CN" sz="2600" b="1">
                        <a:latin typeface="Times New Roman" panose="02020603050405020304" pitchFamily="2" charset="0"/>
                        <a:ea typeface="+mj-ea"/>
                      </a:endParaRPr>
                    </a:p>
                  </a:txBody>
                  <a:tcPr marL="91444" marR="91444" marT="45765" marB="45765" anchor="ctr"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507490" y="3134360"/>
            <a:ext cx="80511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ym typeface="+mn-ea"/>
              </a:rPr>
              <a:t>写出几组这两种量中相对应的两个数的积，并比较积的大小，说一说这个积表示什么？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2159000" y="4672965"/>
            <a:ext cx="1546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150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×</a:t>
            </a:r>
            <a:r>
              <a:rPr 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2</a:t>
            </a:r>
            <a:endParaRPr 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2158365" y="5194935"/>
            <a:ext cx="1648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100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58365" y="4090035"/>
            <a:ext cx="1546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300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  <a:sym typeface="+mn-ea"/>
              </a:rPr>
              <a:t>1</a:t>
            </a:r>
            <a:endParaRPr lang="zh-CN" altLang="en-US" sz="2800"/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3451507" y="4156958"/>
            <a:ext cx="1285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3451507" y="4680198"/>
            <a:ext cx="1285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4" name="文本框 4"/>
          <p:cNvSpPr txBox="1">
            <a:spLocks noChangeArrowheads="1"/>
          </p:cNvSpPr>
          <p:nvPr/>
        </p:nvSpPr>
        <p:spPr bwMode="auto">
          <a:xfrm>
            <a:off x="3451507" y="5203438"/>
            <a:ext cx="1285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10632" y="4087743"/>
            <a:ext cx="128565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6" name="文本框 4"/>
          <p:cNvSpPr txBox="1">
            <a:spLocks noChangeArrowheads="1"/>
          </p:cNvSpPr>
          <p:nvPr/>
        </p:nvSpPr>
        <p:spPr bwMode="auto">
          <a:xfrm>
            <a:off x="6610350" y="4609465"/>
            <a:ext cx="1055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6610632" y="5113268"/>
            <a:ext cx="12856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=300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8" name="文本框 13"/>
          <p:cNvSpPr txBox="1">
            <a:spLocks noChangeArrowheads="1"/>
          </p:cNvSpPr>
          <p:nvPr/>
        </p:nvSpPr>
        <p:spPr bwMode="auto">
          <a:xfrm>
            <a:off x="5592638" y="4089782"/>
            <a:ext cx="1295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75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4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5592638" y="4589527"/>
            <a:ext cx="1295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5592618" y="5113188"/>
            <a:ext cx="1295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50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×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2" charset="-122"/>
              </a:rPr>
              <a:t>6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20" name=" 2050"/>
          <p:cNvSpPr/>
          <p:nvPr/>
        </p:nvSpPr>
        <p:spPr bwMode="auto">
          <a:xfrm>
            <a:off x="9037091" y="4521882"/>
            <a:ext cx="2664296" cy="1204322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2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noFill/>
          <a:ln w="19050">
            <a:solidFill>
              <a:schemeClr val="accent1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积都相等表示货物的总吨数</a:t>
            </a:r>
            <a:endParaRPr lang="zh-CN" altLang="en-US" sz="28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8" grpId="0"/>
      <p:bldP spid="10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6350" y="925265"/>
            <a:ext cx="10969200" cy="7056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判断下面各题的两种量是否成反比例关系，并说明理由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/>
              <a:t>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5645" y="1875155"/>
            <a:ext cx="8981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</a:t>
            </a:r>
            <a:r>
              <a:rPr lang="zh-CN" altLang="en-US" sz="2800" dirty="0"/>
              <a:t>、煤的数量一定，使用天数与每天的平均用煤量。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948690" y="2335530"/>
            <a:ext cx="7480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每天平均用煤量</a:t>
            </a:r>
            <a:r>
              <a:rPr lang="zh-CN" altLang="en-US" sz="2800" dirty="0">
                <a:latin typeface="Arial" panose="020B0604020202020204" pitchFamily="34" charset="0"/>
              </a:rPr>
              <a:t>×使用天数</a:t>
            </a:r>
            <a:r>
              <a:rPr lang="en-US" altLang="zh-CN" sz="2800" dirty="0">
                <a:latin typeface="Arial" panose="020B0604020202020204" pitchFamily="34" charset="0"/>
              </a:rPr>
              <a:t>=</a:t>
            </a:r>
            <a:r>
              <a:rPr lang="zh-CN" altLang="en-US" sz="2800" dirty="0">
                <a:latin typeface="Arial" panose="020B0604020202020204" pitchFamily="34" charset="0"/>
              </a:rPr>
              <a:t>煤的总量</a:t>
            </a:r>
            <a:r>
              <a:rPr lang="zh-CN" altLang="en-US" dirty="0">
                <a:latin typeface="Arial" panose="020B0604020202020204" pitchFamily="34" charset="0"/>
              </a:rPr>
              <a:t>（</a:t>
            </a:r>
            <a:r>
              <a:rPr lang="zh-CN" altLang="en-US" sz="2800" dirty="0">
                <a:latin typeface="Arial" panose="020B0604020202020204" pitchFamily="34" charset="0"/>
              </a:rPr>
              <a:t>一定）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07375" y="2335530"/>
            <a:ext cx="2695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成反比例关系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6280" y="3031490"/>
            <a:ext cx="8980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2</a:t>
            </a:r>
            <a:r>
              <a:rPr lang="zh-CN" altLang="en-US" sz="2800" dirty="0"/>
              <a:t>、在一块菜地里种的黄瓜与西红柿的面积。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716280" y="3717925"/>
            <a:ext cx="7405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种黄瓜的面积</a:t>
            </a:r>
            <a:r>
              <a:rPr lang="en-US" altLang="zh-CN" sz="2800" dirty="0"/>
              <a:t>+</a:t>
            </a:r>
            <a:r>
              <a:rPr lang="zh-CN" altLang="en-US" sz="2800" dirty="0"/>
              <a:t>种西红柿的面积</a:t>
            </a:r>
            <a:r>
              <a:rPr lang="en-US" altLang="zh-CN" sz="2800" dirty="0"/>
              <a:t>=</a:t>
            </a:r>
            <a:r>
              <a:rPr lang="zh-CN" altLang="en-US" sz="2800" dirty="0"/>
              <a:t>菜地的面积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7971790" y="3717925"/>
            <a:ext cx="25050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不成比例关系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280" y="4465955"/>
            <a:ext cx="6798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3</a:t>
            </a:r>
            <a:r>
              <a:rPr lang="zh-CN" altLang="en-US" sz="2800" dirty="0"/>
              <a:t>、圆柱的体积一定，圆柱的底面积与高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960120" y="5196205"/>
            <a:ext cx="6311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底面积×高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=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圆柱的体积（一定）</a:t>
            </a:r>
            <a:endParaRPr lang="zh-CN" altLang="en-US" sz="28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15225" y="5196205"/>
            <a:ext cx="2695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</a:rPr>
              <a:t>成反比例关系</a:t>
            </a:r>
            <a:endParaRPr lang="zh-CN" altLang="en-US" sz="2800">
              <a:solidFill>
                <a:srgbClr val="C00000"/>
              </a:solidFill>
            </a:endParaRPr>
          </a:p>
        </p:txBody>
      </p:sp>
      <p:pic>
        <p:nvPicPr>
          <p:cNvPr id="14" name="图片 13" descr="159852178424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72750" y="1874520"/>
            <a:ext cx="1283970" cy="1283970"/>
          </a:xfrm>
          <a:prstGeom prst="rect">
            <a:avLst/>
          </a:prstGeom>
        </p:spPr>
      </p:pic>
      <p:pic>
        <p:nvPicPr>
          <p:cNvPr id="16" name="图片 15" descr="159852186459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374630" y="3446145"/>
            <a:ext cx="1066165" cy="106616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94190" y="164981"/>
            <a:ext cx="155448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小练笔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5" name="图片 14" descr="159852184787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23170" y="4798060"/>
            <a:ext cx="1317625" cy="13176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5.xml><?xml version="1.0" encoding="utf-8"?>
<p:tagLst xmlns:p="http://schemas.openxmlformats.org/presentationml/2006/main">
  <p:tag name="KSO_WM_UNIT_TABLE_BEAUTIFY" val="smartTable{de9d91ae-ecb4-48e3-9511-4d3c834e84e4}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TABLE_BEAUTIFY" val="smartTable{3ae7f419-ad96-4add-acb4-c786c2bbda76}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KSO_WM_UNIT_TABLE_BEAUTIFY" val="smartTable{f9367510-256c-4ce8-85cb-a86f550183b2}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c1d8237-c47d-467f-8ced-8b290223ce07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WPS 演示</Application>
  <PresentationFormat>自定义</PresentationFormat>
  <Paragraphs>160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Wingdings</vt:lpstr>
      <vt:lpstr>Calibri</vt:lpstr>
      <vt:lpstr>Century Gothic</vt:lpstr>
      <vt:lpstr>冬青黑体简体中文 W3</vt:lpstr>
      <vt:lpstr>华文新魏</vt:lpstr>
      <vt:lpstr>楷体_GB2312</vt:lpstr>
      <vt:lpstr>Times New Roman</vt:lpstr>
      <vt:lpstr>黑体</vt:lpstr>
      <vt:lpstr>楷体</vt:lpstr>
      <vt:lpstr>Arial</vt:lpstr>
      <vt:lpstr>Arial Unicode MS</vt:lpstr>
      <vt:lpstr>新宋体</vt:lpstr>
      <vt:lpstr>第一PPT模板网-WWW.1PPT.COM</vt:lpstr>
      <vt:lpstr>PowerPoint 演示文稿</vt:lpstr>
      <vt:lpstr>你发现了什么数学问题</vt:lpstr>
      <vt:lpstr>PowerPoint 演示文稿</vt:lpstr>
      <vt:lpstr>关系式：</vt:lpstr>
      <vt:lpstr>PowerPoint 演示文稿</vt:lpstr>
      <vt:lpstr>PowerPoint 演示文稿</vt:lpstr>
      <vt:lpstr>判断下面各题的两种量是否成反比例关系，并说明理由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2021-04-06T23:49:00Z</cp:lastPrinted>
  <dcterms:created xsi:type="dcterms:W3CDTF">2021-04-06T23:49:00Z</dcterms:created>
  <dcterms:modified xsi:type="dcterms:W3CDTF">2023-02-12T05:49:21Z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7AAC4E27070B4619A9DA40DB4E9511D5</vt:lpwstr>
  </property>
  <property fmtid="{D5CDD505-2E9C-101B-9397-08002B2CF9AE}" pid="7" name="KSOProductBuildVer">
    <vt:lpwstr>2052-11.1.0.13703</vt:lpwstr>
  </property>
</Properties>
</file>