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6FC83-9900-4C29-ACA0-DBD0AF1EAC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91D47-BDE5-4A58-B35A-1D04CB19F5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2438" y="685800"/>
            <a:ext cx="5953125" cy="3429000"/>
          </a:xfrm>
          <a:ln>
            <a:solidFill>
              <a:srgbClr val="000000"/>
            </a:solidFill>
            <a:miter/>
          </a:ln>
        </p:spPr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1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29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4266977" y="361919"/>
            <a:ext cx="4876546" cy="76193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8" tIns="45695" rIns="91388" bIns="45695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直角三角形 12"/>
          <p:cNvSpPr/>
          <p:nvPr/>
        </p:nvSpPr>
        <p:spPr bwMode="auto">
          <a:xfrm>
            <a:off x="3810297" y="0"/>
            <a:ext cx="685853" cy="438374"/>
          </a:xfrm>
          <a:prstGeom prst="rtTriangle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35" y="205816"/>
            <a:ext cx="8229053" cy="858141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35" y="1200003"/>
            <a:ext cx="8229053" cy="3394194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4480"/>
            <a:r>
              <a:rPr lang="zh-CN" altLang="en-US" dirty="0"/>
              <a:t>第二级</a:t>
            </a:r>
            <a:endParaRPr lang="zh-CN" altLang="en-US" dirty="0"/>
          </a:p>
          <a:p>
            <a:pPr lvl="2" indent="-227965"/>
            <a:r>
              <a:rPr lang="zh-CN" altLang="en-US" dirty="0"/>
              <a:t>第三级</a:t>
            </a:r>
            <a:endParaRPr lang="zh-CN" altLang="en-US" dirty="0"/>
          </a:p>
          <a:p>
            <a:pPr lvl="3" indent="-227965"/>
            <a:r>
              <a:rPr lang="zh-CN" altLang="en-US" dirty="0"/>
              <a:t>第四级</a:t>
            </a:r>
            <a:endParaRPr lang="zh-CN" altLang="en-US" dirty="0"/>
          </a:p>
          <a:p>
            <a:pPr lvl="4" indent="-2273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 userDrawn="1"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37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09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1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265" indent="-34226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730" indent="-22796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65" indent="-22796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130" indent="-22796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33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98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0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2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28473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7412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1984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556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1"/>
          <p:cNvGrpSpPr/>
          <p:nvPr/>
        </p:nvGrpSpPr>
        <p:grpSpPr>
          <a:xfrm>
            <a:off x="977260" y="770289"/>
            <a:ext cx="2127209" cy="647735"/>
            <a:chOff x="3418863" y="1494902"/>
            <a:chExt cx="2835953" cy="884601"/>
          </a:xfrm>
        </p:grpSpPr>
        <p:sp>
          <p:nvSpPr>
            <p:cNvPr id="20" name="矩形 19"/>
            <p:cNvSpPr/>
            <p:nvPr/>
          </p:nvSpPr>
          <p:spPr>
            <a:xfrm>
              <a:off x="4484409" y="1534923"/>
              <a:ext cx="1770407" cy="757650"/>
            </a:xfrm>
            <a:prstGeom prst="rect">
              <a:avLst/>
            </a:prstGeom>
          </p:spPr>
          <p:txBody>
            <a:bodyPr wrap="square" lIns="92213" tIns="46106" rIns="92213" bIns="46106">
              <a:spAutoFit/>
            </a:bodyPr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000" b="1" dirty="0">
                  <a:solidFill>
                    <a:srgbClr val="0050AA"/>
                  </a:solidFill>
                  <a:ea typeface="楷体" panose="02010609060101010101" pitchFamily="49" charset="-122"/>
                </a:rPr>
                <a:t>比例</a:t>
              </a:r>
              <a:endParaRPr lang="zh-CN" altLang="en-US" sz="3000" b="1" dirty="0">
                <a:solidFill>
                  <a:srgbClr val="0050AA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11268" name="组合 22"/>
            <p:cNvGrpSpPr/>
            <p:nvPr/>
          </p:nvGrpSpPr>
          <p:grpSpPr>
            <a:xfrm>
              <a:off x="3418863" y="1494902"/>
              <a:ext cx="1008111" cy="884601"/>
              <a:chOff x="1306635" y="1440417"/>
              <a:chExt cx="654821" cy="648000"/>
            </a:xfrm>
          </p:grpSpPr>
          <p:pic>
            <p:nvPicPr>
              <p:cNvPr id="11269" name="图片 2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06635" y="1440417"/>
                <a:ext cx="654821" cy="648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0" name="文本框 10"/>
              <p:cNvSpPr txBox="1"/>
              <p:nvPr/>
            </p:nvSpPr>
            <p:spPr>
              <a:xfrm>
                <a:off x="1466999" y="1472991"/>
                <a:ext cx="327882" cy="5542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000" b="1" dirty="0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30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71" name="副标题 6"/>
          <p:cNvSpPr txBox="1"/>
          <p:nvPr/>
        </p:nvSpPr>
        <p:spPr>
          <a:xfrm>
            <a:off x="2498267" y="3099235"/>
            <a:ext cx="4329676" cy="587031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 anchor="ctr"/>
          <a:lstStyle/>
          <a:p>
            <a:pPr algn="ctr" defTabSz="67945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2" name="直接连接符 14"/>
          <p:cNvCxnSpPr/>
          <p:nvPr/>
        </p:nvCxnSpPr>
        <p:spPr>
          <a:xfrm flipV="1">
            <a:off x="1724247" y="2446718"/>
            <a:ext cx="5830535" cy="19537"/>
          </a:xfrm>
          <a:prstGeom prst="line">
            <a:avLst/>
          </a:prstGeom>
          <a:ln w="28575" cap="flat" cmpd="sng">
            <a:solidFill>
              <a:srgbClr val="004E9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73" name="矩形 2"/>
          <p:cNvSpPr/>
          <p:nvPr/>
        </p:nvSpPr>
        <p:spPr>
          <a:xfrm>
            <a:off x="1485695" y="1569533"/>
            <a:ext cx="6354825" cy="684211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 anchor="t">
            <a:spAutoFit/>
          </a:bodyPr>
          <a:lstStyle/>
          <a:p>
            <a:pPr algn="ctr" defTabSz="679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认识比例尺</a:t>
            </a:r>
            <a:endParaRPr lang="zh-CN" altLang="zh-CN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15951" y="2637688"/>
            <a:ext cx="1094311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ea typeface="楷体" panose="02010609060101010101" pitchFamily="49" charset="-122"/>
              </a:rPr>
              <a:t>第</a:t>
            </a:r>
            <a:r>
              <a:rPr lang="en-US" altLang="zh-CN" sz="2100" dirty="0">
                <a:solidFill>
                  <a:srgbClr val="00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ea typeface="楷体" panose="02010609060101010101" pitchFamily="49" charset="-122"/>
              </a:rPr>
              <a:t>课时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4"/>
          <p:cNvSpPr txBox="1"/>
          <p:nvPr/>
        </p:nvSpPr>
        <p:spPr>
          <a:xfrm>
            <a:off x="620397" y="577961"/>
            <a:ext cx="3249638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五、课后作业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723" name="Text Box 6"/>
          <p:cNvSpPr txBox="1"/>
          <p:nvPr/>
        </p:nvSpPr>
        <p:spPr>
          <a:xfrm>
            <a:off x="683509" y="2202531"/>
            <a:ext cx="7384741" cy="463764"/>
          </a:xfrm>
          <a:prstGeom prst="rect">
            <a:avLst/>
          </a:prstGeom>
          <a:noFill/>
          <a:ln w="9525">
            <a:noFill/>
          </a:ln>
        </p:spPr>
        <p:txBody>
          <a:bodyPr wrap="square" lIns="82595" tIns="41297" rIns="82595" bIns="41297" anchor="t">
            <a:spAutoFit/>
          </a:bodyPr>
          <a:lstStyle/>
          <a:p>
            <a:pPr defTabSz="67945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完成课本“练习十”第</a:t>
            </a:r>
            <a:r>
              <a:rPr lang="en-US" altLang="zh-CN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</a:t>
            </a: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题、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4294967295"/>
          </p:nvPr>
        </p:nvSpPr>
        <p:spPr>
          <a:xfrm>
            <a:off x="1493259" y="1622280"/>
            <a:ext cx="6400443" cy="1582450"/>
          </a:xfrm>
        </p:spPr>
        <p:txBody>
          <a:bodyPr lIns="67973" tIns="33985" rIns="67973" bIns="33985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提出疑问：</a:t>
            </a:r>
            <a:r>
              <a:rPr lang="zh-CN" altLang="zh-CN" sz="2400" kern="1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我们要绘制教室的平面图，如果按实际尺寸来绘制，需要多大的图纸？</a:t>
            </a:r>
            <a:r>
              <a:rPr lang="zh-CN" altLang="en-US" sz="2400" kern="1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可行</a:t>
            </a:r>
            <a:r>
              <a:rPr lang="zh-CN" altLang="zh-CN" sz="2400" kern="1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吗？如果要画中国地图呢？</a:t>
            </a:r>
            <a:endParaRPr lang="zh-CN" altLang="zh-CN" sz="2400" kern="1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7077" y="566143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1169181" y="1094797"/>
            <a:ext cx="7101805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在绘制地图和其他平面图的时候，需要把实际距离按一定的比缩小（或扩大），再画在图纸上。这时，就要确定图上距离和相对应的实际距离的比。</a:t>
            </a:r>
            <a:endParaRPr lang="en-US" sz="2100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一幅图的图上距离和实际距离的比，叫做这幅图的</a:t>
            </a:r>
            <a:r>
              <a:rPr lang="zh-CN" altLang="en-US" sz="2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比例尺</a:t>
            </a:r>
            <a:r>
              <a:rPr lang="zh-CN" altLang="en-US" sz="21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en-US" sz="2100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817335" y="3046487"/>
            <a:ext cx="5980036" cy="696515"/>
            <a:chOff x="51631" y="229119"/>
            <a:chExt cx="7267609" cy="928694"/>
          </a:xfrm>
        </p:grpSpPr>
        <p:sp>
          <p:nvSpPr>
            <p:cNvPr id="42002" name="矩形 7"/>
            <p:cNvSpPr>
              <a:spLocks noChangeArrowheads="1"/>
            </p:cNvSpPr>
            <p:nvPr/>
          </p:nvSpPr>
          <p:spPr bwMode="auto">
            <a:xfrm>
              <a:off x="51631" y="458238"/>
              <a:ext cx="7267609" cy="492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图上距离</a:t>
              </a:r>
              <a:r>
                <a:rPr lang="en-US" altLang="zh-CN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:</a:t>
              </a: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实际距离</a:t>
              </a:r>
              <a:r>
                <a:rPr lang="en-US" altLang="zh-CN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=</a:t>
              </a: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比例尺  或            </a:t>
              </a:r>
              <a:r>
                <a:rPr lang="en-US" altLang="zh-CN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=</a:t>
              </a: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比例尺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4210957" y="229119"/>
              <a:ext cx="2000264" cy="928694"/>
              <a:chOff x="-222962" y="229119"/>
              <a:chExt cx="2000264" cy="928694"/>
            </a:xfrm>
          </p:grpSpPr>
          <p:sp>
            <p:nvSpPr>
              <p:cNvPr id="42004" name="TextBox 4"/>
              <p:cNvSpPr txBox="1">
                <a:spLocks noChangeArrowheads="1"/>
              </p:cNvSpPr>
              <p:nvPr/>
            </p:nvSpPr>
            <p:spPr bwMode="auto">
              <a:xfrm>
                <a:off x="-222962" y="229119"/>
                <a:ext cx="2000264" cy="9286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000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图上距离</a:t>
                </a:r>
                <a:endParaRPr 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endParaRPr>
              </a:p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000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实际距离</a:t>
                </a:r>
                <a:endPara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005" name="直接连接符 5"/>
              <p:cNvCxnSpPr>
                <a:cxnSpLocks noChangeShapeType="1"/>
              </p:cNvCxnSpPr>
              <p:nvPr/>
            </p:nvCxnSpPr>
            <p:spPr bwMode="auto">
              <a:xfrm flipV="1">
                <a:off x="-222794" y="609724"/>
                <a:ext cx="1485374" cy="3535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</p:spPr>
          </p:cxnSp>
        </p:grpSp>
      </p:grpSp>
      <p:pic>
        <p:nvPicPr>
          <p:cNvPr id="20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387" y="572379"/>
            <a:ext cx="623969" cy="4221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49943" y="566143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00" name="AutoShape 27"/>
          <p:cNvSpPr>
            <a:spLocks noChangeArrowheads="1"/>
          </p:cNvSpPr>
          <p:nvPr/>
        </p:nvSpPr>
        <p:spPr bwMode="auto">
          <a:xfrm>
            <a:off x="6326733" y="3508770"/>
            <a:ext cx="1379744" cy="400948"/>
          </a:xfrm>
          <a:prstGeom prst="wedgeRoundRectCallout">
            <a:avLst>
              <a:gd name="adj1" fmla="val 59602"/>
              <a:gd name="adj2" fmla="val -18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7973" tIns="33985" rIns="67973" bIns="33985" anchor="ctr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单位要相同！</a:t>
            </a:r>
            <a:endParaRPr lang="en-US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315291" y="3305975"/>
            <a:ext cx="1863638" cy="857250"/>
          </a:xfrm>
          <a:prstGeom prst="wedgeRoundRectCallout">
            <a:avLst>
              <a:gd name="adj1" fmla="val -61153"/>
              <a:gd name="adj2" fmla="val 732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7973" tIns="33985" rIns="67973" bIns="33985" anchor="ctr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你能把上面的线</a:t>
            </a:r>
            <a:endParaRPr 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段比例尺改成数</a:t>
            </a:r>
            <a:endParaRPr 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值比例尺吗？</a:t>
            </a:r>
            <a:endParaRPr 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8" name="TextBox 21"/>
          <p:cNvSpPr txBox="1">
            <a:spLocks noChangeArrowheads="1"/>
          </p:cNvSpPr>
          <p:nvPr/>
        </p:nvSpPr>
        <p:spPr bwMode="auto">
          <a:xfrm>
            <a:off x="3545853" y="3026994"/>
            <a:ext cx="2413959" cy="1178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=1cm:50km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=1cm:5000000cm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=1:5000000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24"/>
          <p:cNvGrpSpPr/>
          <p:nvPr/>
        </p:nvGrpSpPr>
        <p:grpSpPr bwMode="auto">
          <a:xfrm>
            <a:off x="891565" y="1091898"/>
            <a:ext cx="7722531" cy="1021377"/>
            <a:chOff x="-525784" y="1630853"/>
            <a:chExt cx="9985318" cy="1397327"/>
          </a:xfrm>
        </p:grpSpPr>
        <p:grpSp>
          <p:nvGrpSpPr>
            <p:cNvPr id="8" name="组合 22"/>
            <p:cNvGrpSpPr/>
            <p:nvPr/>
          </p:nvGrpSpPr>
          <p:grpSpPr bwMode="auto">
            <a:xfrm>
              <a:off x="-525784" y="1630853"/>
              <a:ext cx="9985318" cy="1397327"/>
              <a:chOff x="-525784" y="1630853"/>
              <a:chExt cx="9985318" cy="1397327"/>
            </a:xfrm>
          </p:grpSpPr>
          <p:sp>
            <p:nvSpPr>
              <p:cNvPr id="41995" name="TextBox 9"/>
              <p:cNvSpPr txBox="1">
                <a:spLocks noChangeArrowheads="1"/>
              </p:cNvSpPr>
              <p:nvPr/>
            </p:nvSpPr>
            <p:spPr bwMode="auto">
              <a:xfrm>
                <a:off x="-525784" y="1630853"/>
                <a:ext cx="9985318" cy="7143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例如，一幅中国地图的比例尺是</a:t>
                </a:r>
                <a:r>
                  <a:rPr lang="en-US" altLang="zh-CN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1:100000000</a:t>
                </a:r>
                <a:r>
                  <a:rPr lang="zh-CN" altLang="en-US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，这是数值比例尺，有时也写成           。又如，一幅北京地图的比例尺是这样表的：        ，这是线段比例尺，表示地图上</a:t>
                </a:r>
                <a:r>
                  <a:rPr lang="en-US" altLang="zh-CN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1cm</a:t>
                </a:r>
                <a:r>
                  <a:rPr lang="zh-CN" altLang="en-US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的距离相当于地面上</a:t>
                </a:r>
                <a:r>
                  <a:rPr lang="en-US" altLang="zh-CN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50km</a:t>
                </a:r>
                <a:r>
                  <a:rPr lang="zh-CN" altLang="en-US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的实际距离。</a:t>
                </a:r>
                <a:endParaRPr lang="zh-CN" altLang="en-US" dirty="0">
                  <a:solidFill>
                    <a:srgbClr val="7030A0"/>
                  </a:solidFill>
                  <a:latin typeface="宋体" panose="02010600030101010101" pitchFamily="2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996" name="TextBox 10"/>
              <p:cNvSpPr txBox="1">
                <a:spLocks noChangeArrowheads="1"/>
              </p:cNvSpPr>
              <p:nvPr/>
            </p:nvSpPr>
            <p:spPr bwMode="auto">
              <a:xfrm>
                <a:off x="182372" y="2099486"/>
                <a:ext cx="1785950" cy="9286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    </a:t>
                </a:r>
                <a:r>
                  <a:rPr lang="en-US" altLang="zh-CN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solidFill>
                    <a:srgbClr val="7030A0"/>
                  </a:solidFill>
                  <a:latin typeface="宋体" panose="02010600030101010101" pitchFamily="2" charset="-122"/>
                  <a:ea typeface="楷体" panose="02010609060101010101" pitchFamily="49" charset="-122"/>
                </a:endParaRPr>
              </a:p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dirty="0">
                    <a:solidFill>
                      <a:srgbClr val="7030A0"/>
                    </a:solidFill>
                    <a:latin typeface="宋体" panose="02010600030101010101" pitchFamily="2" charset="-122"/>
                    <a:ea typeface="楷体" panose="02010609060101010101" pitchFamily="49" charset="-122"/>
                  </a:rPr>
                  <a:t> 100000000</a:t>
                </a:r>
                <a:endParaRPr lang="zh-CN" altLang="en-US" dirty="0">
                  <a:solidFill>
                    <a:srgbClr val="7030A0"/>
                  </a:solidFill>
                  <a:latin typeface="宋体" panose="02010600030101010101" pitchFamily="2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997" name="直接连接符 11"/>
              <p:cNvCxnSpPr>
                <a:cxnSpLocks noChangeShapeType="1"/>
              </p:cNvCxnSpPr>
              <p:nvPr/>
            </p:nvCxnSpPr>
            <p:spPr bwMode="auto">
              <a:xfrm flipV="1">
                <a:off x="190739" y="2563833"/>
                <a:ext cx="1643068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</p:spPr>
          </p:cxnSp>
        </p:grpSp>
        <p:pic>
          <p:nvPicPr>
            <p:cNvPr id="41994" name="Picture 3" descr="D:\我的文档-桌面-收藏夹\桌面\1.tif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25033" y="2409543"/>
              <a:ext cx="1329060" cy="385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" name="Picture 20" descr="男天使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782" y="2971974"/>
            <a:ext cx="1143149" cy="10361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65711" y="526747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Picture 15" descr="男天使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20807" y="3341545"/>
            <a:ext cx="1095518" cy="8896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0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1"/>
          <p:cNvSpPr txBox="1">
            <a:spLocks noChangeArrowheads="1"/>
          </p:cNvSpPr>
          <p:nvPr/>
        </p:nvSpPr>
        <p:spPr bwMode="auto">
          <a:xfrm>
            <a:off x="1069323" y="959240"/>
            <a:ext cx="7115083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1:5000000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表示图上距离是实际距离的几分之几？实际距离是图上距离的多少倍？</a:t>
            </a:r>
            <a:endParaRPr 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en-US" sz="1900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en-US" altLang="zh-CN" sz="2100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ea typeface="楷体" panose="02010609060101010101" pitchFamily="49" charset="-122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在绘制比较精细的零件图时，经常需要把零件的尺寸按一定的比放大，如一幅零件图纸的比例尺是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，你知道它表示什么吗？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TextBox 5"/>
          <p:cNvSpPr txBox="1">
            <a:spLocks noChangeArrowheads="1"/>
          </p:cNvSpPr>
          <p:nvPr/>
        </p:nvSpPr>
        <p:spPr bwMode="auto">
          <a:xfrm>
            <a:off x="2843585" y="3405821"/>
            <a:ext cx="4279291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图上距离是实际距离的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1"/>
          <p:cNvGrpSpPr/>
          <p:nvPr/>
        </p:nvGrpSpPr>
        <p:grpSpPr bwMode="auto">
          <a:xfrm>
            <a:off x="3113648" y="1603282"/>
            <a:ext cx="1645881" cy="696515"/>
            <a:chOff x="-134939" y="406740"/>
            <a:chExt cx="2143145" cy="928694"/>
          </a:xfrm>
        </p:grpSpPr>
        <p:sp>
          <p:nvSpPr>
            <p:cNvPr id="43015" name="TextBox 7"/>
            <p:cNvSpPr txBox="1">
              <a:spLocks noChangeArrowheads="1"/>
            </p:cNvSpPr>
            <p:nvPr/>
          </p:nvSpPr>
          <p:spPr bwMode="auto">
            <a:xfrm>
              <a:off x="-134939" y="406740"/>
              <a:ext cx="2143145" cy="9286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5000000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016" name="直接连接符 8"/>
            <p:cNvCxnSpPr>
              <a:cxnSpLocks noChangeShapeType="1"/>
            </p:cNvCxnSpPr>
            <p:nvPr/>
          </p:nvCxnSpPr>
          <p:spPr bwMode="auto">
            <a:xfrm>
              <a:off x="-64607" y="871087"/>
              <a:ext cx="135732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</p:cxnSp>
      </p:grpSp>
      <p:sp>
        <p:nvSpPr>
          <p:cNvPr id="43018" name="矩形 12"/>
          <p:cNvSpPr>
            <a:spLocks noChangeArrowheads="1"/>
          </p:cNvSpPr>
          <p:nvPr/>
        </p:nvSpPr>
        <p:spPr bwMode="auto">
          <a:xfrm>
            <a:off x="4759532" y="1849387"/>
            <a:ext cx="1091159" cy="364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5000000</a:t>
            </a:r>
            <a:endParaRPr lang="zh-CN" altLang="en-US" sz="19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77" y="566143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7075" y="3970075"/>
            <a:ext cx="7985620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为了计算方便，一般把比例尺写成前项或后项是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的形式。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utoUpdateAnimBg="0"/>
      <p:bldP spid="43018" grpId="0" autoUpdateAnimBg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1246468" y="1003949"/>
            <a:ext cx="7022427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90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北京到天津的实际距离是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120km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，在一幅地图上量得两地的图上距离是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2.4cm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。这幅地图的比例尺是多少？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2087400" y="2044266"/>
            <a:ext cx="5347290" cy="1821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120km=12000000cm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2.4:12000000=1:5000000</a:t>
            </a:r>
            <a:endParaRPr lang="en-US" altLang="zh-CN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答：这幅地图的比例尺是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1:5000000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八边形 7"/>
          <p:cNvSpPr/>
          <p:nvPr/>
        </p:nvSpPr>
        <p:spPr>
          <a:xfrm>
            <a:off x="1246468" y="1113581"/>
            <a:ext cx="401351" cy="388144"/>
          </a:xfrm>
          <a:prstGeom prst="octag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73" tIns="33985" rIns="67973" bIns="33985" rtlCol="0" anchor="ctr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FFFF"/>
                </a:solidFill>
                <a:ea typeface="宋体" panose="02010600030101010101" pitchFamily="2" charset="-122"/>
                <a:sym typeface="+mn-ea"/>
              </a:rPr>
              <a:t>1</a:t>
            </a:r>
            <a:endParaRPr lang="en-US" altLang="zh-CN" sz="2400" b="1" noProof="1">
              <a:solidFill>
                <a:srgbClr val="FFFFFF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5103" y="514617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110043" y="1154429"/>
            <a:ext cx="7022427" cy="1153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一个圆柱形零件的高是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5mm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，在图纸上的高是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。这幅图纸的比例尺是多少？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0" name="TextBox 7"/>
          <p:cNvSpPr txBox="1">
            <a:spLocks noChangeArrowheads="1"/>
          </p:cNvSpPr>
          <p:nvPr/>
        </p:nvSpPr>
        <p:spPr bwMode="auto">
          <a:xfrm>
            <a:off x="2357465" y="2466253"/>
            <a:ext cx="4753147" cy="15228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90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  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2cm:5mm=4:1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答：这幅图纸的比例尺是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4:1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116" y="616707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584770" y="1848499"/>
            <a:ext cx="2426406" cy="391823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defTabSz="509905"/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P53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做一做）</a:t>
            </a:r>
            <a:endParaRPr lang="zh-CN" altLang="en-US" sz="2100" dirty="0">
              <a:solidFill>
                <a:srgbClr val="333399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5" name="文本框 14"/>
          <p:cNvSpPr txBox="1"/>
          <p:nvPr/>
        </p:nvSpPr>
        <p:spPr>
          <a:xfrm>
            <a:off x="620397" y="577961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7206" y="1253041"/>
            <a:ext cx="7399785" cy="1176654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一幅地图的比例尺是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1:30000000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，你能用线段比例尺表示出来吗？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2979929" y="2380453"/>
            <a:ext cx="2753419" cy="437990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67945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30000000cm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300km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PA_组合 16"/>
          <p:cNvGrpSpPr/>
          <p:nvPr/>
        </p:nvGrpSpPr>
        <p:grpSpPr>
          <a:xfrm>
            <a:off x="2050728" y="3122642"/>
            <a:ext cx="3785614" cy="461665"/>
            <a:chOff x="708885" y="3466740"/>
            <a:chExt cx="5046610" cy="631355"/>
          </a:xfrm>
        </p:grpSpPr>
        <p:sp>
          <p:nvSpPr>
            <p:cNvPr id="13" name="TextBox 6"/>
            <p:cNvSpPr txBox="1"/>
            <p:nvPr/>
          </p:nvSpPr>
          <p:spPr>
            <a:xfrm>
              <a:off x="708885" y="3466740"/>
              <a:ext cx="2707964" cy="6313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defTabSz="67945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线段比例尺：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5"/>
            <p:cNvGrpSpPr/>
            <p:nvPr/>
          </p:nvGrpSpPr>
          <p:grpSpPr>
            <a:xfrm>
              <a:off x="3257916" y="3466740"/>
              <a:ext cx="2497579" cy="505084"/>
              <a:chOff x="3257916" y="3409950"/>
              <a:chExt cx="2497579" cy="505084"/>
            </a:xfrm>
          </p:grpSpPr>
          <p:grpSp>
            <p:nvGrpSpPr>
              <p:cNvPr id="15" name="组合 15"/>
              <p:cNvGrpSpPr/>
              <p:nvPr/>
            </p:nvGrpSpPr>
            <p:grpSpPr>
              <a:xfrm>
                <a:off x="3432607" y="3792500"/>
                <a:ext cx="1451628" cy="76631"/>
                <a:chOff x="3835400" y="3937000"/>
                <a:chExt cx="4330700" cy="228600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3848013" y="4166234"/>
                  <a:ext cx="4319092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rot="5400000" flipH="1" flipV="1">
                  <a:off x="3719944" y="4052373"/>
                  <a:ext cx="227721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rot="5400000" flipH="1" flipV="1">
                  <a:off x="5893699" y="4052373"/>
                  <a:ext cx="227721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rot="5400000" flipH="1" flipV="1">
                  <a:off x="8039037" y="4052373"/>
                  <a:ext cx="227721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Box 16"/>
              <p:cNvSpPr txBox="1"/>
              <p:nvPr/>
            </p:nvSpPr>
            <p:spPr>
              <a:xfrm>
                <a:off x="3257916" y="3409950"/>
                <a:ext cx="400040" cy="5050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defTabSz="67945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zh-CN" altLang="en-US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3863954" y="3409950"/>
                <a:ext cx="707764" cy="5050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defTabSz="67945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300</a:t>
                </a:r>
                <a:endParaRPr lang="zh-CN" altLang="en-US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4586147" y="3409950"/>
                <a:ext cx="1169348" cy="5050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defTabSz="67945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600 km</a:t>
                </a:r>
                <a:endParaRPr lang="zh-CN" altLang="en-US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3" name="文本框 3"/>
          <p:cNvSpPr txBox="1"/>
          <p:nvPr/>
        </p:nvSpPr>
        <p:spPr>
          <a:xfrm>
            <a:off x="3211529" y="1874992"/>
            <a:ext cx="2291754" cy="391823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defTabSz="509905"/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P56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第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1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题）</a:t>
            </a:r>
            <a:endParaRPr lang="zh-CN" altLang="en-US" sz="2100" dirty="0">
              <a:solidFill>
                <a:srgbClr val="333399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4"/>
          <p:cNvSpPr>
            <a:spLocks noChangeArrowheads="1"/>
          </p:cNvSpPr>
          <p:nvPr/>
        </p:nvSpPr>
        <p:spPr bwMode="auto">
          <a:xfrm>
            <a:off x="1014768" y="1881937"/>
            <a:ext cx="8040313" cy="228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比例尺的意义： 一幅图的图上距离和实际距离的比，叫做这幅图的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比例尺的分类：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比例尺。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为了计算方便，通常把比例尺写成前项或后项是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的比，前项是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的比例尺是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缩小比例尺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，后项是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的比例尺是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放大比例尺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5103" y="602996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四、课堂小结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云形 16"/>
          <p:cNvSpPr/>
          <p:nvPr/>
        </p:nvSpPr>
        <p:spPr bwMode="auto">
          <a:xfrm>
            <a:off x="4527108" y="632617"/>
            <a:ext cx="2572085" cy="1211740"/>
          </a:xfrm>
          <a:prstGeom prst="cloud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回顾本节课，你学会了什么？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7945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18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72652" y="586554"/>
            <a:ext cx="1095518" cy="8896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KSO_WPP_MARK_KEY" val="bebc49c7-b218-4beb-99da-fd56e465eb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1110</Words>
  <Application>WPS 演示</Application>
  <PresentationFormat>全屏显示(16:9)</PresentationFormat>
  <Paragraphs>112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楷体</vt:lpstr>
      <vt:lpstr>微软雅黑</vt:lpstr>
      <vt:lpstr>Times New Roman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2022-03-28T07:05:00Z</dcterms:created>
  <dcterms:modified xsi:type="dcterms:W3CDTF">2023-02-12T05:50:10Z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C1F362997C804099906AD046849AE638</vt:lpwstr>
  </property>
  <property fmtid="{D5CDD505-2E9C-101B-9397-08002B2CF9AE}" pid="3" name="KSOProductBuildVer">
    <vt:lpwstr>2052-11.1.0.13703</vt:lpwstr>
  </property>
</Properties>
</file>