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72BEB-9269-4954-B7DA-383F78B8EE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8DC0A-1D4E-44BC-A112-8B9918A72A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1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29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4266977" y="361919"/>
            <a:ext cx="4876546" cy="76193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8" tIns="45695" rIns="91388" bIns="45695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直角三角形 12"/>
          <p:cNvSpPr/>
          <p:nvPr/>
        </p:nvSpPr>
        <p:spPr bwMode="auto">
          <a:xfrm>
            <a:off x="3810297" y="0"/>
            <a:ext cx="685853" cy="438374"/>
          </a:xfrm>
          <a:prstGeom prst="rtTriangle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35" y="205816"/>
            <a:ext cx="8229053" cy="858141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35" y="1200003"/>
            <a:ext cx="8229053" cy="3394194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4480"/>
            <a:r>
              <a:rPr lang="zh-CN" altLang="en-US" dirty="0"/>
              <a:t>第二级</a:t>
            </a:r>
            <a:endParaRPr lang="zh-CN" altLang="en-US" dirty="0"/>
          </a:p>
          <a:p>
            <a:pPr lvl="2" indent="-227965"/>
            <a:r>
              <a:rPr lang="zh-CN" altLang="en-US" dirty="0"/>
              <a:t>第三级</a:t>
            </a:r>
            <a:endParaRPr lang="zh-CN" altLang="en-US" dirty="0"/>
          </a:p>
          <a:p>
            <a:pPr lvl="3" indent="-227965"/>
            <a:r>
              <a:rPr lang="zh-CN" altLang="en-US" dirty="0"/>
              <a:t>第四级</a:t>
            </a:r>
            <a:endParaRPr lang="zh-CN" altLang="en-US" dirty="0"/>
          </a:p>
          <a:p>
            <a:pPr lvl="4" indent="-2273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 userDrawn="1"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37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09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1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265" indent="-34226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730" indent="-22796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65" indent="-22796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130" indent="-22796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33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98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0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2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28473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7412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1984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556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1"/>
          <p:cNvGrpSpPr/>
          <p:nvPr/>
        </p:nvGrpSpPr>
        <p:grpSpPr>
          <a:xfrm>
            <a:off x="977260" y="770289"/>
            <a:ext cx="2127209" cy="647735"/>
            <a:chOff x="3418863" y="1494902"/>
            <a:chExt cx="2835953" cy="884601"/>
          </a:xfrm>
        </p:grpSpPr>
        <p:sp>
          <p:nvSpPr>
            <p:cNvPr id="6" name="矩形 5"/>
            <p:cNvSpPr/>
            <p:nvPr/>
          </p:nvSpPr>
          <p:spPr>
            <a:xfrm>
              <a:off x="4484409" y="1534923"/>
              <a:ext cx="1770407" cy="757650"/>
            </a:xfrm>
            <a:prstGeom prst="rect">
              <a:avLst/>
            </a:prstGeom>
          </p:spPr>
          <p:txBody>
            <a:bodyPr wrap="square" lIns="92213" tIns="46106" rIns="92213" bIns="46106">
              <a:spAutoFit/>
            </a:bodyPr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000" b="1" dirty="0">
                  <a:solidFill>
                    <a:srgbClr val="0050AA"/>
                  </a:solidFill>
                  <a:ea typeface="楷体" panose="02010609060101010101" pitchFamily="49" charset="-122"/>
                </a:rPr>
                <a:t>比例</a:t>
              </a:r>
              <a:endParaRPr lang="zh-CN" altLang="en-US" sz="3000" b="1" dirty="0">
                <a:solidFill>
                  <a:srgbClr val="0050AA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7" name="组合 22"/>
            <p:cNvGrpSpPr/>
            <p:nvPr/>
          </p:nvGrpSpPr>
          <p:grpSpPr>
            <a:xfrm>
              <a:off x="3418863" y="1494902"/>
              <a:ext cx="1008111" cy="884601"/>
              <a:chOff x="1306635" y="1440417"/>
              <a:chExt cx="654821" cy="648000"/>
            </a:xfrm>
          </p:grpSpPr>
          <p:pic>
            <p:nvPicPr>
              <p:cNvPr id="8" name="图片 2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06635" y="1440417"/>
                <a:ext cx="654821" cy="648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10"/>
              <p:cNvSpPr txBox="1"/>
              <p:nvPr/>
            </p:nvSpPr>
            <p:spPr>
              <a:xfrm>
                <a:off x="1466999" y="1472991"/>
                <a:ext cx="327882" cy="5542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000" b="1" dirty="0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30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" name="副标题 6"/>
          <p:cNvSpPr txBox="1"/>
          <p:nvPr/>
        </p:nvSpPr>
        <p:spPr>
          <a:xfrm>
            <a:off x="2498267" y="3099235"/>
            <a:ext cx="4329676" cy="587031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 anchor="ctr"/>
          <a:lstStyle/>
          <a:p>
            <a:pPr algn="ctr" defTabSz="67945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4"/>
          <p:cNvCxnSpPr/>
          <p:nvPr/>
        </p:nvCxnSpPr>
        <p:spPr>
          <a:xfrm flipV="1">
            <a:off x="1724247" y="2446718"/>
            <a:ext cx="5830535" cy="19537"/>
          </a:xfrm>
          <a:prstGeom prst="line">
            <a:avLst/>
          </a:prstGeom>
          <a:ln w="28575" cap="flat" cmpd="sng">
            <a:solidFill>
              <a:srgbClr val="004E9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矩形 2"/>
          <p:cNvSpPr/>
          <p:nvPr/>
        </p:nvSpPr>
        <p:spPr>
          <a:xfrm>
            <a:off x="1485695" y="1569533"/>
            <a:ext cx="6354825" cy="684211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 anchor="t">
            <a:spAutoFit/>
          </a:bodyPr>
          <a:lstStyle/>
          <a:p>
            <a:pPr algn="ctr" defTabSz="679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认识比例尺</a:t>
            </a:r>
            <a:endParaRPr lang="zh-CN" altLang="zh-CN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15951" y="2637688"/>
            <a:ext cx="1094311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第</a:t>
            </a:r>
            <a:r>
              <a:rPr lang="en-US" altLang="zh-CN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课</a:t>
            </a:r>
            <a:r>
              <a:rPr lang="zh-CN" altLang="en-US" sz="2100" dirty="0">
                <a:solidFill>
                  <a:srgbClr val="000000"/>
                </a:solidFill>
                <a:ea typeface="楷体" panose="02010609060101010101" pitchFamily="49" charset="-122"/>
              </a:rPr>
              <a:t>时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5" name="文本框 14"/>
          <p:cNvSpPr txBox="1"/>
          <p:nvPr/>
        </p:nvSpPr>
        <p:spPr>
          <a:xfrm>
            <a:off x="620397" y="577961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541569" y="1102486"/>
            <a:ext cx="4574827" cy="1799877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 anchor="ctr">
            <a:spAutoFit/>
          </a:bodyPr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先把右图中的线段比例尺改写成数值比例尺，再用直尺量出图中河西村与汽车站的距离是多少厘米，并计算出两地的实际距离大约是多少？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67971" y="1200293"/>
            <a:ext cx="3234462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99114" y="2782744"/>
            <a:ext cx="1541504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600m=60000cm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114" y="3158596"/>
            <a:ext cx="3830592" cy="89963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量得河西村与汽车站的图上距离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=3cm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39303" y="4254709"/>
            <a:ext cx="4407673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答：河西村与汽车站的实际距离是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1.8km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1470707" y="2434938"/>
            <a:ext cx="2426406" cy="391823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defTabSz="509905"/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P54</a:t>
            </a:r>
            <a:r>
              <a:rPr lang="zh-CN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做一做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）</a:t>
            </a:r>
            <a:endParaRPr lang="zh-CN" altLang="en-US" sz="2100" dirty="0">
              <a:solidFill>
                <a:srgbClr val="333399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8729" y="2782744"/>
            <a:ext cx="2583456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数值比例尺为：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1:60000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18754" y="3608850"/>
                <a:ext cx="4570214" cy="484132"/>
              </a:xfrm>
              <a:prstGeom prst="rect">
                <a:avLst/>
              </a:prstGeom>
            </p:spPr>
            <p:txBody>
              <a:bodyPr lIns="67973" tIns="33985" rIns="67973" bIns="33985">
                <a:spAutoFit/>
              </a:bodyPr>
              <a:lstStyle/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实际距离</a:t>
                </a:r>
                <a:r>
                  <a:rPr lang="en-US" altLang="zh-CN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zh-CN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比例尺</m:t>
                    </m:r>
                  </m:oMath>
                </a14:m>
                <a:endParaRPr lang="en-US" altLang="zh-CN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754" y="3608850"/>
                <a:ext cx="4570214" cy="484132"/>
              </a:xfrm>
              <a:prstGeom prst="rect">
                <a:avLst/>
              </a:prstGeom>
              <a:blipFill rotWithShape="1">
                <a:blip r:embed="rId2"/>
                <a:stretch>
                  <a:fillRect l="-12" t="-30" r="1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35451" y="4028746"/>
          <a:ext cx="2981713" cy="56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2032000" imgH="393700" progId="Equation.KSEE3">
                  <p:embed/>
                </p:oleObj>
              </mc:Choice>
              <mc:Fallback>
                <p:oleObj name="" r:id="rId3" imgW="2032000" imgH="393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5451" y="4028746"/>
                        <a:ext cx="2981713" cy="564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vert="horz" lIns="67964" tIns="33983" rIns="67964" bIns="33983" rtlCol="0" anchor="ctr" anchorCtr="0">
            <a:normAutofit/>
          </a:bodyPr>
          <a:lstStyle/>
          <a:p>
            <a:r>
              <a:rPr lang="zh-CN" altLang="en-US" kern="0" dirty="0">
                <a:solidFill>
                  <a:schemeClr val="bg1"/>
                </a:solidFill>
                <a:latin typeface="黑体" panose="02010609060101010101" pitchFamily="49" charset="-122"/>
              </a:rPr>
              <a:t>三、巩固练习</a:t>
            </a:r>
            <a:endParaRPr lang="zh-CN" altLang="en-US" kern="0" dirty="0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3552" y="946528"/>
            <a:ext cx="5413772" cy="39182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973" tIns="33985" rIns="67973" bIns="33985">
            <a:spAutoFit/>
          </a:bodyPr>
          <a:lstStyle/>
          <a:p>
            <a:pPr defTabSz="67945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填表。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43752" y="1602796"/>
          <a:ext cx="7811253" cy="26375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903"/>
                <a:gridCol w="2604175"/>
                <a:gridCol w="2604175"/>
              </a:tblGrid>
              <a:tr h="6533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比例尺</a:t>
                      </a:r>
                      <a:endParaRPr lang="zh-CN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图上距离</a:t>
                      </a:r>
                      <a:endParaRPr lang="zh-CN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实际距离</a:t>
                      </a:r>
                      <a:endParaRPr lang="zh-CN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</a:tr>
              <a:tr h="6613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∶</a:t>
                      </a: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50000</a:t>
                      </a:r>
                      <a:endParaRPr lang="zh-CN" sz="2100" b="1" i="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1.8 km</a:t>
                      </a:r>
                      <a:endParaRPr lang="en-US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</a:tr>
              <a:tr h="6613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∶</a:t>
                      </a: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2000000</a:t>
                      </a:r>
                      <a:endParaRPr lang="zh-CN" sz="2100" b="1" i="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100" b="1" i="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450 km</a:t>
                      </a:r>
                      <a:endParaRPr lang="en-US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</a:tr>
              <a:tr h="6613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∶</a:t>
                      </a:r>
                      <a:r>
                        <a:rPr lang="en-US" sz="2100" b="1" i="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60000000</a:t>
                      </a:r>
                      <a:endParaRPr lang="zh-CN" sz="2100" b="1" i="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 cm</a:t>
                      </a:r>
                      <a:endParaRPr lang="en-US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100" b="1" i="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2100" b="1" i="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37396" marR="13739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39893" y="2380138"/>
            <a:ext cx="871493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3.6 cm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3471" y="3115315"/>
            <a:ext cx="1006146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22.5 cm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7195" y="3723471"/>
            <a:ext cx="1087899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9000 km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10" y="548520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2154230" y="956575"/>
            <a:ext cx="2291754" cy="391823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defTabSz="509905"/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P57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第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8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题）</a:t>
            </a:r>
            <a:endParaRPr lang="zh-CN" altLang="en-US" sz="2100" dirty="0">
              <a:solidFill>
                <a:srgbClr val="333399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/>
          <p:nvPr/>
        </p:nvSpPr>
        <p:spPr>
          <a:xfrm>
            <a:off x="612776" y="619826"/>
            <a:ext cx="3249638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四、课堂小结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云形 16"/>
          <p:cNvSpPr/>
          <p:nvPr/>
        </p:nvSpPr>
        <p:spPr bwMode="auto">
          <a:xfrm>
            <a:off x="4527108" y="632617"/>
            <a:ext cx="2572085" cy="1211740"/>
          </a:xfrm>
          <a:prstGeom prst="cloud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回顾本节课，你学会了什么？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7945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15361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9192" y="793562"/>
            <a:ext cx="1095518" cy="8896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9263" y="2097015"/>
            <a:ext cx="8725477" cy="1730651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algn="just"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图上距离∶实际距离＝比例尺这个公式，推出了实际距离×比例尺＝图上距离、图上距离÷比例尺＝实际距离，并学会了将所学的知识运用到生活中解决实际问题。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4"/>
          <p:cNvSpPr txBox="1"/>
          <p:nvPr/>
        </p:nvSpPr>
        <p:spPr>
          <a:xfrm>
            <a:off x="620397" y="577961"/>
            <a:ext cx="3249638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五、课后作业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723" name="Text Box 6"/>
          <p:cNvSpPr txBox="1"/>
          <p:nvPr/>
        </p:nvSpPr>
        <p:spPr>
          <a:xfrm>
            <a:off x="683509" y="2202531"/>
            <a:ext cx="7384741" cy="463764"/>
          </a:xfrm>
          <a:prstGeom prst="rect">
            <a:avLst/>
          </a:prstGeom>
          <a:noFill/>
          <a:ln w="9525">
            <a:noFill/>
          </a:ln>
        </p:spPr>
        <p:txBody>
          <a:bodyPr wrap="square" lIns="82595" tIns="41297" rIns="82595" bIns="41297" anchor="t">
            <a:spAutoFit/>
          </a:bodyPr>
          <a:lstStyle/>
          <a:p>
            <a:pPr defTabSz="67945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完成课本“练习十”第</a:t>
            </a:r>
            <a:r>
              <a:rPr lang="en-US" altLang="zh-CN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</a:t>
            </a: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题、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文本框 14"/>
          <p:cNvSpPr txBox="1"/>
          <p:nvPr/>
        </p:nvSpPr>
        <p:spPr>
          <a:xfrm>
            <a:off x="620397" y="577961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3193" y="1278103"/>
            <a:ext cx="3780912" cy="1896851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lnSpc>
                <a:spcPct val="12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复习解比例。</a:t>
            </a:r>
            <a:endParaRPr lang="en-US" altLang="zh-CN" sz="2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>
              <a:lnSpc>
                <a:spcPct val="120000"/>
              </a:lnSpc>
            </a:pPr>
            <a:endParaRPr lang="en-US" altLang="zh-CN" sz="15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defTabSz="679450">
              <a:lnSpc>
                <a:spcPct val="120000"/>
              </a:lnSpc>
            </a:pPr>
            <a:r>
              <a:rPr lang="en-US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5:4=x</a:t>
            </a: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>
              <a:lnSpc>
                <a:spcPct val="120000"/>
              </a:lnSpc>
            </a:pPr>
            <a:endParaRPr lang="en-US" altLang="zh-CN" sz="33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70699" y="1859969"/>
                <a:ext cx="972483" cy="860028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300" dirty="0">
                    <a:solidFill>
                      <a:prstClr val="black"/>
                    </a:solidFill>
                    <a:ea typeface="宋体" panose="02010600030101010101" pitchFamily="2" charset="-122"/>
                  </a:rPr>
                  <a:t>=</a:t>
                </a:r>
                <a:r>
                  <a:rPr lang="en-US" altLang="zh-CN" sz="3600" dirty="0">
                    <a:solidFill>
                      <a:prstClr val="black"/>
                    </a:solidFill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a:rPr lang="en-US" altLang="zh-CN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7</m:t>
                        </m:r>
                        <m:r>
                          <a:rPr lang="en-US" altLang="zh-CN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.</m:t>
                        </m:r>
                        <m:r>
                          <a:rPr lang="en-US" altLang="zh-CN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12</m:t>
                        </m:r>
                      </m:den>
                    </m:f>
                  </m:oMath>
                </a14:m>
                <a:endParaRPr lang="zh-CN" altLang="en-US" sz="3600" dirty="0">
                  <a:solidFill>
                    <a:srgbClr val="00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699" y="1859969"/>
                <a:ext cx="972483" cy="860028"/>
              </a:xfrm>
              <a:prstGeom prst="rect">
                <a:avLst/>
              </a:prstGeom>
              <a:blipFill rotWithShape="1">
                <a:blip r:embed="rId1"/>
                <a:stretch>
                  <a:fillRect l="-10" t="-6" r="-220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544236" y="1783057"/>
                <a:ext cx="461573" cy="859387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000" i="1">
                              <a:solidFill>
                                <a:prstClr val="black"/>
                              </a:solidFill>
                              <a:latin typeface="Cambria Math" panose="02040503050406030204"/>
                              <a:ea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US" altLang="zh-CN" sz="3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num>
                        <m:den>
                          <m:r>
                            <a:rPr lang="en-US" altLang="zh-CN" sz="3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00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236" y="1783057"/>
                <a:ext cx="461573" cy="859387"/>
              </a:xfrm>
              <a:prstGeom prst="rect">
                <a:avLst/>
              </a:prstGeom>
              <a:blipFill rotWithShape="1">
                <a:blip r:embed="rId2"/>
                <a:stretch>
                  <a:fillRect l="-11" t="-71" r="13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20397" y="2571750"/>
                <a:ext cx="3257340" cy="1564452"/>
              </a:xfrm>
              <a:prstGeom prst="rect">
                <a:avLst/>
              </a:prstGeom>
            </p:spPr>
            <p:txBody>
              <a:bodyPr wrap="square" lIns="67973" tIns="33985" rIns="67973" bIns="33985">
                <a:spAutoFit/>
              </a:bodyPr>
              <a:lstStyle/>
              <a:p>
                <a:pPr defTabSz="679450">
                  <a:lnSpc>
                    <a:spcPct val="120000"/>
                  </a:lnSpc>
                </a:pPr>
                <a:r>
                  <a:rPr lang="zh-CN" altLang="en-US" sz="27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</a:t>
                </a:r>
                <a:r>
                  <a:rPr lang="en-US" altLang="zh-CN" sz="27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  4x=5</a:t>
                </a:r>
                <a14:m>
                  <m:oMath xmlns:m="http://schemas.openxmlformats.org/officeDocument/2006/math">
                    <m:r>
                      <a:rPr lang="en-US" altLang="zh-CN" sz="27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7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20</m:t>
                    </m:r>
                  </m:oMath>
                </a14:m>
                <a:endParaRPr lang="en-US" altLang="zh-CN" sz="27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defTabSz="679450">
                  <a:lnSpc>
                    <a:spcPct val="120000"/>
                  </a:lnSpc>
                </a:pPr>
                <a:r>
                  <a:rPr lang="en-US" altLang="zh-CN" sz="27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4x</a:t>
                </a:r>
                <a14:m>
                  <m:oMath xmlns:m="http://schemas.openxmlformats.org/officeDocument/2006/math">
                    <m:r>
                      <a:rPr lang="en-US" altLang="zh-CN" sz="27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altLang="zh-CN" sz="27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  <m:r>
                      <a:rPr lang="en-US" altLang="zh-CN" sz="27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sz="27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14:m>
                  <m:oMath xmlns:m="http://schemas.openxmlformats.org/officeDocument/2006/math">
                    <m:r>
                      <a:rPr lang="en-US" altLang="zh-CN" sz="27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altLang="zh-CN" sz="27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endParaRPr lang="en-US" altLang="zh-CN" sz="27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defTabSz="679450">
                  <a:lnSpc>
                    <a:spcPct val="120000"/>
                  </a:lnSpc>
                </a:pPr>
                <a:r>
                  <a:rPr lang="en-US" altLang="zh-CN" sz="27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x=25</a:t>
                </a:r>
                <a:endParaRPr lang="zh-CN" altLang="en-US" sz="27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97" y="2571750"/>
                <a:ext cx="3257340" cy="1564452"/>
              </a:xfrm>
              <a:prstGeom prst="rect">
                <a:avLst/>
              </a:prstGeom>
              <a:blipFill rotWithShape="1">
                <a:blip r:embed="rId3"/>
                <a:stretch>
                  <a:fillRect r="1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12888" y="2700718"/>
          <a:ext cx="1594693" cy="1254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4" imgW="787400" imgH="634365" progId="Equation.KSEE3">
                  <p:embed/>
                </p:oleObj>
              </mc:Choice>
              <mc:Fallback>
                <p:oleObj name="" r:id="rId4" imgW="787400" imgH="634365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12888" y="2700718"/>
                        <a:ext cx="1594693" cy="1254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934594" y="2785840"/>
            <a:ext cx="658739" cy="44515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2996" y="1056679"/>
            <a:ext cx="1143149" cy="10361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AutoShape 15"/>
          <p:cNvSpPr/>
          <p:nvPr/>
        </p:nvSpPr>
        <p:spPr>
          <a:xfrm>
            <a:off x="1839519" y="1162744"/>
            <a:ext cx="7161551" cy="523304"/>
          </a:xfrm>
          <a:prstGeom prst="wedgeRoundRectCallout">
            <a:avLst>
              <a:gd name="adj1" fmla="val -53880"/>
              <a:gd name="adj2" fmla="val 24667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973" tIns="33985" rIns="67973" bIns="33985" anchor="ctr"/>
          <a:lstStyle/>
          <a:p>
            <a:pPr defTabSz="679450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文本框 14"/>
          <p:cNvSpPr txBox="1"/>
          <p:nvPr/>
        </p:nvSpPr>
        <p:spPr>
          <a:xfrm>
            <a:off x="589580" y="546799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9519" y="1098376"/>
            <a:ext cx="7253049" cy="622656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9596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</a:rPr>
              <a:t>回忆一下，什么是比例尺？怎样求一幅图的比例尺？</a:t>
            </a:r>
            <a:endParaRPr lang="en-US" altLang="zh-CN" sz="2400" b="1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633561" y="2888243"/>
            <a:ext cx="6586448" cy="979566"/>
            <a:chOff x="313" y="3048"/>
            <a:chExt cx="4871" cy="583"/>
          </a:xfrm>
        </p:grpSpPr>
        <p:sp>
          <p:nvSpPr>
            <p:cNvPr id="8" name="AutoShape 27"/>
            <p:cNvSpPr/>
            <p:nvPr/>
          </p:nvSpPr>
          <p:spPr>
            <a:xfrm>
              <a:off x="339" y="3063"/>
              <a:ext cx="4764" cy="522"/>
            </a:xfrm>
            <a:prstGeom prst="wedgeRoundRectCallout">
              <a:avLst>
                <a:gd name="adj1" fmla="val 58606"/>
                <a:gd name="adj2" fmla="val -851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just" defTabSz="679450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500" dirty="0">
                <a:solidFill>
                  <a:srgbClr val="1C1C1C"/>
                </a:solidFill>
                <a:ea typeface="宋体" panose="02010600030101010101" pitchFamily="2" charset="-122"/>
              </a:endParaRPr>
            </a:p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Rectangle 51"/>
            <p:cNvSpPr/>
            <p:nvPr/>
          </p:nvSpPr>
          <p:spPr>
            <a:xfrm>
              <a:off x="313" y="3048"/>
              <a:ext cx="4871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7945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一幅图的图上距离和实际距离的比，叫做这幅图的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。图上距离：实际距离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比例尺。</a:t>
              </a:r>
              <a:endPara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18" descr="94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04757" y="2466255"/>
            <a:ext cx="1087501" cy="15835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文本框 14"/>
          <p:cNvSpPr txBox="1"/>
          <p:nvPr/>
        </p:nvSpPr>
        <p:spPr>
          <a:xfrm>
            <a:off x="620397" y="577961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5231" y="1253043"/>
            <a:ext cx="6103472" cy="2284649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说一说下列各比例尺表示的具体意义。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79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79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</a:rPr>
              <a:t>）比例尺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1:1000000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79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79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</a:rPr>
              <a:t>）比例尺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50:1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3387" y="2571750"/>
            <a:ext cx="4570214" cy="456456"/>
          </a:xfrm>
          <a:prstGeom prst="rect">
            <a:avLst/>
          </a:prstGeom>
        </p:spPr>
        <p:txBody>
          <a:bodyPr lIns="67973" tIns="33985" rIns="67973" bIns="33985">
            <a:spAutoFit/>
          </a:bodyPr>
          <a:lstStyle/>
          <a:p>
            <a:pPr defTabSz="679450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表示实际距离是图上距离的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1000000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33387" y="3351167"/>
                <a:ext cx="4570214" cy="697292"/>
              </a:xfrm>
              <a:prstGeom prst="rect">
                <a:avLst/>
              </a:prstGeom>
            </p:spPr>
            <p:txBody>
              <a:bodyPr lIns="67973" tIns="33985" rIns="67973" bIns="33985">
                <a:spAutoFit/>
              </a:bodyPr>
              <a:lstStyle/>
              <a:p>
                <a:pPr defTabSz="679450">
                  <a:lnSpc>
                    <a:spcPct val="12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表示实际距离是实际图上距离的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387" y="3351167"/>
                <a:ext cx="4570214" cy="697292"/>
              </a:xfrm>
              <a:prstGeom prst="rect">
                <a:avLst/>
              </a:prstGeom>
              <a:blipFill rotWithShape="1">
                <a:blip r:embed="rId1"/>
                <a:stretch>
                  <a:fillRect l="-3" t="-39" r="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4"/>
          <p:cNvSpPr txBox="1"/>
          <p:nvPr/>
        </p:nvSpPr>
        <p:spPr>
          <a:xfrm>
            <a:off x="583245" y="530516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173" name="Text Box 25"/>
          <p:cNvSpPr txBox="1"/>
          <p:nvPr/>
        </p:nvSpPr>
        <p:spPr>
          <a:xfrm>
            <a:off x="4172493" y="5070238"/>
            <a:ext cx="533946" cy="345633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9817" y="891983"/>
            <a:ext cx="7974821" cy="899630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下面是北京轨道交通路线示意图。地铁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号线从苹果园站至四惠东站在图中的长度大约是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7.8 cm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，从苹果园站至四惠东站的实际长度大约是多少千米？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16" descr="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680732" y="1605323"/>
            <a:ext cx="6101482" cy="345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713397" y="1780526"/>
            <a:ext cx="4261241" cy="2146126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思考：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指出地铁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号线的位置。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400000</a:t>
            </a:r>
            <a:r>
              <a:rPr lang="zh-CN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表示的是什么意思？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怎样求从苹果园站至四惠东站的实际</a:t>
            </a:r>
            <a:r>
              <a:rPr lang="zh-CN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长度</a:t>
            </a:r>
            <a:r>
              <a:rPr lang="zh-CN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大约是多少千米？</a:t>
            </a:r>
            <a:endParaRPr lang="zh-CN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409025" y="1351879"/>
                <a:ext cx="2298166" cy="1151840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algn="ctr" defTabSz="679450" fontAlgn="base">
                  <a:lnSpc>
                    <a:spcPct val="175000"/>
                  </a:lnSpc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1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a:rPr lang="zh-CN" altLang="en-US" sz="21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zh-CN" altLang="zh-CN" sz="21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＝比例尺</a:t>
                </a:r>
                <a:endParaRPr lang="zh-CN" altLang="zh-CN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025" y="1351879"/>
                <a:ext cx="2298166" cy="1151840"/>
              </a:xfrm>
              <a:prstGeom prst="rect">
                <a:avLst/>
              </a:prstGeom>
              <a:blipFill rotWithShape="1">
                <a:blip r:embed="rId1"/>
                <a:stretch>
                  <a:fillRect l="-15" t="-52" r="19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99116" y="563248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 bwMode="auto">
          <a:xfrm flipH="1">
            <a:off x="2891745" y="1857936"/>
            <a:ext cx="38394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11" name="直接箭头连接符 10"/>
          <p:cNvCxnSpPr/>
          <p:nvPr/>
        </p:nvCxnSpPr>
        <p:spPr bwMode="auto">
          <a:xfrm flipH="1">
            <a:off x="2957552" y="2202511"/>
            <a:ext cx="38394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12" name="直接箭头连接符 11"/>
          <p:cNvCxnSpPr/>
          <p:nvPr/>
        </p:nvCxnSpPr>
        <p:spPr bwMode="auto">
          <a:xfrm>
            <a:off x="5639539" y="2044266"/>
            <a:ext cx="552853" cy="79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4" name="矩形 13"/>
          <p:cNvSpPr/>
          <p:nvPr/>
        </p:nvSpPr>
        <p:spPr>
          <a:xfrm>
            <a:off x="2077412" y="1626340"/>
            <a:ext cx="847472" cy="391823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7.8cm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04702" y="2149081"/>
            <a:ext cx="406623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ea typeface="宋体" panose="02010600030101010101" pitchFamily="2" charset="-122"/>
              </a:rPr>
              <a:t>？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219719" y="1670257"/>
                <a:ext cx="1107134" cy="675812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100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US" altLang="zh-CN" sz="2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1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400000</m:t>
                          </m:r>
                        </m:den>
                      </m:f>
                    </m:oMath>
                  </m:oMathPara>
                </a14:m>
                <a:endParaRPr lang="zh-CN" altLang="en-US" sz="2100" dirty="0">
                  <a:solidFill>
                    <a:srgbClr val="00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9719" y="1670257"/>
                <a:ext cx="1107134" cy="675812"/>
              </a:xfrm>
              <a:prstGeom prst="rect">
                <a:avLst/>
              </a:prstGeom>
              <a:blipFill rotWithShape="1">
                <a:blip r:embed="rId2"/>
                <a:stretch>
                  <a:fillRect l="-48" t="-31" r="20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2212449" y="3377174"/>
            <a:ext cx="3231114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我们可以用方程法解决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箭头: 右 17"/>
          <p:cNvSpPr/>
          <p:nvPr/>
        </p:nvSpPr>
        <p:spPr bwMode="auto">
          <a:xfrm>
            <a:off x="899113" y="3521220"/>
            <a:ext cx="1134274" cy="15824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7973" tIns="33985" rIns="67973" bIns="33985" numCol="1" rtlCol="0" anchor="t" anchorCtr="0" compatLnSpc="1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06660" y="1506121"/>
            <a:ext cx="5930680" cy="47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7945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解：设从苹果园站至四惠东站的实际长度是</a:t>
            </a:r>
            <a:r>
              <a:rPr lang="en-US" altLang="zh-CN" sz="21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cm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5" name="Group 33"/>
          <p:cNvGrpSpPr/>
          <p:nvPr/>
        </p:nvGrpSpPr>
        <p:grpSpPr bwMode="auto">
          <a:xfrm>
            <a:off x="3663950" y="1927090"/>
            <a:ext cx="1845158" cy="1053533"/>
            <a:chOff x="1214" y="2855"/>
            <a:chExt cx="1235" cy="903"/>
          </a:xfrm>
        </p:grpSpPr>
        <p:grpSp>
          <p:nvGrpSpPr>
            <p:cNvPr id="11279" name="Group 32"/>
            <p:cNvGrpSpPr/>
            <p:nvPr/>
          </p:nvGrpSpPr>
          <p:grpSpPr bwMode="auto">
            <a:xfrm>
              <a:off x="1214" y="2855"/>
              <a:ext cx="369" cy="633"/>
              <a:chOff x="1214" y="2855"/>
              <a:chExt cx="369" cy="633"/>
            </a:xfrm>
          </p:grpSpPr>
          <p:sp>
            <p:nvSpPr>
              <p:cNvPr id="11285" name="矩形 11"/>
              <p:cNvSpPr>
                <a:spLocks noChangeArrowheads="1"/>
              </p:cNvSpPr>
              <p:nvPr/>
            </p:nvSpPr>
            <p:spPr bwMode="auto">
              <a:xfrm>
                <a:off x="1219" y="2855"/>
                <a:ext cx="364" cy="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7.8</a:t>
                </a:r>
                <a:endPara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11286" name="直接连接符 3"/>
              <p:cNvCxnSpPr>
                <a:cxnSpLocks noChangeShapeType="1"/>
              </p:cNvCxnSpPr>
              <p:nvPr/>
            </p:nvCxnSpPr>
            <p:spPr bwMode="auto">
              <a:xfrm>
                <a:off x="1214" y="3173"/>
                <a:ext cx="36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7" name="矩形 13"/>
              <p:cNvSpPr>
                <a:spLocks noChangeArrowheads="1"/>
              </p:cNvSpPr>
              <p:nvPr/>
            </p:nvSpPr>
            <p:spPr bwMode="auto">
              <a:xfrm>
                <a:off x="1298" y="3113"/>
                <a:ext cx="271" cy="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x</a:t>
                </a:r>
                <a:endParaRPr lang="en-US" altLang="zh-CN" sz="21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280" name="矩形 6"/>
            <p:cNvSpPr>
              <a:spLocks noChangeArrowheads="1"/>
            </p:cNvSpPr>
            <p:nvPr/>
          </p:nvSpPr>
          <p:spPr bwMode="auto">
            <a:xfrm>
              <a:off x="1559" y="2996"/>
              <a:ext cx="389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7945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endPara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1281" name="Group 31"/>
            <p:cNvGrpSpPr/>
            <p:nvPr/>
          </p:nvGrpSpPr>
          <p:grpSpPr bwMode="auto">
            <a:xfrm>
              <a:off x="1799" y="2863"/>
              <a:ext cx="650" cy="895"/>
              <a:chOff x="1989" y="2886"/>
              <a:chExt cx="650" cy="895"/>
            </a:xfrm>
          </p:grpSpPr>
          <p:sp>
            <p:nvSpPr>
              <p:cNvPr id="11282" name="矩形 18"/>
              <p:cNvSpPr>
                <a:spLocks noChangeArrowheads="1"/>
              </p:cNvSpPr>
              <p:nvPr/>
            </p:nvSpPr>
            <p:spPr bwMode="auto">
              <a:xfrm>
                <a:off x="1989" y="3148"/>
                <a:ext cx="650" cy="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400000</a:t>
                </a:r>
                <a:endPara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83" name="矩形 9"/>
              <p:cNvSpPr>
                <a:spLocks noChangeArrowheads="1"/>
              </p:cNvSpPr>
              <p:nvPr/>
            </p:nvSpPr>
            <p:spPr bwMode="auto">
              <a:xfrm>
                <a:off x="2254" y="2886"/>
                <a:ext cx="135" cy="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1</a:t>
                </a:r>
                <a:endPara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11284" name="直接连接符 17"/>
              <p:cNvCxnSpPr>
                <a:cxnSpLocks noChangeShapeType="1"/>
              </p:cNvCxnSpPr>
              <p:nvPr/>
            </p:nvCxnSpPr>
            <p:spPr bwMode="auto">
              <a:xfrm>
                <a:off x="1993" y="3186"/>
                <a:ext cx="61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015545" y="2738291"/>
            <a:ext cx="2314884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7.8×400000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95352" y="4296148"/>
            <a:ext cx="7353299" cy="47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7945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答：从苹果园站至四惠东站的实际长度大约是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200624" y="3776863"/>
            <a:ext cx="3037679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3120000 cm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1301579" y="983715"/>
            <a:ext cx="137685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方法一：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11252" y="912589"/>
            <a:ext cx="1374414" cy="531175"/>
            <a:chOff x="7778948" y="3111288"/>
            <a:chExt cx="1832553" cy="725214"/>
          </a:xfrm>
        </p:grpSpPr>
        <p:sp>
          <p:nvSpPr>
            <p:cNvPr id="28" name="圆角矩形 27"/>
            <p:cNvSpPr/>
            <p:nvPr/>
          </p:nvSpPr>
          <p:spPr>
            <a:xfrm>
              <a:off x="7778948" y="3111288"/>
              <a:ext cx="1832553" cy="725214"/>
            </a:xfrm>
            <a:prstGeom prst="roundRect">
              <a:avLst/>
            </a:prstGeom>
            <a:solidFill>
              <a:srgbClr val="A7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946541" y="3152672"/>
              <a:ext cx="1329853" cy="567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方程法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006815" y="3257576"/>
            <a:ext cx="2314884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3120000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03" y="546398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21" grpId="0"/>
      <p:bldP spid="22" grpId="0"/>
      <p:bldP spid="2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4"/>
          <p:cNvSpPr txBox="1"/>
          <p:nvPr/>
        </p:nvSpPr>
        <p:spPr>
          <a:xfrm>
            <a:off x="1327838" y="992157"/>
            <a:ext cx="3573530" cy="374659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方法二：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4364" y="1174205"/>
            <a:ext cx="5748100" cy="634197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algn="ctr" defTabSz="679450" fontAlgn="base">
              <a:lnSpc>
                <a:spcPct val="17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图上距离∶实际距离＝比例尺</a:t>
            </a:r>
            <a:endParaRPr lang="zh-CN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5090" y="1690534"/>
            <a:ext cx="3966648" cy="391823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图上距离÷比例尺</a:t>
            </a:r>
            <a:endParaRPr lang="zh-CN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箭头: 右 7"/>
          <p:cNvSpPr/>
          <p:nvPr/>
        </p:nvSpPr>
        <p:spPr bwMode="auto">
          <a:xfrm>
            <a:off x="2141413" y="1692718"/>
            <a:ext cx="733902" cy="35501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7973" tIns="33985" rIns="67973" bIns="33985" numCol="1" rtlCol="0" anchor="t" anchorCtr="0" compatLnSpc="1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1643" y="2348356"/>
            <a:ext cx="409060" cy="391823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4678414" y="2073808"/>
            <a:ext cx="0" cy="34626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 bwMode="auto">
          <a:xfrm>
            <a:off x="5922325" y="2008660"/>
            <a:ext cx="0" cy="21220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361105" y="2354927"/>
            <a:ext cx="818595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7.8cm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406371" y="2219830"/>
                <a:ext cx="1079839" cy="589033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defTabSz="679450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𝟒𝟎𝟎𝟎𝟎𝟎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6371" y="2219830"/>
                <a:ext cx="1079839" cy="589033"/>
              </a:xfrm>
              <a:prstGeom prst="rect">
                <a:avLst/>
              </a:prstGeom>
              <a:blipFill rotWithShape="1">
                <a:blip r:embed="rId1"/>
                <a:stretch>
                  <a:fillRect l="-57" t="-86" r="30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箭头连接符 17"/>
          <p:cNvCxnSpPr/>
          <p:nvPr/>
        </p:nvCxnSpPr>
        <p:spPr bwMode="auto">
          <a:xfrm>
            <a:off x="3493988" y="2047727"/>
            <a:ext cx="0" cy="34626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圆角矩形 13"/>
          <p:cNvSpPr/>
          <p:nvPr/>
        </p:nvSpPr>
        <p:spPr>
          <a:xfrm>
            <a:off x="4214071" y="793201"/>
            <a:ext cx="1374594" cy="531244"/>
          </a:xfrm>
          <a:prstGeom prst="roundRect">
            <a:avLst/>
          </a:prstGeom>
          <a:solidFill>
            <a:srgbClr val="A7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73" tIns="33985" rIns="67973" bIns="33985" rtlCol="0" anchor="ctr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4474803" y="872122"/>
            <a:ext cx="950041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算术法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25998" y="2781059"/>
            <a:ext cx="1733359" cy="704443"/>
            <a:chOff x="4091019" y="2713032"/>
            <a:chExt cx="2310844" cy="961652"/>
          </a:xfrm>
        </p:grpSpPr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4091019" y="2918662"/>
              <a:ext cx="1388534" cy="60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7945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7.8÷</a:t>
              </a:r>
              <a:endPara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24" name="Group 34"/>
            <p:cNvGrpSpPr/>
            <p:nvPr/>
          </p:nvGrpSpPr>
          <p:grpSpPr bwMode="auto">
            <a:xfrm>
              <a:off x="5046837" y="2713032"/>
              <a:ext cx="1355026" cy="961652"/>
              <a:chOff x="2013" y="2909"/>
              <a:chExt cx="665" cy="6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2013" y="3157"/>
                <a:ext cx="665" cy="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400000</a:t>
                </a:r>
                <a:endPara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6" name="矩形 19"/>
              <p:cNvSpPr>
                <a:spLocks noChangeArrowheads="1"/>
              </p:cNvSpPr>
              <p:nvPr/>
            </p:nvSpPr>
            <p:spPr bwMode="auto">
              <a:xfrm>
                <a:off x="2233" y="2909"/>
                <a:ext cx="271" cy="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67945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1</a:t>
                </a:r>
                <a:endPara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27" name="直接连接符 17"/>
              <p:cNvCxnSpPr>
                <a:cxnSpLocks noChangeShapeType="1"/>
              </p:cNvCxnSpPr>
              <p:nvPr/>
            </p:nvCxnSpPr>
            <p:spPr bwMode="auto">
              <a:xfrm>
                <a:off x="2040" y="3201"/>
                <a:ext cx="63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4" name="矩形 13"/>
          <p:cNvSpPr/>
          <p:nvPr/>
        </p:nvSpPr>
        <p:spPr>
          <a:xfrm>
            <a:off x="4169474" y="3417901"/>
            <a:ext cx="1362012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56646" y="4194816"/>
            <a:ext cx="6780162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答：从苹果园站至四惠东站的实际长度大约是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2461" y="539195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4"/>
          <p:cNvSpPr txBox="1"/>
          <p:nvPr/>
        </p:nvSpPr>
        <p:spPr>
          <a:xfrm>
            <a:off x="583245" y="530516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0935" y="992473"/>
            <a:ext cx="1220948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>
              <a:spcBef>
                <a:spcPct val="50000"/>
              </a:spcBef>
            </a:pPr>
            <a:r>
              <a:rPr lang="zh-CN" altLang="en-US" sz="2100" b="1" dirty="0">
                <a:solidFill>
                  <a:srgbClr val="0563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方法三：</a:t>
            </a:r>
            <a:endParaRPr lang="zh-CN" altLang="en-US" sz="2100" b="1" dirty="0">
              <a:solidFill>
                <a:srgbClr val="0563C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69830" y="941017"/>
            <a:ext cx="1904261" cy="531244"/>
            <a:chOff x="8513379" y="2900856"/>
            <a:chExt cx="1913266" cy="725214"/>
          </a:xfrm>
        </p:grpSpPr>
        <p:sp>
          <p:nvSpPr>
            <p:cNvPr id="10" name="圆角矩形 5"/>
            <p:cNvSpPr/>
            <p:nvPr/>
          </p:nvSpPr>
          <p:spPr>
            <a:xfrm>
              <a:off x="8513379" y="2900856"/>
              <a:ext cx="1832553" cy="725214"/>
            </a:xfrm>
            <a:prstGeom prst="roundRect">
              <a:avLst/>
            </a:prstGeom>
            <a:solidFill>
              <a:srgbClr val="A7E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8607975" y="2982585"/>
              <a:ext cx="1818670" cy="567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比例尺的意义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3140270" y="1852544"/>
            <a:ext cx="2587221" cy="154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29" tIns="45314" rIns="90629" bIns="453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7.8×400000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defTabSz="679450" eaLnBrk="1" hangingPunct="1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3120000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cm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defTabSz="679450" eaLnBrk="1" hangingPunct="1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85635" y="3379884"/>
            <a:ext cx="6780162" cy="714989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>
              <a:lnSpc>
                <a:spcPct val="20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答：从苹果园站至四惠东站的实际长度大约是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31.2 km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270" y="1435807"/>
            <a:ext cx="7453798" cy="391823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defRPr/>
            </a:pPr>
            <a:r>
              <a:rPr lang="zh-CN" altLang="en-US" sz="21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根据比例尺是</a:t>
            </a:r>
            <a:r>
              <a:rPr lang="en-US" altLang="zh-CN" sz="21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1:400000</a:t>
            </a:r>
            <a:r>
              <a:rPr lang="zh-CN" altLang="en-US" sz="21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，知道实际距离是图上距离的</a:t>
            </a:r>
            <a:r>
              <a:rPr lang="en-US" altLang="zh-CN" sz="21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400000</a:t>
            </a:r>
            <a:r>
              <a:rPr lang="zh-CN" altLang="en-US" sz="21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倍</a:t>
            </a:r>
            <a:endParaRPr lang="zh-CN" altLang="en-US" sz="1300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</p:bldLst>
  </p:timing>
</p:sld>
</file>

<file path=ppt/tags/tag1.xml><?xml version="1.0" encoding="utf-8"?>
<p:tagLst xmlns:p="http://schemas.openxmlformats.org/presentationml/2006/main">
  <p:tag name="KSO_WM_UNIT_TABLE_BEAUTIFY" val="smartTable{d033fc04-a072-4c50-9e49-2e0aa9d05b43}"/>
</p:tagLst>
</file>

<file path=ppt/tags/tag2.xml><?xml version="1.0" encoding="utf-8"?>
<p:tagLst xmlns:p="http://schemas.openxmlformats.org/presentationml/2006/main">
  <p:tag name="KSO_WPP_MARK_KEY" val="53f97c42-9c93-4cb2-bbce-2cd3afca614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全屏显示(16:9)</PresentationFormat>
  <Paragraphs>198</Paragraphs>
  <Slides>13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楷体</vt:lpstr>
      <vt:lpstr>微软雅黑</vt:lpstr>
      <vt:lpstr>幼圆</vt:lpstr>
      <vt:lpstr>Cambria Math</vt:lpstr>
      <vt:lpstr>Cambria Math</vt:lpstr>
      <vt:lpstr>Times New Roman</vt:lpstr>
      <vt:lpstr>黑体</vt:lpstr>
      <vt:lpstr>Calibri</vt:lpstr>
      <vt:lpstr>华文楷体</vt:lpstr>
      <vt:lpstr>Arial</vt:lpstr>
      <vt:lpstr>Arial Unicode MS</vt:lpstr>
      <vt:lpstr>第一PPT模板网-WWW.1PPT.COM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三、巩固练习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2022-03-28T07:12:00Z</dcterms:created>
  <dcterms:modified xsi:type="dcterms:W3CDTF">2023-02-12T05:51:00Z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6D9F1FD26A8F4B8D99744F6AC4884073</vt:lpwstr>
  </property>
  <property fmtid="{D5CDD505-2E9C-101B-9397-08002B2CF9AE}" pid="3" name="KSOProductBuildVer">
    <vt:lpwstr>2052-11.1.0.13703</vt:lpwstr>
  </property>
</Properties>
</file>