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F784D-C660-42BB-AF2B-E6A37A68F9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AA4CB-8A2B-4B72-954B-C36B2E947F0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  <a:miter/>
          </a:ln>
        </p:spPr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1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r>
              <a:rPr lang="zh-CN" altLang="en-US" dirty="0">
                <a:solidFill>
                  <a:prstClr val="black"/>
                </a:solidFill>
              </a:rPr>
              <a:t>绿色圃中小学教育http://www.LSPJY.com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2292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r>
              <a:rPr lang="zh-CN" altLang="en-US" dirty="0">
                <a:solidFill>
                  <a:prstClr val="black"/>
                </a:solidFill>
              </a:rPr>
              <a:t>绿色圃中小学教育http://www.LSPJY.com   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2438" y="685800"/>
            <a:ext cx="5953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C:\Users\Administrator\Desktop\PPT模板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163"/>
            <a:ext cx="9143524" cy="51418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 bwMode="auto">
          <a:xfrm>
            <a:off x="4266977" y="361919"/>
            <a:ext cx="4876546" cy="76193"/>
          </a:xfrm>
          <a:prstGeom prst="rect">
            <a:avLst/>
          </a:prstGeom>
          <a:gradFill flip="none" rotWithShape="1">
            <a:gsLst>
              <a:gs pos="0">
                <a:srgbClr val="66CCFF">
                  <a:tint val="66000"/>
                  <a:satMod val="160000"/>
                </a:srgbClr>
              </a:gs>
              <a:gs pos="50000">
                <a:srgbClr val="66CCFF">
                  <a:tint val="44500"/>
                  <a:satMod val="160000"/>
                </a:srgbClr>
              </a:gs>
              <a:gs pos="100000">
                <a:srgbClr val="66CCFF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388" tIns="45695" rIns="91388" bIns="45695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直角三角形 12"/>
          <p:cNvSpPr/>
          <p:nvPr/>
        </p:nvSpPr>
        <p:spPr bwMode="auto">
          <a:xfrm>
            <a:off x="3810297" y="0"/>
            <a:ext cx="685853" cy="438374"/>
          </a:xfrm>
          <a:prstGeom prst="rtTriangle">
            <a:avLst/>
          </a:prstGeom>
          <a:solidFill>
            <a:srgbClr val="A3E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7984" tIns="33991" rIns="67984" bIns="33991"/>
          <a:lstStyle/>
          <a:p>
            <a:pPr defTabSz="9137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 bwMode="auto">
          <a:xfrm>
            <a:off x="141697" y="450002"/>
            <a:ext cx="8830365" cy="4548847"/>
          </a:xfrm>
          <a:prstGeom prst="roundRect">
            <a:avLst>
              <a:gd name="adj" fmla="val 6600"/>
            </a:avLst>
          </a:prstGeom>
          <a:solidFill>
            <a:srgbClr val="FFFFFF">
              <a:alpha val="87059"/>
            </a:srgb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7984" tIns="33991" rIns="67984" bIns="33991"/>
          <a:lstStyle/>
          <a:p>
            <a:pPr defTabSz="6800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35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444" y="4683732"/>
            <a:ext cx="2894636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521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35" y="205816"/>
            <a:ext cx="8229053" cy="858141"/>
          </a:xfrm>
          <a:prstGeom prst="rect">
            <a:avLst/>
          </a:prstGeom>
          <a:noFill/>
          <a:ln w="9525">
            <a:noFill/>
          </a:ln>
        </p:spPr>
        <p:txBody>
          <a:bodyPr lIns="91397" tIns="45699" rIns="91397" bIns="45699"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35" y="1200003"/>
            <a:ext cx="8229053" cy="3394194"/>
          </a:xfrm>
          <a:prstGeom prst="rect">
            <a:avLst/>
          </a:prstGeom>
          <a:noFill/>
          <a:ln w="9525">
            <a:noFill/>
          </a:ln>
        </p:spPr>
        <p:txBody>
          <a:bodyPr lIns="91397" tIns="45699" rIns="91397" bIns="45699" anchor="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4480"/>
            <a:r>
              <a:rPr lang="zh-CN" altLang="en-US" dirty="0"/>
              <a:t>第二级</a:t>
            </a:r>
            <a:endParaRPr lang="zh-CN" altLang="en-US" dirty="0"/>
          </a:p>
          <a:p>
            <a:pPr lvl="2" indent="-227965"/>
            <a:r>
              <a:rPr lang="zh-CN" altLang="en-US" dirty="0"/>
              <a:t>第三级</a:t>
            </a:r>
            <a:endParaRPr lang="zh-CN" altLang="en-US" dirty="0"/>
          </a:p>
          <a:p>
            <a:pPr lvl="3" indent="-227965"/>
            <a:r>
              <a:rPr lang="zh-CN" altLang="en-US" dirty="0"/>
              <a:t>第四级</a:t>
            </a:r>
            <a:endParaRPr lang="zh-CN" altLang="en-US" dirty="0"/>
          </a:p>
          <a:p>
            <a:pPr lvl="4" indent="-2273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35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008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444" y="4683732"/>
            <a:ext cx="2894636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008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521" y="4683732"/>
            <a:ext cx="2133767" cy="358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397" tIns="45699" rIns="91397" bIns="45699" numCol="1" anchor="t" anchorCtr="0" compatLnSpc="1"/>
          <a:lstStyle/>
          <a:p>
            <a:pPr algn="r" defTabSz="68008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ea typeface="宋体" panose="02010600030101010101" pitchFamily="2" charset="-122"/>
              </a:rPr>
            </a:fld>
            <a:endParaRPr lang="en-US" altLang="zh-CN" sz="1400" noProof="1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pic>
        <p:nvPicPr>
          <p:cNvPr id="2050" name="Picture 3" descr="C:\Users\Administrator\Desktop\PPT模板2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163"/>
            <a:ext cx="9143524" cy="51418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圆角矩形 13"/>
          <p:cNvSpPr/>
          <p:nvPr userDrawn="1"/>
        </p:nvSpPr>
        <p:spPr bwMode="auto">
          <a:xfrm>
            <a:off x="141697" y="450002"/>
            <a:ext cx="8830365" cy="4548847"/>
          </a:xfrm>
          <a:prstGeom prst="roundRect">
            <a:avLst>
              <a:gd name="adj" fmla="val 6600"/>
            </a:avLst>
          </a:prstGeom>
          <a:solidFill>
            <a:srgbClr val="FFFFFF">
              <a:alpha val="87059"/>
            </a:srgb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7984" tIns="33991" rIns="67984" bIns="33991"/>
          <a:lstStyle/>
          <a:p>
            <a:pPr defTabSz="6800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37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09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16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265" indent="-34226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448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1730" indent="-22796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9565" indent="-22796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6130" indent="-227965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333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6989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709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4295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9137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3709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182816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284730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74129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19849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55695" algn="l" defTabSz="913765" rtl="0" eaLnBrk="1" latinLnBrk="0" hangingPunct="1">
        <a:defRPr sz="1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oleObject" Target="../embeddings/oleObject2.bin"/><Relationship Id="rId3" Type="http://schemas.openxmlformats.org/officeDocument/2006/relationships/image" Target="../media/image1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1"/>
          <p:cNvGrpSpPr/>
          <p:nvPr/>
        </p:nvGrpSpPr>
        <p:grpSpPr>
          <a:xfrm>
            <a:off x="977260" y="770289"/>
            <a:ext cx="2127209" cy="647735"/>
            <a:chOff x="3418863" y="1494902"/>
            <a:chExt cx="2835953" cy="884601"/>
          </a:xfrm>
        </p:grpSpPr>
        <p:sp>
          <p:nvSpPr>
            <p:cNvPr id="6" name="矩形 5"/>
            <p:cNvSpPr/>
            <p:nvPr/>
          </p:nvSpPr>
          <p:spPr>
            <a:xfrm>
              <a:off x="4484409" y="1534923"/>
              <a:ext cx="1770407" cy="757650"/>
            </a:xfrm>
            <a:prstGeom prst="rect">
              <a:avLst/>
            </a:prstGeom>
          </p:spPr>
          <p:txBody>
            <a:bodyPr wrap="square" lIns="92213" tIns="46106" rIns="92213" bIns="46106">
              <a:spAutoFit/>
            </a:bodyPr>
            <a:lstStyle/>
            <a:p>
              <a:pPr algn="ctr" defTabSz="67945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000" b="1" dirty="0">
                  <a:solidFill>
                    <a:srgbClr val="0050AA"/>
                  </a:solidFill>
                  <a:ea typeface="楷体" panose="02010609060101010101" pitchFamily="49" charset="-122"/>
                </a:rPr>
                <a:t>比例</a:t>
              </a:r>
              <a:endParaRPr lang="zh-CN" altLang="en-US" sz="3000" b="1" dirty="0">
                <a:solidFill>
                  <a:srgbClr val="0050AA"/>
                </a:solidFill>
                <a:ea typeface="楷体" panose="02010609060101010101" pitchFamily="49" charset="-122"/>
              </a:endParaRPr>
            </a:p>
          </p:txBody>
        </p:sp>
        <p:grpSp>
          <p:nvGrpSpPr>
            <p:cNvPr id="7" name="组合 22"/>
            <p:cNvGrpSpPr/>
            <p:nvPr/>
          </p:nvGrpSpPr>
          <p:grpSpPr>
            <a:xfrm>
              <a:off x="3418863" y="1494902"/>
              <a:ext cx="1008111" cy="884601"/>
              <a:chOff x="1306635" y="1440417"/>
              <a:chExt cx="654821" cy="648000"/>
            </a:xfrm>
          </p:grpSpPr>
          <p:pic>
            <p:nvPicPr>
              <p:cNvPr id="8" name="图片 2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306635" y="1440417"/>
                <a:ext cx="654821" cy="648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10"/>
              <p:cNvSpPr txBox="1"/>
              <p:nvPr/>
            </p:nvSpPr>
            <p:spPr>
              <a:xfrm>
                <a:off x="1466999" y="1472991"/>
                <a:ext cx="327882" cy="5542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algn="ctr" defTabSz="67945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000" b="1" dirty="0">
                    <a:solidFill>
                      <a:srgbClr val="0050AA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zh-CN" altLang="en-US" sz="30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0" name="副标题 6"/>
          <p:cNvSpPr txBox="1"/>
          <p:nvPr/>
        </p:nvSpPr>
        <p:spPr>
          <a:xfrm>
            <a:off x="2498267" y="3099235"/>
            <a:ext cx="4329676" cy="587031"/>
          </a:xfrm>
          <a:prstGeom prst="rect">
            <a:avLst/>
          </a:prstGeom>
          <a:noFill/>
          <a:ln w="9525">
            <a:noFill/>
          </a:ln>
        </p:spPr>
        <p:txBody>
          <a:bodyPr lIns="67973" tIns="33985" rIns="67973" bIns="33985" anchor="ctr"/>
          <a:lstStyle/>
          <a:p>
            <a:pPr algn="ctr" defTabSz="67945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人教版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六年级下册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4"/>
          <p:cNvCxnSpPr/>
          <p:nvPr/>
        </p:nvCxnSpPr>
        <p:spPr>
          <a:xfrm flipV="1">
            <a:off x="1724247" y="2446718"/>
            <a:ext cx="5830535" cy="19537"/>
          </a:xfrm>
          <a:prstGeom prst="line">
            <a:avLst/>
          </a:prstGeom>
          <a:ln w="28575" cap="flat" cmpd="sng">
            <a:solidFill>
              <a:srgbClr val="004E9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矩形 2"/>
          <p:cNvSpPr/>
          <p:nvPr/>
        </p:nvSpPr>
        <p:spPr>
          <a:xfrm>
            <a:off x="1485695" y="1569533"/>
            <a:ext cx="6354825" cy="684211"/>
          </a:xfrm>
          <a:prstGeom prst="rect">
            <a:avLst/>
          </a:prstGeom>
          <a:noFill/>
          <a:ln w="9525">
            <a:noFill/>
          </a:ln>
        </p:spPr>
        <p:txBody>
          <a:bodyPr wrap="square" lIns="67973" tIns="33985" rIns="67973" bIns="33985" anchor="t">
            <a:spAutoFit/>
          </a:bodyPr>
          <a:lstStyle/>
          <a:p>
            <a:pPr algn="ctr" defTabSz="6794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认识比例尺</a:t>
            </a:r>
            <a:endParaRPr lang="zh-CN" altLang="zh-CN" sz="4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15951" y="2637688"/>
            <a:ext cx="1094311" cy="391823"/>
          </a:xfrm>
          <a:prstGeom prst="rect">
            <a:avLst/>
          </a:prstGeom>
          <a:noFill/>
        </p:spPr>
        <p:txBody>
          <a:bodyPr wrap="none" lIns="67973" tIns="33985" rIns="67973" bIns="33985" rtlCol="0">
            <a:spAutoFit/>
          </a:bodyPr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 smtClean="0">
                <a:solidFill>
                  <a:srgbClr val="000000"/>
                </a:solidFill>
                <a:ea typeface="楷体" panose="02010609060101010101" pitchFamily="49" charset="-122"/>
              </a:rPr>
              <a:t>第</a:t>
            </a:r>
            <a:r>
              <a:rPr lang="en-US" altLang="zh-CN" sz="2100" dirty="0" smtClean="0">
                <a:solidFill>
                  <a:srgbClr val="000000"/>
                </a:solidFill>
                <a:ea typeface="楷体" panose="02010609060101010101" pitchFamily="49" charset="-122"/>
              </a:rPr>
              <a:t>3</a:t>
            </a:r>
            <a:r>
              <a:rPr lang="zh-CN" altLang="en-US" sz="2100" dirty="0" smtClean="0">
                <a:solidFill>
                  <a:srgbClr val="000000"/>
                </a:solidFill>
                <a:ea typeface="楷体" panose="02010609060101010101" pitchFamily="49" charset="-122"/>
              </a:rPr>
              <a:t>课</a:t>
            </a:r>
            <a:r>
              <a:rPr lang="zh-CN" altLang="en-US" sz="2100" dirty="0">
                <a:solidFill>
                  <a:srgbClr val="000000"/>
                </a:solidFill>
                <a:ea typeface="楷体" panose="02010609060101010101" pitchFamily="49" charset="-122"/>
              </a:rPr>
              <a:t>时</a:t>
            </a:r>
            <a:endParaRPr lang="zh-CN" altLang="en-US" sz="2100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42357" y="843809"/>
            <a:ext cx="8010361" cy="10381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67973" tIns="33985" rIns="67973" bIns="33985">
            <a:spAutoFit/>
          </a:bodyPr>
          <a:lstStyle/>
          <a:p>
            <a:pPr defTabSz="679450">
              <a:lnSpc>
                <a:spcPct val="150000"/>
              </a:lnSpc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学校要建一个长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 m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、宽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 m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的长方形操场。请在下图中画出操场的平面图（比例尺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）。</a:t>
            </a:r>
            <a:endParaRPr lang="zh-CN" alt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2389" y="1625272"/>
            <a:ext cx="4089642" cy="3184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5281668" y="1752177"/>
            <a:ext cx="1987714" cy="391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973" tIns="33985" rIns="67973" bIns="339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80 m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8000 cm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5281668" y="2127352"/>
            <a:ext cx="2117028" cy="391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973" tIns="33985" rIns="67973" bIns="339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60 m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6000 cm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81665" y="2502524"/>
            <a:ext cx="2895344" cy="1223412"/>
            <a:chOff x="7042223" y="3334489"/>
            <a:chExt cx="3860459" cy="1670326"/>
          </a:xfrm>
        </p:grpSpPr>
        <p:sp>
          <p:nvSpPr>
            <p:cNvPr id="14" name="矩形 2"/>
            <p:cNvSpPr>
              <a:spLocks noChangeArrowheads="1"/>
            </p:cNvSpPr>
            <p:nvPr/>
          </p:nvSpPr>
          <p:spPr bwMode="auto">
            <a:xfrm>
              <a:off x="7042223" y="3334489"/>
              <a:ext cx="3860459" cy="1670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79450" eaLnBrk="1" fontAlgn="base" hangingPunct="1">
                <a:lnSpc>
                  <a:spcPct val="17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长的图上距离：</a:t>
              </a:r>
              <a:endPara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pPr defTabSz="679450" eaLnBrk="1" fontAlgn="base" hangingPunct="1">
                <a:lnSpc>
                  <a:spcPct val="17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8000×</a:t>
              </a:r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    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＝</a:t>
              </a: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4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（</a:t>
              </a: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cm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）</a:t>
              </a:r>
              <a:endPara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aphicFrame>
          <p:nvGraphicFramePr>
            <p:cNvPr id="16" name="对象 36"/>
            <p:cNvGraphicFramePr>
              <a:graphicFrameLocks noChangeAspect="1"/>
            </p:cNvGraphicFramePr>
            <p:nvPr/>
          </p:nvGraphicFramePr>
          <p:xfrm>
            <a:off x="8183458" y="4096099"/>
            <a:ext cx="951165" cy="867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name="Equation" r:id="rId2" imgW="381000" imgH="406400" progId="Equation.DSMT4">
                    <p:embed/>
                  </p:oleObj>
                </mc:Choice>
                <mc:Fallback>
                  <p:oleObj name="Equation" r:id="rId2" imgW="381000" imgH="406400" progId="Equation.DSMT4">
                    <p:embed/>
                    <p:pic>
                      <p:nvPicPr>
                        <p:cNvPr id="0" name="图片 10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83458" y="4096099"/>
                          <a:ext cx="951165" cy="867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5281665" y="3587049"/>
            <a:ext cx="2895344" cy="1223412"/>
            <a:chOff x="7042223" y="4815188"/>
            <a:chExt cx="3860459" cy="1670326"/>
          </a:xfrm>
        </p:grpSpPr>
        <p:sp>
          <p:nvSpPr>
            <p:cNvPr id="15" name="矩形 20"/>
            <p:cNvSpPr>
              <a:spLocks noChangeArrowheads="1"/>
            </p:cNvSpPr>
            <p:nvPr/>
          </p:nvSpPr>
          <p:spPr bwMode="auto">
            <a:xfrm>
              <a:off x="7042223" y="4815188"/>
              <a:ext cx="3860459" cy="1670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79450" eaLnBrk="1" fontAlgn="base" hangingPunct="1">
                <a:lnSpc>
                  <a:spcPct val="17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宽的图上距离：</a:t>
              </a:r>
              <a:endPara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  <a:p>
              <a:pPr defTabSz="679450" eaLnBrk="1" fontAlgn="base" hangingPunct="1">
                <a:lnSpc>
                  <a:spcPct val="17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6000×</a:t>
              </a:r>
              <a:r>
                <a:rPr lang="en-US" altLang="zh-CN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     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＝</a:t>
              </a: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3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（</a:t>
              </a:r>
              <a:r>
                <a:rPr lang="en-US" altLang="zh-CN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cm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）</a:t>
              </a:r>
              <a:endPara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graphicFrame>
          <p:nvGraphicFramePr>
            <p:cNvPr id="17" name="对象 37"/>
            <p:cNvGraphicFramePr>
              <a:graphicFrameLocks noChangeAspect="1"/>
            </p:cNvGraphicFramePr>
            <p:nvPr/>
          </p:nvGraphicFramePr>
          <p:xfrm>
            <a:off x="8227684" y="5561033"/>
            <a:ext cx="951165" cy="867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Equation" r:id="rId4" imgW="381000" imgH="406400" progId="Equation.DSMT4">
                    <p:embed/>
                  </p:oleObj>
                </mc:Choice>
                <mc:Fallback>
                  <p:oleObj name="Equation" r:id="rId4" imgW="381000" imgH="406400" progId="Equation.DSMT4">
                    <p:embed/>
                    <p:pic>
                      <p:nvPicPr>
                        <p:cNvPr id="0" name="图片 10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27684" y="5561033"/>
                          <a:ext cx="951165" cy="867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9" name="组合 38"/>
          <p:cNvGrpSpPr/>
          <p:nvPr/>
        </p:nvGrpSpPr>
        <p:grpSpPr>
          <a:xfrm>
            <a:off x="3080953" y="3788736"/>
            <a:ext cx="1256533" cy="769421"/>
            <a:chOff x="4107934" y="5011718"/>
            <a:chExt cx="1675377" cy="1050489"/>
          </a:xfrm>
        </p:grpSpPr>
        <p:grpSp>
          <p:nvGrpSpPr>
            <p:cNvPr id="19" name="Group 28"/>
            <p:cNvGrpSpPr/>
            <p:nvPr/>
          </p:nvGrpSpPr>
          <p:grpSpPr bwMode="auto">
            <a:xfrm>
              <a:off x="4277305" y="5496911"/>
              <a:ext cx="885602" cy="236991"/>
              <a:chOff x="4546" y="2841"/>
              <a:chExt cx="283" cy="76"/>
            </a:xfrm>
          </p:grpSpPr>
          <p:cxnSp>
            <p:nvCxnSpPr>
              <p:cNvPr id="20" name="直接连接符 26"/>
              <p:cNvCxnSpPr>
                <a:cxnSpLocks noChangeShapeType="1"/>
              </p:cNvCxnSpPr>
              <p:nvPr/>
            </p:nvCxnSpPr>
            <p:spPr bwMode="auto">
              <a:xfrm>
                <a:off x="4546" y="2917"/>
                <a:ext cx="28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" name="直接连接符 27"/>
              <p:cNvCxnSpPr>
                <a:cxnSpLocks noChangeShapeType="1"/>
              </p:cNvCxnSpPr>
              <p:nvPr/>
            </p:nvCxnSpPr>
            <p:spPr bwMode="auto">
              <a:xfrm flipV="1">
                <a:off x="4548" y="2846"/>
                <a:ext cx="0" cy="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直接连接符 28"/>
              <p:cNvCxnSpPr>
                <a:cxnSpLocks noChangeShapeType="1"/>
              </p:cNvCxnSpPr>
              <p:nvPr/>
            </p:nvCxnSpPr>
            <p:spPr bwMode="auto">
              <a:xfrm flipV="1">
                <a:off x="4826" y="2841"/>
                <a:ext cx="0" cy="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4107934" y="5011718"/>
              <a:ext cx="467859" cy="609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01" tIns="60950" rIns="121901" bIns="6095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7945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0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4722691" y="5011718"/>
              <a:ext cx="1060620" cy="1050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01" tIns="60950" rIns="121901" bIns="6095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7945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20 m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>
            <a:off x="1325054" y="2091263"/>
            <a:ext cx="63613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35"/>
          <p:cNvCxnSpPr>
            <a:cxnSpLocks noChangeShapeType="1"/>
          </p:cNvCxnSpPr>
          <p:nvPr/>
        </p:nvCxnSpPr>
        <p:spPr bwMode="auto">
          <a:xfrm>
            <a:off x="1961193" y="2091263"/>
            <a:ext cx="636138" cy="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35"/>
          <p:cNvCxnSpPr>
            <a:cxnSpLocks noChangeShapeType="1"/>
          </p:cNvCxnSpPr>
          <p:nvPr/>
        </p:nvCxnSpPr>
        <p:spPr bwMode="auto">
          <a:xfrm>
            <a:off x="2584858" y="2091263"/>
            <a:ext cx="63613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35"/>
          <p:cNvCxnSpPr>
            <a:cxnSpLocks noChangeShapeType="1"/>
          </p:cNvCxnSpPr>
          <p:nvPr/>
        </p:nvCxnSpPr>
        <p:spPr bwMode="auto">
          <a:xfrm>
            <a:off x="3220995" y="2091263"/>
            <a:ext cx="636138" cy="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35"/>
          <p:cNvCxnSpPr>
            <a:cxnSpLocks noChangeShapeType="1"/>
          </p:cNvCxnSpPr>
          <p:nvPr/>
        </p:nvCxnSpPr>
        <p:spPr bwMode="auto">
          <a:xfrm>
            <a:off x="1309464" y="3659599"/>
            <a:ext cx="63613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35"/>
          <p:cNvCxnSpPr>
            <a:cxnSpLocks noChangeShapeType="1"/>
          </p:cNvCxnSpPr>
          <p:nvPr/>
        </p:nvCxnSpPr>
        <p:spPr bwMode="auto">
          <a:xfrm>
            <a:off x="1950018" y="3659599"/>
            <a:ext cx="636138" cy="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35"/>
          <p:cNvCxnSpPr>
            <a:cxnSpLocks noChangeShapeType="1"/>
          </p:cNvCxnSpPr>
          <p:nvPr/>
        </p:nvCxnSpPr>
        <p:spPr bwMode="auto">
          <a:xfrm>
            <a:off x="2588625" y="3659599"/>
            <a:ext cx="63613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直接连接符 35"/>
          <p:cNvCxnSpPr>
            <a:cxnSpLocks noChangeShapeType="1"/>
          </p:cNvCxnSpPr>
          <p:nvPr/>
        </p:nvCxnSpPr>
        <p:spPr bwMode="auto">
          <a:xfrm>
            <a:off x="3224764" y="3659599"/>
            <a:ext cx="636138" cy="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35"/>
          <p:cNvCxnSpPr>
            <a:cxnSpLocks noChangeShapeType="1"/>
          </p:cNvCxnSpPr>
          <p:nvPr/>
        </p:nvCxnSpPr>
        <p:spPr bwMode="auto">
          <a:xfrm>
            <a:off x="3849078" y="2091267"/>
            <a:ext cx="0" cy="52074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35"/>
          <p:cNvCxnSpPr>
            <a:cxnSpLocks noChangeShapeType="1"/>
          </p:cNvCxnSpPr>
          <p:nvPr/>
        </p:nvCxnSpPr>
        <p:spPr bwMode="auto">
          <a:xfrm>
            <a:off x="3849078" y="2596789"/>
            <a:ext cx="0" cy="517703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35"/>
          <p:cNvCxnSpPr>
            <a:cxnSpLocks noChangeShapeType="1"/>
          </p:cNvCxnSpPr>
          <p:nvPr/>
        </p:nvCxnSpPr>
        <p:spPr bwMode="auto">
          <a:xfrm>
            <a:off x="3849078" y="3114491"/>
            <a:ext cx="0" cy="52074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35"/>
          <p:cNvCxnSpPr>
            <a:cxnSpLocks noChangeShapeType="1"/>
          </p:cNvCxnSpPr>
          <p:nvPr/>
        </p:nvCxnSpPr>
        <p:spPr bwMode="auto">
          <a:xfrm>
            <a:off x="1321288" y="2106494"/>
            <a:ext cx="0" cy="51770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35"/>
          <p:cNvCxnSpPr>
            <a:cxnSpLocks noChangeShapeType="1"/>
          </p:cNvCxnSpPr>
          <p:nvPr/>
        </p:nvCxnSpPr>
        <p:spPr bwMode="auto">
          <a:xfrm>
            <a:off x="1321288" y="2612016"/>
            <a:ext cx="0" cy="517703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35"/>
          <p:cNvCxnSpPr>
            <a:cxnSpLocks noChangeShapeType="1"/>
          </p:cNvCxnSpPr>
          <p:nvPr/>
        </p:nvCxnSpPr>
        <p:spPr bwMode="auto">
          <a:xfrm>
            <a:off x="1321288" y="3129719"/>
            <a:ext cx="0" cy="51770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280063" y="2191021"/>
            <a:ext cx="729687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4 cm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309466" y="2663645"/>
            <a:ext cx="729687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 cm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1219" y="435793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三、新知运用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3" name="文本框 3"/>
          <p:cNvSpPr txBox="1"/>
          <p:nvPr/>
        </p:nvSpPr>
        <p:spPr>
          <a:xfrm>
            <a:off x="4458700" y="1363521"/>
            <a:ext cx="2426406" cy="391823"/>
          </a:xfrm>
          <a:prstGeom prst="rect">
            <a:avLst/>
          </a:prstGeom>
          <a:noFill/>
          <a:ln w="9525">
            <a:noFill/>
          </a:ln>
        </p:spPr>
        <p:txBody>
          <a:bodyPr wrap="none" lIns="67973" tIns="33985" rIns="67973" bIns="33985">
            <a:sp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1pPr>
            <a:lvl2pPr marL="554355" lvl="1" indent="-9715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2pPr>
            <a:lvl3pPr marL="1109980" lvl="2" indent="-19558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3pPr>
            <a:lvl4pPr marL="1665605" lvl="3" indent="-29400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4pPr>
            <a:lvl5pPr marL="2221230" lvl="4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5pPr>
            <a:lvl6pPr marL="2286000" lvl="5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6pPr>
            <a:lvl7pPr marL="2743200" lvl="6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7pPr>
            <a:lvl8pPr marL="3200400" lvl="7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8pPr>
            <a:lvl9pPr marL="3657600" lvl="8" indent="-39243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+mn-cs"/>
              </a:defRPr>
            </a:lvl9pPr>
          </a:lstStyle>
          <a:p>
            <a:pPr defTabSz="509905"/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（教材</a:t>
            </a:r>
            <a:r>
              <a:rPr lang="en-US" altLang="zh-CN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P55</a:t>
            </a:r>
            <a:r>
              <a:rPr lang="zh-CN" altLang="en-US" sz="2100" dirty="0">
                <a:solidFill>
                  <a:srgbClr val="333399">
                    <a:lumMod val="60000"/>
                    <a:lumOff val="40000"/>
                  </a:srgbClr>
                </a:solidFill>
                <a:latin typeface="楷体" panose="02010609060101010101" pitchFamily="49" charset="-122"/>
                <a:sym typeface="+mn-ea"/>
              </a:rPr>
              <a:t>做一做）</a:t>
            </a:r>
            <a:endParaRPr lang="zh-CN" altLang="en-US" sz="2100" dirty="0">
              <a:solidFill>
                <a:srgbClr val="333399">
                  <a:lumMod val="60000"/>
                  <a:lumOff val="40000"/>
                </a:srgbClr>
              </a:solidFill>
              <a:latin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4"/>
          <p:cNvSpPr txBox="1"/>
          <p:nvPr/>
        </p:nvSpPr>
        <p:spPr>
          <a:xfrm>
            <a:off x="612776" y="619826"/>
            <a:ext cx="3249638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四、课堂小结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云形 16"/>
          <p:cNvSpPr/>
          <p:nvPr/>
        </p:nvSpPr>
        <p:spPr bwMode="auto">
          <a:xfrm>
            <a:off x="4527108" y="632617"/>
            <a:ext cx="2572085" cy="1211740"/>
          </a:xfrm>
          <a:prstGeom prst="cloud">
            <a:avLst/>
          </a:prstGeom>
          <a:noFill/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回顾本节课，你学会了什么？</a:t>
            </a:r>
            <a:endParaRPr lang="en-US" alt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67945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pic>
        <p:nvPicPr>
          <p:cNvPr id="15361" name="Picture 15" descr="男天使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99192" y="793562"/>
            <a:ext cx="1095518" cy="8896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223192" y="2005303"/>
            <a:ext cx="6859655" cy="2007650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画平面图时要先根据实际情况确定好所用的比例尺，再根据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图上距离＝实际距离×比例尺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求出所画的线段长度，最后根据方向的描述画出所需的平面图，一定要标注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图上</a:t>
            </a:r>
            <a:r>
              <a:rPr lang="zh-CN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距离和比例尺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4"/>
          <p:cNvSpPr txBox="1"/>
          <p:nvPr/>
        </p:nvSpPr>
        <p:spPr>
          <a:xfrm>
            <a:off x="620397" y="577961"/>
            <a:ext cx="3249638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五、课后作业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723" name="Text Box 6"/>
          <p:cNvSpPr txBox="1"/>
          <p:nvPr/>
        </p:nvSpPr>
        <p:spPr>
          <a:xfrm>
            <a:off x="683509" y="2202531"/>
            <a:ext cx="7384741" cy="463764"/>
          </a:xfrm>
          <a:prstGeom prst="rect">
            <a:avLst/>
          </a:prstGeom>
          <a:noFill/>
          <a:ln w="9525">
            <a:noFill/>
          </a:ln>
        </p:spPr>
        <p:txBody>
          <a:bodyPr wrap="square" lIns="82595" tIns="41297" rIns="82595" bIns="41297" anchor="t">
            <a:spAutoFit/>
          </a:bodyPr>
          <a:lstStyle/>
          <a:p>
            <a:pPr defTabSz="67945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完成课本“练习十”</a:t>
            </a:r>
            <a:r>
              <a: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</a:t>
            </a:r>
            <a:r>
              <a:rPr lang="en-US" altLang="zh-CN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r>
              <a:rPr lang="zh-CN" altLang="en-US" sz="2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题</a:t>
            </a:r>
            <a:r>
              <a:rPr lang="zh-CN" altLang="en-US" sz="2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5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40788" y="1961593"/>
            <a:ext cx="3089735" cy="2000526"/>
            <a:chOff x="4343240" y="2644801"/>
            <a:chExt cx="4119649" cy="2731321"/>
          </a:xfrm>
        </p:grpSpPr>
        <p:sp>
          <p:nvSpPr>
            <p:cNvPr id="10" name="TextBox 9"/>
            <p:cNvSpPr txBox="1"/>
            <p:nvPr/>
          </p:nvSpPr>
          <p:spPr>
            <a:xfrm flipH="1">
              <a:off x="7785781" y="3750893"/>
              <a:ext cx="677108" cy="1051834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defTabSz="67945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343240" y="3216122"/>
              <a:ext cx="3420000" cy="216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7945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75811" y="2644801"/>
              <a:ext cx="1513664" cy="5672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7945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9.5</a:t>
              </a:r>
              <a:r>
                <a:rPr lang="zh-CN" altLang="en-US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7921" y="1715488"/>
            <a:ext cx="4782444" cy="2911195"/>
            <a:chOff x="2949395" y="2004807"/>
            <a:chExt cx="7215997" cy="4497879"/>
          </a:xfrm>
        </p:grpSpPr>
        <p:sp>
          <p:nvSpPr>
            <p:cNvPr id="14" name="TextBox 13"/>
            <p:cNvSpPr txBox="1"/>
            <p:nvPr/>
          </p:nvSpPr>
          <p:spPr>
            <a:xfrm flipH="1">
              <a:off x="9399151" y="3692434"/>
              <a:ext cx="766241" cy="1400812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defTabSz="67945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r>
                <a:rPr lang="zh-CN" altLang="en-US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949395" y="2528027"/>
              <a:ext cx="6293210" cy="397465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7945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433295" y="2004807"/>
              <a:ext cx="1507329" cy="6419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7945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19</a:t>
              </a:r>
              <a:r>
                <a:rPr lang="zh-CN" altLang="en-US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厘米</a:t>
              </a:r>
              <a:endPara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839519" y="1065009"/>
            <a:ext cx="5013653" cy="391823"/>
          </a:xfrm>
          <a:prstGeom prst="rect">
            <a:avLst/>
          </a:prstGeom>
          <a:noFill/>
        </p:spPr>
        <p:txBody>
          <a:bodyPr wrap="none" lIns="67973" tIns="33985" rIns="67973" bIns="33985" rtlCol="0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为什么同一个足球场画出的平面图不同？</a:t>
            </a:r>
            <a:endParaRPr lang="zh-CN" alt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6358" y="555549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一、新课引入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Picture 20" descr="男天使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4400" y="940785"/>
            <a:ext cx="1143149" cy="10361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AutoShape 15"/>
          <p:cNvSpPr/>
          <p:nvPr/>
        </p:nvSpPr>
        <p:spPr>
          <a:xfrm>
            <a:off x="1925361" y="991936"/>
            <a:ext cx="4994740" cy="523304"/>
          </a:xfrm>
          <a:prstGeom prst="wedgeRoundRectCallout">
            <a:avLst>
              <a:gd name="adj1" fmla="val -53880"/>
              <a:gd name="adj2" fmla="val 24667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973" tIns="33985" rIns="67973" bIns="33985" anchor="ctr"/>
          <a:lstStyle/>
          <a:p>
            <a:pPr defTabSz="679450"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493258" y="1486185"/>
            <a:ext cx="6913668" cy="1085565"/>
          </a:xfrm>
        </p:spPr>
        <p:txBody>
          <a:bodyPr lIns="67973" tIns="33985" rIns="67973" bIns="33985"/>
          <a:lstStyle/>
          <a:p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我们今天就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前面学习的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比例尺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来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，学习画图时要</a:t>
            </a:r>
            <a:r>
              <a:rPr lang="zh-CN" altLang="en-US" sz="2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什么？</a:t>
            </a:r>
            <a:r>
              <a:rPr lang="zh-CN" altLang="en-US" sz="2400" b="1" dirty="0">
                <a:solidFill>
                  <a:schemeClr val="accent6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步骤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是什么呢？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1955" y="566143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一、新课引入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Picture 20" descr="男天使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1395987"/>
            <a:ext cx="1396701" cy="1265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utoShape 15"/>
          <p:cNvSpPr/>
          <p:nvPr/>
        </p:nvSpPr>
        <p:spPr>
          <a:xfrm>
            <a:off x="1556145" y="1253041"/>
            <a:ext cx="7066832" cy="1493318"/>
          </a:xfrm>
          <a:prstGeom prst="wedgeRoundRectCallout">
            <a:avLst>
              <a:gd name="adj1" fmla="val -53880"/>
              <a:gd name="adj2" fmla="val 24667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973" tIns="33985" rIns="67973" bIns="33985" anchor="ctr"/>
          <a:lstStyle/>
          <a:p>
            <a:pPr defTabSz="679450" fontAlgn="base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文本框 14"/>
          <p:cNvSpPr txBox="1"/>
          <p:nvPr/>
        </p:nvSpPr>
        <p:spPr>
          <a:xfrm>
            <a:off x="583245" y="530516"/>
            <a:ext cx="3573530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173" name="Text Box 25"/>
          <p:cNvSpPr txBox="1"/>
          <p:nvPr/>
        </p:nvSpPr>
        <p:spPr>
          <a:xfrm>
            <a:off x="4172493" y="5070238"/>
            <a:ext cx="533946" cy="345633"/>
          </a:xfrm>
          <a:prstGeom prst="rect">
            <a:avLst/>
          </a:prstGeom>
          <a:noFill/>
          <a:ln w="9525">
            <a:noFill/>
          </a:ln>
        </p:spPr>
        <p:txBody>
          <a:bodyPr wrap="square" lIns="67973" tIns="33985" rIns="67973" bIns="33985">
            <a:spAutoFit/>
          </a:bodyPr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1516" y="1014226"/>
            <a:ext cx="8460450" cy="1176654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defTabSz="679450"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小明家在学校正西方向，距学校</a:t>
            </a:r>
            <a:r>
              <a:rPr lang="en-US" altLang="zh-CN" sz="24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200m</a:t>
            </a:r>
            <a:r>
              <a:rPr lang="zh-CN" altLang="en-US" sz="24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；小亮家在小明家正东方向，距小明家</a:t>
            </a:r>
            <a:r>
              <a:rPr lang="en-US" altLang="zh-CN" sz="24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400m</a:t>
            </a:r>
            <a:r>
              <a:rPr lang="zh-CN" altLang="en-US" sz="24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；小红家在学校正北方向，距学校</a:t>
            </a:r>
            <a:r>
              <a:rPr lang="en-US" altLang="zh-CN" sz="24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250m</a:t>
            </a:r>
            <a:r>
              <a:rPr lang="zh-CN" altLang="en-US" sz="24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。在下图中画出他们三家和学校的位置平面图（比例</a:t>
            </a:r>
            <a:r>
              <a:rPr lang="en-US" altLang="zh-CN" sz="24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1:10000</a:t>
            </a:r>
            <a:r>
              <a:rPr lang="zh-CN" altLang="en-US" sz="24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2400" kern="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7174" y="2308010"/>
            <a:ext cx="5024587" cy="249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文本框 14"/>
          <p:cNvSpPr txBox="1"/>
          <p:nvPr/>
        </p:nvSpPr>
        <p:spPr>
          <a:xfrm>
            <a:off x="583245" y="530516"/>
            <a:ext cx="3573530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0873" name="矩形 120872"/>
          <p:cNvSpPr/>
          <p:nvPr/>
        </p:nvSpPr>
        <p:spPr>
          <a:xfrm>
            <a:off x="670172" y="65587"/>
            <a:ext cx="6858893" cy="0"/>
          </a:xfrm>
          <a:prstGeom prst="rect">
            <a:avLst/>
          </a:prstGeom>
          <a:noFill/>
          <a:ln w="9525">
            <a:noFill/>
          </a:ln>
        </p:spPr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20875" name="矩形 120874"/>
          <p:cNvSpPr/>
          <p:nvPr/>
        </p:nvSpPr>
        <p:spPr>
          <a:xfrm>
            <a:off x="765433" y="158619"/>
            <a:ext cx="6858893" cy="0"/>
          </a:xfrm>
          <a:prstGeom prst="rect">
            <a:avLst/>
          </a:prstGeom>
          <a:noFill/>
          <a:ln w="9525">
            <a:noFill/>
          </a:ln>
        </p:spPr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20877" name="矩形 120876"/>
          <p:cNvSpPr/>
          <p:nvPr/>
        </p:nvSpPr>
        <p:spPr>
          <a:xfrm>
            <a:off x="860696" y="251651"/>
            <a:ext cx="6858893" cy="0"/>
          </a:xfrm>
          <a:prstGeom prst="rect">
            <a:avLst/>
          </a:prstGeom>
          <a:noFill/>
          <a:ln w="9525">
            <a:noFill/>
          </a:ln>
        </p:spPr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endParaRPr lang="zh-CN" altLang="en-US" sz="21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" y="0"/>
            <a:ext cx="6858893" cy="0"/>
          </a:xfrm>
          <a:prstGeom prst="rect">
            <a:avLst/>
          </a:prstGeom>
          <a:noFill/>
          <a:ln w="9525">
            <a:noFill/>
          </a:ln>
        </p:spPr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5262" y="93032"/>
            <a:ext cx="6858893" cy="0"/>
          </a:xfrm>
          <a:prstGeom prst="rect">
            <a:avLst/>
          </a:prstGeom>
          <a:noFill/>
          <a:ln w="9525">
            <a:noFill/>
          </a:ln>
        </p:spPr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0525" y="186064"/>
            <a:ext cx="6858893" cy="0"/>
          </a:xfrm>
          <a:prstGeom prst="rect">
            <a:avLst/>
          </a:prstGeom>
          <a:noFill/>
          <a:ln w="9525">
            <a:noFill/>
          </a:ln>
        </p:spPr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4657" y="934008"/>
            <a:ext cx="7885140" cy="3946643"/>
          </a:xfrm>
          <a:prstGeom prst="rect">
            <a:avLst/>
          </a:prstGeom>
        </p:spPr>
        <p:txBody>
          <a:bodyPr wrap="square" lIns="67973" tIns="33985" rIns="67973" bIns="33985">
            <a:spAutoFit/>
          </a:bodyPr>
          <a:lstStyle/>
          <a:p>
            <a:pPr defTabSz="679450"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思考：</a:t>
            </a:r>
            <a:r>
              <a:rPr lang="en-US" altLang="zh-CN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你从题目中得到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了哪</a:t>
            </a:r>
            <a:r>
              <a:rPr lang="zh-CN" altLang="zh-CN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些信息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7945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）小明、小亮、小红家的位置与方向；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79450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（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）比例尺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7945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2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 </a:t>
            </a:r>
            <a:r>
              <a:rPr lang="en-US" altLang="zh-CN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10000</a:t>
            </a:r>
            <a:r>
              <a:rPr lang="zh-CN" altLang="zh-CN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表示的是什么意思？</a:t>
            </a:r>
            <a:endParaRPr lang="en-US" altLang="zh-CN" sz="2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7945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表示实际距离是图上距离的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10000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7945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3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．想一想应该怎样画出这个平面图</a:t>
            </a:r>
            <a:r>
              <a:rPr lang="zh-CN" altLang="zh-CN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7945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（</a:t>
            </a:r>
            <a:r>
              <a:rPr lang="en-US" altLang="zh-CN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）将数值比例尺转化成线段比例尺</a:t>
            </a:r>
            <a:endParaRPr lang="en-US" altLang="zh-CN" sz="2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7945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将三位同学的实际距离转化成图上距离</a:t>
            </a:r>
            <a:endParaRPr lang="zh-CN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1"/>
          <p:cNvSpPr txBox="1">
            <a:spLocks noChangeArrowheads="1"/>
          </p:cNvSpPr>
          <p:nvPr/>
        </p:nvSpPr>
        <p:spPr bwMode="auto">
          <a:xfrm>
            <a:off x="857387" y="1040540"/>
            <a:ext cx="8083214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973" tIns="33985" rIns="67973" bIns="33985"/>
          <a:lstStyle/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9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想：根据“          </a:t>
            </a:r>
            <a:r>
              <a:rPr lang="en-US" altLang="zh-CN" sz="19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19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比例尺”，推出“图上距离</a:t>
            </a:r>
            <a:r>
              <a:rPr lang="en-US" altLang="zh-CN" sz="19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19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19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19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比例尺”。</a:t>
            </a:r>
            <a:endParaRPr lang="zh-CN" altLang="en-US" sz="19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3" name="TextBox 2"/>
          <p:cNvSpPr txBox="1">
            <a:spLocks noChangeArrowheads="1"/>
          </p:cNvSpPr>
          <p:nvPr/>
        </p:nvSpPr>
        <p:spPr bwMode="auto">
          <a:xfrm>
            <a:off x="2129573" y="960173"/>
            <a:ext cx="1261842" cy="6965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7973" tIns="33985" rIns="67973" bIns="33985"/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图上距离</a:t>
            </a:r>
            <a:endParaRPr lang="en-US" sz="2100" dirty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实际距离</a:t>
            </a:r>
            <a:endParaRPr lang="zh-CN" altLang="en-US" sz="2100" dirty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cxnSp>
        <p:nvCxnSpPr>
          <p:cNvPr id="51204" name="直接连接符 3"/>
          <p:cNvCxnSpPr>
            <a:cxnSpLocks noChangeShapeType="1"/>
          </p:cNvCxnSpPr>
          <p:nvPr/>
        </p:nvCxnSpPr>
        <p:spPr bwMode="auto">
          <a:xfrm flipV="1">
            <a:off x="2303454" y="1308432"/>
            <a:ext cx="972235" cy="692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</p:spPr>
      </p:cxnSp>
      <p:sp>
        <p:nvSpPr>
          <p:cNvPr id="51207" name="AutoShape 27"/>
          <p:cNvSpPr>
            <a:spLocks noChangeArrowheads="1"/>
          </p:cNvSpPr>
          <p:nvPr/>
        </p:nvSpPr>
        <p:spPr bwMode="auto">
          <a:xfrm>
            <a:off x="1601283" y="4366258"/>
            <a:ext cx="2687874" cy="410506"/>
          </a:xfrm>
          <a:prstGeom prst="wedgeRoundRectCallout">
            <a:avLst>
              <a:gd name="adj1" fmla="val -62593"/>
              <a:gd name="adj2" fmla="val 1985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7973" tIns="33985" rIns="67973" bIns="33985" anchor="ctr"/>
          <a:lstStyle/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你能在上图中画一画吗？</a:t>
            </a:r>
            <a:endParaRPr lang="en-US" dirty="0">
              <a:solidFill>
                <a:srgbClr val="000000"/>
              </a:solidFill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510" y="571989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7" name="Picture 20" descr="男天使副本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4057" y="3972033"/>
            <a:ext cx="1143149" cy="1035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450210" y="2170748"/>
            <a:ext cx="5792668" cy="484132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小明家到学校的图上距离：  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20000×        =2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6"/>
          <p:cNvCxnSpPr>
            <a:cxnSpLocks noChangeShapeType="1"/>
          </p:cNvCxnSpPr>
          <p:nvPr/>
        </p:nvCxnSpPr>
        <p:spPr bwMode="auto">
          <a:xfrm flipV="1">
            <a:off x="5319852" y="2385983"/>
            <a:ext cx="71321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</p:cxnSp>
      <p:sp>
        <p:nvSpPr>
          <p:cNvPr id="7" name="矩形 6"/>
          <p:cNvSpPr/>
          <p:nvPr/>
        </p:nvSpPr>
        <p:spPr>
          <a:xfrm>
            <a:off x="3391415" y="2081618"/>
            <a:ext cx="4570214" cy="622632"/>
          </a:xfrm>
          <a:prstGeom prst="rect">
            <a:avLst/>
          </a:prstGeom>
        </p:spPr>
        <p:txBody>
          <a:bodyPr lIns="67973" tIns="33985" rIns="67973" bIns="33985">
            <a:spAutoFit/>
          </a:bodyPr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385231" y="2593777"/>
                <a:ext cx="7357732" cy="854451"/>
              </a:xfrm>
              <a:prstGeom prst="rect">
                <a:avLst/>
              </a:prstGeom>
            </p:spPr>
            <p:txBody>
              <a:bodyPr wrap="square" lIns="67973" tIns="33985" rIns="67973" bIns="33985">
                <a:spAutoFit/>
              </a:bodyPr>
              <a:lstStyle/>
              <a:p>
                <a:pPr defTabSz="67945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小亮家到学校的图上距离</a:t>
                </a: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：（</a:t>
                </a:r>
                <a:r>
                  <a: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40000-20000</a:t>
                </a: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）</a:t>
                </a:r>
                <a:r>
                  <a: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10000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 =2</a:t>
                </a: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（</a:t>
                </a:r>
                <a:r>
                  <a: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cm</a:t>
                </a: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）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231" y="2593777"/>
                <a:ext cx="7357732" cy="854451"/>
              </a:xfrm>
              <a:prstGeom prst="rect">
                <a:avLst/>
              </a:prstGeom>
              <a:blipFill rotWithShape="1">
                <a:blip r:embed="rId2"/>
                <a:stretch>
                  <a:fillRect l="-4" t="-51" r="4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424278" y="3400233"/>
                <a:ext cx="6018692" cy="854426"/>
              </a:xfrm>
              <a:prstGeom prst="rect">
                <a:avLst/>
              </a:prstGeom>
            </p:spPr>
            <p:txBody>
              <a:bodyPr wrap="none" lIns="67973" tIns="33985" rIns="67973" bIns="33985">
                <a:spAutoFit/>
              </a:bodyPr>
              <a:lstStyle/>
              <a:p>
                <a:pPr defTabSz="67945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小红家到学校的图上距离：</a:t>
                </a:r>
                <a:r>
                  <a: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25000×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10000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2.5</a:t>
                </a: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cm</a:t>
                </a: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4278" y="3400233"/>
                <a:ext cx="6018692" cy="854426"/>
              </a:xfrm>
              <a:prstGeom prst="rect">
                <a:avLst/>
              </a:prstGeom>
              <a:blipFill rotWithShape="1">
                <a:blip r:embed="rId3"/>
                <a:stretch>
                  <a:fillRect l="-10" t="-52" r="2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1763323" y="1735150"/>
            <a:ext cx="4523090" cy="34563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200m=20000cm,400m=40000cm,250m=25000cm</a:t>
            </a: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 bldLvl="0" animBg="1"/>
      <p:bldP spid="6" grpId="0"/>
      <p:bldP spid="7" grpId="0"/>
      <p:bldP spid="8" grpId="0" bldLvl="0" animBg="1"/>
      <p:bldP spid="9" grpId="0" bldLvl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48" descr="106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00521" y="2167062"/>
            <a:ext cx="5542961" cy="281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302995" y="4365193"/>
            <a:ext cx="471603" cy="3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100</a:t>
            </a:r>
            <a:endParaRPr lang="en-US" altLang="zh-CN" sz="15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835827" y="4085725"/>
            <a:ext cx="995785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小明家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897555" y="2558300"/>
            <a:ext cx="995785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小红家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15105" y="987574"/>
            <a:ext cx="5007639" cy="1102519"/>
          </a:xfrm>
        </p:spPr>
        <p:txBody>
          <a:bodyPr vert="horz" lIns="67964" tIns="33983" rIns="67964" bIns="33983" rtlCol="0" anchor="ctr" anchorCtr="0">
            <a:normAutofit fontScale="90000"/>
          </a:bodyPr>
          <a:lstStyle/>
          <a:p>
            <a:pPr lvl="0" algn="l" eaLnBrk="1" fontAlgn="auto" hangingPunct="1">
              <a:lnSpc>
                <a:spcPct val="150000"/>
              </a:lnSpc>
            </a:pPr>
            <a:r>
              <a:rPr lang="zh-CN" altLang="zh-CN" sz="21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小明家画在学校正西方向，距学校</a:t>
            </a:r>
            <a:r>
              <a:rPr lang="en-US" altLang="zh-CN" sz="21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cm</a:t>
            </a:r>
            <a:r>
              <a:rPr lang="zh-CN" altLang="zh-CN" sz="21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br>
              <a:rPr lang="en-US" altLang="zh-CN" sz="21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1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小亮家画在学校正东方向，距学校</a:t>
            </a:r>
            <a:r>
              <a:rPr lang="en-US" altLang="zh-CN" sz="21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cm</a:t>
            </a:r>
            <a:r>
              <a:rPr lang="zh-CN" altLang="zh-CN" sz="21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br>
              <a:rPr lang="zh-CN" altLang="zh-CN" sz="21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1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小红家画在学校正北方向，距学校</a:t>
            </a:r>
            <a:r>
              <a:rPr lang="en-US" altLang="zh-CN" sz="2100" b="1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2.5 cm</a:t>
            </a:r>
            <a:r>
              <a:rPr lang="zh-CN" altLang="zh-CN" sz="2100" b="1" kern="1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kern="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89428" y="2970193"/>
            <a:ext cx="177165" cy="224126"/>
            <a:chOff x="5719235" y="3342355"/>
            <a:chExt cx="236220" cy="432000"/>
          </a:xfrm>
        </p:grpSpPr>
        <p:cxnSp>
          <p:nvCxnSpPr>
            <p:cNvPr id="6" name="线段竖线1：69419818224649_mathtool"/>
            <p:cNvCxnSpPr/>
            <p:nvPr/>
          </p:nvCxnSpPr>
          <p:spPr>
            <a:xfrm rot="5400000">
              <a:off x="5837345" y="32320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线段横线1：93919818224649_mathtool"/>
            <p:cNvCxnSpPr/>
            <p:nvPr/>
          </p:nvCxnSpPr>
          <p:spPr>
            <a:xfrm rot="5400000">
              <a:off x="5503235" y="3558355"/>
              <a:ext cx="432000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289428" y="3194225"/>
            <a:ext cx="177165" cy="448252"/>
            <a:chOff x="5719235" y="3774355"/>
            <a:chExt cx="236220" cy="865613"/>
          </a:xfrm>
        </p:grpSpPr>
        <p:cxnSp>
          <p:nvCxnSpPr>
            <p:cNvPr id="8" name="线段竖线2：71919818224649_mathtool"/>
            <p:cNvCxnSpPr/>
            <p:nvPr/>
          </p:nvCxnSpPr>
          <p:spPr>
            <a:xfrm rot="5400000">
              <a:off x="5837345" y="3656245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线段横线2：11519818224649_mathtool"/>
            <p:cNvCxnSpPr/>
            <p:nvPr/>
          </p:nvCxnSpPr>
          <p:spPr>
            <a:xfrm rot="5400000">
              <a:off x="5286428" y="4207162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289428" y="3636716"/>
            <a:ext cx="177165" cy="448252"/>
            <a:chOff x="5719235" y="4639967"/>
            <a:chExt cx="236220" cy="865614"/>
          </a:xfrm>
        </p:grpSpPr>
        <p:cxnSp>
          <p:nvCxnSpPr>
            <p:cNvPr id="11" name="线段竖线3：92819818224649_mathtool"/>
            <p:cNvCxnSpPr/>
            <p:nvPr/>
          </p:nvCxnSpPr>
          <p:spPr>
            <a:xfrm rot="5400000">
              <a:off x="5837345" y="4521858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线段横线3：75119818224649_mathtool"/>
            <p:cNvCxnSpPr/>
            <p:nvPr/>
          </p:nvCxnSpPr>
          <p:spPr>
            <a:xfrm rot="5400000">
              <a:off x="5286428" y="5072774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线段竖线4：1919818224649_mathtool"/>
            <p:cNvCxnSpPr/>
            <p:nvPr/>
          </p:nvCxnSpPr>
          <p:spPr>
            <a:xfrm rot="5400000">
              <a:off x="5837345" y="5387471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369390" y="3911952"/>
            <a:ext cx="459000" cy="173017"/>
            <a:chOff x="3972242" y="5258780"/>
            <a:chExt cx="865613" cy="236220"/>
          </a:xfrm>
        </p:grpSpPr>
        <p:cxnSp>
          <p:nvCxnSpPr>
            <p:cNvPr id="50" name="线段竖线1：69419818224649_mathtool"/>
            <p:cNvCxnSpPr/>
            <p:nvPr/>
          </p:nvCxnSpPr>
          <p:spPr>
            <a:xfrm>
              <a:off x="3972242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线段横线1：93919818224649_mathtool"/>
            <p:cNvCxnSpPr/>
            <p:nvPr/>
          </p:nvCxnSpPr>
          <p:spPr>
            <a:xfrm>
              <a:off x="3972242" y="5495000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829407" y="3911952"/>
            <a:ext cx="459000" cy="173017"/>
            <a:chOff x="4837855" y="5258780"/>
            <a:chExt cx="865613" cy="236220"/>
          </a:xfrm>
        </p:grpSpPr>
        <p:cxnSp>
          <p:nvCxnSpPr>
            <p:cNvPr id="52" name="线段竖线2：71919818224649_mathtool"/>
            <p:cNvCxnSpPr/>
            <p:nvPr/>
          </p:nvCxnSpPr>
          <p:spPr>
            <a:xfrm>
              <a:off x="4837855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线段横线2：11519818224649_mathtool"/>
            <p:cNvCxnSpPr/>
            <p:nvPr/>
          </p:nvCxnSpPr>
          <p:spPr>
            <a:xfrm>
              <a:off x="4837855" y="5495000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线段竖线3：92819818224649_mathtool"/>
            <p:cNvCxnSpPr/>
            <p:nvPr/>
          </p:nvCxnSpPr>
          <p:spPr>
            <a:xfrm>
              <a:off x="5703468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687722" y="4081333"/>
            <a:ext cx="995785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小亮家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289425" y="3911952"/>
            <a:ext cx="459000" cy="173017"/>
            <a:chOff x="3972242" y="5258780"/>
            <a:chExt cx="865613" cy="236220"/>
          </a:xfrm>
        </p:grpSpPr>
        <p:cxnSp>
          <p:nvCxnSpPr>
            <p:cNvPr id="61" name="线段竖线1：69419818224649_mathtool"/>
            <p:cNvCxnSpPr/>
            <p:nvPr/>
          </p:nvCxnSpPr>
          <p:spPr>
            <a:xfrm>
              <a:off x="3972242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线段横线1：93919818224649_mathtool"/>
            <p:cNvCxnSpPr/>
            <p:nvPr/>
          </p:nvCxnSpPr>
          <p:spPr>
            <a:xfrm>
              <a:off x="3972242" y="5495000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4749443" y="3911952"/>
            <a:ext cx="459000" cy="173017"/>
            <a:chOff x="4837855" y="5258780"/>
            <a:chExt cx="865613" cy="236220"/>
          </a:xfrm>
        </p:grpSpPr>
        <p:cxnSp>
          <p:nvCxnSpPr>
            <p:cNvPr id="64" name="线段竖线2：71919818224649_mathtool"/>
            <p:cNvCxnSpPr/>
            <p:nvPr/>
          </p:nvCxnSpPr>
          <p:spPr>
            <a:xfrm>
              <a:off x="4837855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线段横线2：11519818224649_mathtool"/>
            <p:cNvCxnSpPr/>
            <p:nvPr/>
          </p:nvCxnSpPr>
          <p:spPr>
            <a:xfrm>
              <a:off x="4837855" y="5495000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线段竖线3：92819818224649_mathtool"/>
            <p:cNvCxnSpPr/>
            <p:nvPr/>
          </p:nvCxnSpPr>
          <p:spPr>
            <a:xfrm>
              <a:off x="5703468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3337138" y="3575427"/>
            <a:ext cx="729687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 cm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4562158" y="3575427"/>
            <a:ext cx="729687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 cm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4396615" y="3158228"/>
            <a:ext cx="931665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2.5 cm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10" y="601849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 bwMode="auto">
          <a:xfrm flipV="1">
            <a:off x="6732521" y="4365195"/>
            <a:ext cx="918222" cy="3156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14" name="对话气泡: 矩形 13"/>
          <p:cNvSpPr/>
          <p:nvPr/>
        </p:nvSpPr>
        <p:spPr bwMode="auto">
          <a:xfrm>
            <a:off x="7705051" y="4032043"/>
            <a:ext cx="1006495" cy="504351"/>
          </a:xfrm>
          <a:prstGeom prst="wedgeRectCallou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7973" tIns="33985" rIns="67973" bIns="33985" numCol="1" rtlCol="0" anchor="t" anchorCtr="0" compatLnSpc="1"/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转化成线段比例尺</a:t>
            </a:r>
            <a:endParaRPr lang="zh-CN" altLang="en-US" sz="13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22" grpId="0"/>
      <p:bldP spid="59" grpId="0"/>
      <p:bldP spid="73" grpId="0"/>
      <p:bldP spid="74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52012" y="1005552"/>
            <a:ext cx="4071961" cy="654748"/>
            <a:chOff x="1738" y="1965"/>
            <a:chExt cx="13037" cy="2285"/>
          </a:xfrm>
        </p:grpSpPr>
        <p:pic>
          <p:nvPicPr>
            <p:cNvPr id="2" name="Picture 20" descr="男天使副本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738" y="2023"/>
              <a:ext cx="2400" cy="222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AutoShape 15"/>
            <p:cNvSpPr/>
            <p:nvPr/>
          </p:nvSpPr>
          <p:spPr>
            <a:xfrm>
              <a:off x="4487" y="1965"/>
              <a:ext cx="10288" cy="1502"/>
            </a:xfrm>
            <a:prstGeom prst="wedgeRoundRectCallout">
              <a:avLst>
                <a:gd name="adj1" fmla="val -53880"/>
                <a:gd name="adj2" fmla="val 24667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defTabSz="679450" fontAlgn="base">
                <a:lnSpc>
                  <a:spcPct val="120000"/>
                </a:lnSpc>
                <a:spcBef>
                  <a:spcPct val="50000"/>
                </a:spcBef>
                <a:spcAft>
                  <a:spcPct val="0"/>
                </a:spcAft>
              </a:pPr>
              <a:endPara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87" y="1966"/>
              <a:ext cx="10025" cy="1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7945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solidFill>
                    <a:srgbClr val="000000"/>
                  </a:solidFill>
                  <a:ea typeface="楷体" panose="02010609060101010101" pitchFamily="49" charset="-122"/>
                </a:rPr>
                <a:t>同学们还有别的解法吗？</a:t>
              </a:r>
              <a:endParaRPr lang="zh-CN" altLang="en-US" sz="2100" dirty="0">
                <a:solidFill>
                  <a:srgbClr val="000000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15364" name="文本框 14"/>
          <p:cNvSpPr txBox="1"/>
          <p:nvPr/>
        </p:nvSpPr>
        <p:spPr>
          <a:xfrm>
            <a:off x="583245" y="530516"/>
            <a:ext cx="3573530" cy="420826"/>
          </a:xfrm>
          <a:prstGeom prst="rect">
            <a:avLst/>
          </a:prstGeom>
          <a:noFill/>
          <a:ln w="9525">
            <a:noFill/>
          </a:ln>
        </p:spPr>
        <p:txBody>
          <a:bodyPr lIns="50980" tIns="25490" rIns="50980" bIns="25490" anchor="t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0764" y="1863821"/>
            <a:ext cx="3772929" cy="39182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1:10000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转化成线段比例尺是：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 bwMode="auto">
          <a:xfrm>
            <a:off x="5463958" y="2078299"/>
            <a:ext cx="4692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直接连接符 13"/>
          <p:cNvCxnSpPr/>
          <p:nvPr/>
        </p:nvCxnSpPr>
        <p:spPr bwMode="auto">
          <a:xfrm>
            <a:off x="5463956" y="1943196"/>
            <a:ext cx="0" cy="1351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" name="直接连接符 15"/>
          <p:cNvCxnSpPr/>
          <p:nvPr/>
        </p:nvCxnSpPr>
        <p:spPr bwMode="auto">
          <a:xfrm>
            <a:off x="5931915" y="1937966"/>
            <a:ext cx="0" cy="14033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矩形 16"/>
          <p:cNvSpPr/>
          <p:nvPr/>
        </p:nvSpPr>
        <p:spPr>
          <a:xfrm>
            <a:off x="5347152" y="1700511"/>
            <a:ext cx="265514" cy="34563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0</a:t>
            </a: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98577" y="1728545"/>
            <a:ext cx="521994" cy="34563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100</a:t>
            </a: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23851" y="1718601"/>
            <a:ext cx="329634" cy="345633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</a:rPr>
              <a:t>m</a:t>
            </a:r>
            <a:endParaRPr lang="zh-CN" altLang="en-US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115166" y="2571752"/>
                <a:ext cx="7297032" cy="2377920"/>
              </a:xfrm>
              <a:prstGeom prst="rect">
                <a:avLst/>
              </a:prstGeom>
            </p:spPr>
            <p:txBody>
              <a:bodyPr wrap="square" lIns="67973" tIns="33985" rIns="67973" bIns="33985">
                <a:spAutoFit/>
              </a:bodyPr>
              <a:lstStyle/>
              <a:p>
                <a:pPr defTabSz="67945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小明家到学校的图上距离：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200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100</m:t>
                    </m:r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=2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cm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defTabSz="67945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小亮家到学校的图上距离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：（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400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−</m:t>
                    </m:r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200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sym typeface="Wingdings" panose="05000000000000000000" pitchFamily="2" charset="2"/>
                      </a:rPr>
                      <m:t>÷</m:t>
                    </m:r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 =2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cm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）</a:t>
                </a:r>
                <a:endPara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defTabSz="67945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小红家到学校的图上距离：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250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100</m:t>
                    </m:r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altLang="zh-CN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  <m:r>
                      <m:rPr>
                        <m:nor/>
                      </m:rPr>
                      <a:rPr lang="zh-CN" altLang="en-US" sz="24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Wingdings" panose="05000000000000000000" pitchFamily="2" charset="2"/>
                      </a:rPr>
                      <m:t>（</m:t>
                    </m:r>
                    <m:r>
                      <m:rPr>
                        <m:nor/>
                      </m:rPr>
                      <a:rPr lang="en-US" altLang="zh-CN" sz="24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Wingdings" panose="05000000000000000000" pitchFamily="2" charset="2"/>
                      </a:rPr>
                      <m:t>cm</m:t>
                    </m:r>
                    <m:r>
                      <m:rPr>
                        <m:nor/>
                      </m:rPr>
                      <a:rPr lang="zh-CN" altLang="en-US" sz="24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Wingdings" panose="05000000000000000000" pitchFamily="2" charset="2"/>
                      </a:rPr>
                      <m:t>）</m:t>
                    </m:r>
                  </m:oMath>
                </a14:m>
                <a:endPara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defTabSz="67945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000000"/>
                  </a:solidFill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166" y="2571752"/>
                <a:ext cx="7297032" cy="2377920"/>
              </a:xfrm>
              <a:prstGeom prst="rect">
                <a:avLst/>
              </a:prstGeom>
              <a:blipFill rotWithShape="1">
                <a:blip r:embed="rId2"/>
                <a:stretch>
                  <a:fillRect l="-1" r="-2989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48" descr="106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00521" y="2167062"/>
            <a:ext cx="5542961" cy="281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302995" y="4365193"/>
            <a:ext cx="471603" cy="3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100</a:t>
            </a:r>
            <a:endParaRPr lang="en-US" altLang="zh-CN" sz="15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835827" y="4085725"/>
            <a:ext cx="995785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小明家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897555" y="2558300"/>
            <a:ext cx="995785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小红家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59121" y="1064543"/>
            <a:ext cx="4719607" cy="1102519"/>
          </a:xfrm>
        </p:spPr>
        <p:txBody>
          <a:bodyPr vert="horz" lIns="67964" tIns="33983" rIns="67964" bIns="33983" rtlCol="0" anchor="ctr" anchorCtr="0">
            <a:normAutofit fontScale="90000"/>
          </a:bodyPr>
          <a:lstStyle/>
          <a:p>
            <a:pPr lvl="0" algn="l" eaLnBrk="1" fontAlgn="auto" hangingPunct="1">
              <a:lnSpc>
                <a:spcPct val="150000"/>
              </a:lnSpc>
            </a:pPr>
            <a:r>
              <a:rPr lang="zh-CN" altLang="zh-CN" sz="2100" b="1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小明家画在学校正西方向，距学校</a:t>
            </a:r>
            <a:r>
              <a:rPr lang="en-US" altLang="zh-CN" sz="2100" b="1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cm</a:t>
            </a:r>
            <a:r>
              <a:rPr lang="zh-CN" altLang="zh-CN" sz="2100" b="1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br>
              <a:rPr lang="en-US" altLang="zh-CN" sz="2100" b="1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100" b="1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小亮家画在学校正东方向，距学校</a:t>
            </a:r>
            <a:r>
              <a:rPr lang="en-US" altLang="zh-CN" sz="2100" b="1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cm</a:t>
            </a:r>
            <a:r>
              <a:rPr lang="zh-CN" altLang="zh-CN" sz="2100" b="1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br>
              <a:rPr lang="zh-CN" altLang="zh-CN" sz="2100" b="1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100" b="1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小红家画在学校正北方向，距学校</a:t>
            </a:r>
            <a:r>
              <a:rPr lang="en-US" altLang="zh-CN" sz="2100" b="1" kern="1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2.5 cm</a:t>
            </a:r>
            <a:r>
              <a:rPr lang="zh-CN" altLang="zh-CN" sz="2100" b="1" kern="1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kern="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89428" y="2970193"/>
            <a:ext cx="177165" cy="224126"/>
            <a:chOff x="5719235" y="3342355"/>
            <a:chExt cx="236220" cy="432000"/>
          </a:xfrm>
        </p:grpSpPr>
        <p:cxnSp>
          <p:nvCxnSpPr>
            <p:cNvPr id="6" name="线段竖线1：69419818224649_mathtool"/>
            <p:cNvCxnSpPr/>
            <p:nvPr/>
          </p:nvCxnSpPr>
          <p:spPr>
            <a:xfrm rot="5400000">
              <a:off x="5837345" y="32320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线段横线1：93919818224649_mathtool"/>
            <p:cNvCxnSpPr/>
            <p:nvPr/>
          </p:nvCxnSpPr>
          <p:spPr>
            <a:xfrm rot="5400000">
              <a:off x="5503235" y="3558355"/>
              <a:ext cx="432000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289428" y="3194225"/>
            <a:ext cx="177165" cy="448252"/>
            <a:chOff x="5719235" y="3774355"/>
            <a:chExt cx="236220" cy="865613"/>
          </a:xfrm>
        </p:grpSpPr>
        <p:cxnSp>
          <p:nvCxnSpPr>
            <p:cNvPr id="8" name="线段竖线2：71919818224649_mathtool"/>
            <p:cNvCxnSpPr/>
            <p:nvPr/>
          </p:nvCxnSpPr>
          <p:spPr>
            <a:xfrm rot="5400000">
              <a:off x="5837345" y="3656245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线段横线2：11519818224649_mathtool"/>
            <p:cNvCxnSpPr/>
            <p:nvPr/>
          </p:nvCxnSpPr>
          <p:spPr>
            <a:xfrm rot="5400000">
              <a:off x="5286428" y="4207162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289428" y="3636716"/>
            <a:ext cx="177165" cy="448252"/>
            <a:chOff x="5719235" y="4639967"/>
            <a:chExt cx="236220" cy="865614"/>
          </a:xfrm>
        </p:grpSpPr>
        <p:cxnSp>
          <p:nvCxnSpPr>
            <p:cNvPr id="11" name="线段竖线3：92819818224649_mathtool"/>
            <p:cNvCxnSpPr/>
            <p:nvPr/>
          </p:nvCxnSpPr>
          <p:spPr>
            <a:xfrm rot="5400000">
              <a:off x="5837345" y="4521858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线段横线3：75119818224649_mathtool"/>
            <p:cNvCxnSpPr/>
            <p:nvPr/>
          </p:nvCxnSpPr>
          <p:spPr>
            <a:xfrm rot="5400000">
              <a:off x="5286428" y="5072774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线段竖线4：1919818224649_mathtool"/>
            <p:cNvCxnSpPr/>
            <p:nvPr/>
          </p:nvCxnSpPr>
          <p:spPr>
            <a:xfrm rot="5400000">
              <a:off x="5837345" y="5387471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369390" y="3911952"/>
            <a:ext cx="459000" cy="173017"/>
            <a:chOff x="3972242" y="5258780"/>
            <a:chExt cx="865613" cy="236220"/>
          </a:xfrm>
        </p:grpSpPr>
        <p:cxnSp>
          <p:nvCxnSpPr>
            <p:cNvPr id="50" name="线段竖线1：69419818224649_mathtool"/>
            <p:cNvCxnSpPr/>
            <p:nvPr/>
          </p:nvCxnSpPr>
          <p:spPr>
            <a:xfrm>
              <a:off x="3972242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线段横线1：93919818224649_mathtool"/>
            <p:cNvCxnSpPr/>
            <p:nvPr/>
          </p:nvCxnSpPr>
          <p:spPr>
            <a:xfrm>
              <a:off x="3972242" y="5495000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829407" y="3911952"/>
            <a:ext cx="459000" cy="173017"/>
            <a:chOff x="4837855" y="5258780"/>
            <a:chExt cx="865613" cy="236220"/>
          </a:xfrm>
        </p:grpSpPr>
        <p:cxnSp>
          <p:nvCxnSpPr>
            <p:cNvPr id="52" name="线段竖线2：71919818224649_mathtool"/>
            <p:cNvCxnSpPr/>
            <p:nvPr/>
          </p:nvCxnSpPr>
          <p:spPr>
            <a:xfrm>
              <a:off x="4837855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线段横线2：11519818224649_mathtool"/>
            <p:cNvCxnSpPr/>
            <p:nvPr/>
          </p:nvCxnSpPr>
          <p:spPr>
            <a:xfrm>
              <a:off x="4837855" y="5495000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线段竖线3：92819818224649_mathtool"/>
            <p:cNvCxnSpPr/>
            <p:nvPr/>
          </p:nvCxnSpPr>
          <p:spPr>
            <a:xfrm>
              <a:off x="5703468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687722" y="4081333"/>
            <a:ext cx="995785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小亮家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289425" y="3911952"/>
            <a:ext cx="459000" cy="173017"/>
            <a:chOff x="3972242" y="5258780"/>
            <a:chExt cx="865613" cy="236220"/>
          </a:xfrm>
        </p:grpSpPr>
        <p:cxnSp>
          <p:nvCxnSpPr>
            <p:cNvPr id="61" name="线段竖线1：69419818224649_mathtool"/>
            <p:cNvCxnSpPr/>
            <p:nvPr/>
          </p:nvCxnSpPr>
          <p:spPr>
            <a:xfrm>
              <a:off x="3972242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线段横线1：93919818224649_mathtool"/>
            <p:cNvCxnSpPr/>
            <p:nvPr/>
          </p:nvCxnSpPr>
          <p:spPr>
            <a:xfrm>
              <a:off x="3972242" y="5495000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4749443" y="3911952"/>
            <a:ext cx="459000" cy="173017"/>
            <a:chOff x="4837855" y="5258780"/>
            <a:chExt cx="865613" cy="236220"/>
          </a:xfrm>
        </p:grpSpPr>
        <p:cxnSp>
          <p:nvCxnSpPr>
            <p:cNvPr id="64" name="线段竖线2：71919818224649_mathtool"/>
            <p:cNvCxnSpPr/>
            <p:nvPr/>
          </p:nvCxnSpPr>
          <p:spPr>
            <a:xfrm>
              <a:off x="4837855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线段横线2：11519818224649_mathtool"/>
            <p:cNvCxnSpPr/>
            <p:nvPr/>
          </p:nvCxnSpPr>
          <p:spPr>
            <a:xfrm>
              <a:off x="4837855" y="5495000"/>
              <a:ext cx="865613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线段竖线3：92819818224649_mathtool"/>
            <p:cNvCxnSpPr/>
            <p:nvPr/>
          </p:nvCxnSpPr>
          <p:spPr>
            <a:xfrm>
              <a:off x="5703468" y="5258780"/>
              <a:ext cx="0" cy="23622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3337138" y="3575427"/>
            <a:ext cx="729687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 cm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4562158" y="3575427"/>
            <a:ext cx="729687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 cm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4396615" y="3158228"/>
            <a:ext cx="931665" cy="41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618" tIns="45308" rIns="90618" bIns="453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7945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2.5 cm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10" y="601849"/>
            <a:ext cx="1993595" cy="437990"/>
          </a:xfrm>
          <a:prstGeom prst="rect">
            <a:avLst/>
          </a:prstGeom>
        </p:spPr>
        <p:txBody>
          <a:bodyPr wrap="none" lIns="67973" tIns="33985" rIns="67973" bIns="33985">
            <a:spAutoFit/>
          </a:bodyPr>
          <a:lstStyle/>
          <a:p>
            <a:pPr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二、例题讲解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 bwMode="auto">
          <a:xfrm flipV="1">
            <a:off x="6732521" y="4365195"/>
            <a:ext cx="918222" cy="3156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14" name="对话气泡: 矩形 13"/>
          <p:cNvSpPr/>
          <p:nvPr/>
        </p:nvSpPr>
        <p:spPr bwMode="auto">
          <a:xfrm>
            <a:off x="7705051" y="4032043"/>
            <a:ext cx="1006495" cy="504351"/>
          </a:xfrm>
          <a:prstGeom prst="wedgeRectCallou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7973" tIns="33985" rIns="67973" bIns="33985" numCol="1" rtlCol="0" anchor="t" anchorCtr="0" compatLnSpc="1"/>
          <a:lstStyle/>
          <a:p>
            <a:pPr algn="ctr" defTabSz="6794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转化成线段比例尺</a:t>
            </a:r>
            <a:endParaRPr lang="zh-CN" altLang="en-US" sz="1300" dirty="0">
              <a:solidFill>
                <a:srgbClr val="00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22" grpId="0"/>
      <p:bldP spid="59" grpId="0"/>
      <p:bldP spid="73" grpId="0"/>
      <p:bldP spid="74" grpId="0"/>
      <p:bldP spid="75" grpId="0"/>
    </p:bldLst>
  </p:timing>
</p:sld>
</file>

<file path=ppt/tags/tag1.xml><?xml version="1.0" encoding="utf-8"?>
<p:tagLst xmlns:p="http://schemas.openxmlformats.org/presentationml/2006/main">
  <p:tag name="KSO_WPP_MARK_KEY" val="b9b7235d-2312-4e2d-a644-4b144ef6565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1231</Words>
  <Application>WPS 演示</Application>
  <PresentationFormat>全屏显示(16:9)</PresentationFormat>
  <Paragraphs>153</Paragraphs>
  <Slides>12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楷体</vt:lpstr>
      <vt:lpstr>微软雅黑</vt:lpstr>
      <vt:lpstr>Times New Roman</vt:lpstr>
      <vt:lpstr>幼圆</vt:lpstr>
      <vt:lpstr>黑体</vt:lpstr>
      <vt:lpstr>Cambria Math</vt:lpstr>
      <vt:lpstr>Cambria Math</vt:lpstr>
      <vt:lpstr>Calibri</vt:lpstr>
      <vt:lpstr>Arial</vt:lpstr>
      <vt:lpstr>Arial Unicode MS</vt:lpstr>
      <vt:lpstr>第一PPT模板网-WWW.1PPT.COM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小明家画在学校正西方向，距学校2 cm。 小亮家画在学校正东方向，距学校2 cm。 小红家画在学校正北方向，距学校2.5 cm。</vt:lpstr>
      <vt:lpstr>PowerPoint 演示文稿</vt:lpstr>
      <vt:lpstr>小明家画在学校正西方向，距学校2 cm。 小亮家画在学校正东方向，距学校2 cm。 小红家画在学校正北方向，距学校2.5 cm。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2022-03-28T07:22:00Z</dcterms:created>
  <dcterms:modified xsi:type="dcterms:W3CDTF">2023-02-12T05:51:51Z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E987EF775F7D4000B36EE44E54D7AA7F</vt:lpwstr>
  </property>
  <property fmtid="{D5CDD505-2E9C-101B-9397-08002B2CF9AE}" pid="3" name="KSOProductBuildVer">
    <vt:lpwstr>2052-11.1.0.13703</vt:lpwstr>
  </property>
</Properties>
</file>