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78" r:id="rId4"/>
    <p:sldId id="281" r:id="rId6"/>
    <p:sldId id="280" r:id="rId7"/>
    <p:sldId id="283" r:id="rId8"/>
    <p:sldId id="287" r:id="rId9"/>
    <p:sldId id="288" r:id="rId10"/>
    <p:sldId id="292" r:id="rId11"/>
    <p:sldId id="258" r:id="rId12"/>
  </p:sldIdLst>
  <p:sldSz cx="9144000" cy="5143500" type="screen16x9"/>
  <p:notesSz cx="6858000" cy="9144000"/>
  <p:custDataLst>
    <p:tags r:id="rId1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-84" y="-690"/>
      </p:cViewPr>
      <p:guideLst>
        <p:guide orient="horz" pos="1620"/>
        <p:guide pos="289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464A11C9-EFA8-4310-ACBA-6C5110AC50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62A16767-B7BB-4565-BBFD-D210416C774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135920-2FD5-4D60-9D9C-01830CB9E7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135920-2FD5-4D60-9D9C-01830CB9E7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135920-2FD5-4D60-9D9C-01830CB9E7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135920-2FD5-4D60-9D9C-01830CB9E7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135920-2FD5-4D60-9D9C-01830CB9E7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135920-2FD5-4D60-9D9C-01830CB9E7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3135920-2FD5-4D60-9D9C-01830CB9E7C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Bold" panose="020B0800000000000000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Bold" panose="020B0800000000000000" pitchFamily="34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平行四边形 6"/>
          <p:cNvSpPr/>
          <p:nvPr userDrawn="1"/>
        </p:nvSpPr>
        <p:spPr>
          <a:xfrm flipH="1">
            <a:off x="-1843295" y="-2257425"/>
            <a:ext cx="2210120" cy="2884278"/>
          </a:xfrm>
          <a:prstGeom prst="parallelogram">
            <a:avLst>
              <a:gd name="adj" fmla="val 70030"/>
            </a:avLst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kern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0" hasCustomPrompt="1"/>
          </p:nvPr>
        </p:nvSpPr>
        <p:spPr>
          <a:xfrm>
            <a:off x="366712" y="190500"/>
            <a:ext cx="1747838" cy="6509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lvl1pPr marL="0" indent="0" algn="l">
              <a:buNone/>
              <a:defRPr lang="zh-CN" altLang="en-US" smtClean="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  <a:lvl2pPr marL="171450" indent="0">
              <a:buNone/>
              <a:defRPr lang="zh-CN" altLang="en-US" sz="1400" smtClean="0"/>
            </a:lvl2pPr>
            <a:lvl3pPr>
              <a:defRPr lang="zh-CN" altLang="en-US" sz="14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algn="dist"/>
            <a:r>
              <a:rPr lang="en-US" altLang="zh-CN"/>
              <a:t>01 </a:t>
            </a:r>
            <a:r>
              <a:rPr lang="zh-CN" altLang="en-US"/>
              <a:t>输入标题内容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1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1846" y="1332281"/>
            <a:ext cx="4249121" cy="1473276"/>
            <a:chOff x="655792" y="1776375"/>
            <a:chExt cx="5665495" cy="1964368"/>
          </a:xfrm>
        </p:grpSpPr>
        <p:sp>
          <p:nvSpPr>
            <p:cNvPr id="6" name="文本框 5"/>
            <p:cNvSpPr txBox="1"/>
            <p:nvPr/>
          </p:nvSpPr>
          <p:spPr>
            <a:xfrm>
              <a:off x="667044" y="1776375"/>
              <a:ext cx="320100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六年级数学下册</a:t>
              </a:r>
              <a:endParaRPr lang="zh-CN" altLang="en-US" sz="24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55792" y="2591711"/>
              <a:ext cx="5665495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0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比例尺的应用</a:t>
              </a:r>
              <a:endParaRPr lang="zh-CN" altLang="en-US" sz="50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154558" y="1776375"/>
              <a:ext cx="1427775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4.3.2</a:t>
              </a:r>
              <a:endParaRPr lang="zh-CN" altLang="en-US" sz="24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5282" y="3057103"/>
            <a:ext cx="4131140" cy="373551"/>
            <a:chOff x="713710" y="4076140"/>
            <a:chExt cx="5508186" cy="498069"/>
          </a:xfrm>
        </p:grpSpPr>
        <p:sp>
          <p:nvSpPr>
            <p:cNvPr id="9" name="文本框 8"/>
            <p:cNvSpPr txBox="1"/>
            <p:nvPr/>
          </p:nvSpPr>
          <p:spPr>
            <a:xfrm>
              <a:off x="713710" y="4204877"/>
              <a:ext cx="55081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rgbClr val="3F3F3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APPLICATION OF SCALE</a:t>
              </a:r>
              <a:endParaRPr lang="zh-CN" altLang="en-US" sz="1200">
                <a:solidFill>
                  <a:srgbClr val="3F3F3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09937" y="4076140"/>
              <a:ext cx="5411959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88365" y="4588668"/>
            <a:ext cx="306467" cy="67810"/>
            <a:chOff x="919249" y="5940421"/>
            <a:chExt cx="408622" cy="90413"/>
          </a:xfrm>
          <a:solidFill>
            <a:srgbClr val="A300FF"/>
          </a:solidFill>
        </p:grpSpPr>
        <p:sp>
          <p:nvSpPr>
            <p:cNvPr id="12" name="椭圆 11"/>
            <p:cNvSpPr/>
            <p:nvPr/>
          </p:nvSpPr>
          <p:spPr>
            <a:xfrm>
              <a:off x="1237458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78354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19249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28" name="图片 27" descr="业务，计算器，计算、保险、金融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93111" y="763316"/>
            <a:ext cx="4850890" cy="3769483"/>
          </a:xfrm>
          <a:custGeom>
            <a:avLst/>
            <a:gdLst>
              <a:gd name="connsiteX0" fmla="*/ 0 w 6128789"/>
              <a:gd name="connsiteY0" fmla="*/ 0 h 4762500"/>
              <a:gd name="connsiteX1" fmla="*/ 6128789 w 6128789"/>
              <a:gd name="connsiteY1" fmla="*/ 0 h 4762500"/>
              <a:gd name="connsiteX2" fmla="*/ 6128789 w 6128789"/>
              <a:gd name="connsiteY2" fmla="*/ 4762500 h 4762500"/>
              <a:gd name="connsiteX3" fmla="*/ 6046676 w 6128789"/>
              <a:gd name="connsiteY3" fmla="*/ 4762500 h 4762500"/>
              <a:gd name="connsiteX4" fmla="*/ 5253400 w 6128789"/>
              <a:gd name="connsiteY4" fmla="*/ 4756848 h 4762500"/>
              <a:gd name="connsiteX5" fmla="*/ 2590455 w 6128789"/>
              <a:gd name="connsiteY5" fmla="*/ 4732598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28789" h="4762500">
                <a:moveTo>
                  <a:pt x="0" y="0"/>
                </a:moveTo>
                <a:lnTo>
                  <a:pt x="6128789" y="0"/>
                </a:lnTo>
                <a:lnTo>
                  <a:pt x="6128789" y="4762500"/>
                </a:lnTo>
                <a:lnTo>
                  <a:pt x="6046676" y="4762500"/>
                </a:lnTo>
                <a:lnTo>
                  <a:pt x="5253400" y="4756848"/>
                </a:lnTo>
                <a:cubicBezTo>
                  <a:pt x="4365751" y="4748765"/>
                  <a:pt x="3450522" y="4736528"/>
                  <a:pt x="2590455" y="473259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平行四边形 23"/>
          <p:cNvSpPr/>
          <p:nvPr/>
        </p:nvSpPr>
        <p:spPr>
          <a:xfrm flipH="1">
            <a:off x="4261392" y="763928"/>
            <a:ext cx="2210120" cy="2884278"/>
          </a:xfrm>
          <a:prstGeom prst="parallelogram">
            <a:avLst>
              <a:gd name="adj" fmla="val 70030"/>
            </a:avLst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kern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4982308" y="3871132"/>
            <a:ext cx="973010" cy="1272368"/>
          </a:xfrm>
          <a:prstGeom prst="parallelogram">
            <a:avLst>
              <a:gd name="adj" fmla="val 79155"/>
            </a:avLst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kern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 flipH="1">
            <a:off x="5835990" y="3648208"/>
            <a:ext cx="1182596" cy="953522"/>
          </a:xfrm>
          <a:prstGeom prst="parallelogram">
            <a:avLst>
              <a:gd name="adj" fmla="val 57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平行四边形 26"/>
          <p:cNvSpPr/>
          <p:nvPr/>
        </p:nvSpPr>
        <p:spPr>
          <a:xfrm flipH="1">
            <a:off x="6142228" y="321739"/>
            <a:ext cx="973010" cy="930474"/>
          </a:xfrm>
          <a:prstGeom prst="parallelogram">
            <a:avLst>
              <a:gd name="adj" fmla="val 5748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37"/>
          <p:cNvSpPr>
            <a:spLocks noChangeArrowheads="1"/>
          </p:cNvSpPr>
          <p:nvPr/>
        </p:nvSpPr>
        <p:spPr bwMode="auto">
          <a:xfrm>
            <a:off x="592800" y="2394861"/>
            <a:ext cx="7958402" cy="709685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rgbClr val="95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9999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7500" tIns="35100" rIns="67500" bIns="35100" anchor="ctr"/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一幅图的图上距离和实际距离的比</a:t>
            </a:r>
            <a:r>
              <a:rPr lang="en-US" altLang="zh-CN" sz="24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叫做这幅图的</a:t>
            </a:r>
            <a:r>
              <a:rPr lang="zh-CN" altLang="en-US" sz="24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</a:t>
            </a:r>
            <a:r>
              <a:rPr lang="zh-CN" altLang="en-US" sz="24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25" name="Group 7"/>
          <p:cNvGrpSpPr/>
          <p:nvPr/>
        </p:nvGrpSpPr>
        <p:grpSpPr>
          <a:xfrm>
            <a:off x="2708210" y="3584660"/>
            <a:ext cx="3275410" cy="839392"/>
            <a:chOff x="2090" y="3007"/>
            <a:chExt cx="2751" cy="705"/>
          </a:xfrm>
        </p:grpSpPr>
        <p:sp>
          <p:nvSpPr>
            <p:cNvPr id="26" name="Rectangle 8"/>
            <p:cNvSpPr>
              <a:spLocks noChangeArrowheads="1"/>
            </p:cNvSpPr>
            <p:nvPr/>
          </p:nvSpPr>
          <p:spPr bwMode="auto">
            <a:xfrm>
              <a:off x="2090" y="3007"/>
              <a:ext cx="1788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图上距离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2167" y="3361"/>
              <a:ext cx="1633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实际距离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9" name="Line 10"/>
            <p:cNvSpPr>
              <a:spLocks noChangeShapeType="1"/>
            </p:cNvSpPr>
            <p:nvPr/>
          </p:nvSpPr>
          <p:spPr bwMode="auto">
            <a:xfrm>
              <a:off x="2326" y="3370"/>
              <a:ext cx="13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3653" y="3183"/>
              <a:ext cx="379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＝</a:t>
              </a:r>
              <a:endPara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35" name="Rectangle 12"/>
            <p:cNvSpPr>
              <a:spLocks noChangeArrowheads="1"/>
            </p:cNvSpPr>
            <p:nvPr/>
          </p:nvSpPr>
          <p:spPr bwMode="auto">
            <a:xfrm>
              <a:off x="3951" y="3186"/>
              <a:ext cx="890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比例尺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55703" y="1019275"/>
            <a:ext cx="3780420" cy="848735"/>
            <a:chOff x="1547664" y="479698"/>
            <a:chExt cx="5040560" cy="1131646"/>
          </a:xfrm>
        </p:grpSpPr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1907704" y="629701"/>
              <a:ext cx="4392488" cy="769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 dirty="0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谁能说一说什么是比例尺？</a:t>
              </a:r>
              <a:endPara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>
              <a:off x="1547664" y="479698"/>
              <a:ext cx="5040560" cy="1131646"/>
            </a:xfrm>
            <a:prstGeom prst="cloudCallout">
              <a:avLst>
                <a:gd name="adj1" fmla="val 61896"/>
                <a:gd name="adj2" fmla="val -115"/>
              </a:avLst>
            </a:prstGeom>
            <a:noFill/>
            <a:ln>
              <a:solidFill>
                <a:srgbClr val="95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14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1"/>
            <a:ext cx="1747838" cy="360098"/>
          </a:xfrm>
        </p:spPr>
        <p:txBody>
          <a:bodyPr/>
          <a:lstStyle/>
          <a:p>
            <a:r>
              <a:rPr lang="en-US" altLang="zh-CN" dirty="0"/>
              <a:t>01  </a:t>
            </a:r>
            <a:r>
              <a:rPr lang="zh-CN" altLang="en-US" dirty="0"/>
              <a:t>温故知新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876300" y="800247"/>
            <a:ext cx="6964680" cy="76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下面是北京轨道交通路线示意图。地铁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号线从苹果园站至四惠东站在图中的长度大约是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7.8 cm</a:t>
            </a: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，从苹果园站至四惠东站的实际长度大约是多少千米？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8787" y="2611592"/>
            <a:ext cx="3633214" cy="369332"/>
            <a:chOff x="988033" y="2806152"/>
            <a:chExt cx="4844285" cy="492442"/>
          </a:xfrm>
        </p:grpSpPr>
        <p:sp>
          <p:nvSpPr>
            <p:cNvPr id="23" name="矩形 22"/>
            <p:cNvSpPr/>
            <p:nvPr/>
          </p:nvSpPr>
          <p:spPr>
            <a:xfrm>
              <a:off x="1073805" y="2806152"/>
              <a:ext cx="4542490" cy="49244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可以先设实际距离为</a:t>
              </a:r>
              <a:r>
                <a:rPr lang="en-US" altLang="zh-CN" sz="1800" b="1" i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 cm</a:t>
              </a:r>
              <a:r>
                <a: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。</a:t>
              </a:r>
              <a:endPara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988033" y="2806152"/>
              <a:ext cx="4844285" cy="461665"/>
            </a:xfrm>
            <a:prstGeom prst="roundRect">
              <a:avLst/>
            </a:prstGeom>
            <a:noFill/>
            <a:ln w="19050">
              <a:solidFill>
                <a:srgbClr val="9500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1" name="文本框 26"/>
          <p:cNvSpPr txBox="1"/>
          <p:nvPr/>
        </p:nvSpPr>
        <p:spPr>
          <a:xfrm>
            <a:off x="876302" y="1842396"/>
            <a:ext cx="1420902" cy="37702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【方法一】</a:t>
            </a:r>
            <a:endParaRPr lang="zh-CN" altLang="en-US" sz="2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pic>
        <p:nvPicPr>
          <p:cNvPr id="11" name="Picture 16" descr="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62511" y="1790363"/>
            <a:ext cx="1848965" cy="476621"/>
          </a:xfrm>
          <a:prstGeom prst="rect">
            <a:avLst/>
          </a:prstGeom>
          <a:noFill/>
        </p:spPr>
      </p:pic>
      <p:grpSp>
        <p:nvGrpSpPr>
          <p:cNvPr id="12" name="Group 7"/>
          <p:cNvGrpSpPr/>
          <p:nvPr/>
        </p:nvGrpSpPr>
        <p:grpSpPr>
          <a:xfrm>
            <a:off x="1900184" y="1616833"/>
            <a:ext cx="3275410" cy="839392"/>
            <a:chOff x="2090" y="3007"/>
            <a:chExt cx="2751" cy="705"/>
          </a:xfrm>
        </p:grpSpPr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2090" y="3007"/>
              <a:ext cx="1788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图上距离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2167" y="3361"/>
              <a:ext cx="1633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实际距离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>
              <a:off x="2326" y="3370"/>
              <a:ext cx="13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3653" y="3183"/>
              <a:ext cx="379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＝</a:t>
              </a:r>
              <a:endPara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3951" y="3186"/>
              <a:ext cx="890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比例尺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36508" y="2611592"/>
            <a:ext cx="3633214" cy="369332"/>
            <a:chOff x="988033" y="2806152"/>
            <a:chExt cx="4844285" cy="492442"/>
          </a:xfrm>
        </p:grpSpPr>
        <p:sp>
          <p:nvSpPr>
            <p:cNvPr id="24" name="矩形 23"/>
            <p:cNvSpPr/>
            <p:nvPr/>
          </p:nvSpPr>
          <p:spPr>
            <a:xfrm>
              <a:off x="1073805" y="2806152"/>
              <a:ext cx="4542490" cy="492442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再转换单位。</a:t>
              </a:r>
              <a:endPara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8" name="圆角矩形 18"/>
            <p:cNvSpPr/>
            <p:nvPr/>
          </p:nvSpPr>
          <p:spPr>
            <a:xfrm>
              <a:off x="988033" y="2806152"/>
              <a:ext cx="4844285" cy="461665"/>
            </a:xfrm>
            <a:prstGeom prst="roundRect">
              <a:avLst/>
            </a:prstGeom>
            <a:noFill/>
            <a:ln w="19050">
              <a:solidFill>
                <a:srgbClr val="9500F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prstClr val="white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5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1"/>
            <a:ext cx="1747838" cy="360098"/>
          </a:xfrm>
        </p:spPr>
        <p:txBody>
          <a:bodyPr/>
          <a:lstStyle/>
          <a:p>
            <a:r>
              <a:rPr lang="en-US" altLang="zh-CN"/>
              <a:t>02  </a:t>
            </a:r>
            <a:r>
              <a:rPr lang="zh-CN" altLang="en-US"/>
              <a:t>新知探究</a:t>
            </a: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944127" y="3000773"/>
            <a:ext cx="5605436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解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设从苹果园站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至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四惠东站的实际长度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大约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是</a:t>
            </a:r>
            <a:r>
              <a:rPr lang="en-US" altLang="zh-CN" sz="1800" b="1" i="1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1800" b="1" err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cm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78933" y="3972882"/>
            <a:ext cx="6163719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i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                                   x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=3120000</a:t>
            </a:r>
            <a:endParaRPr lang="zh-CN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3120000cm=31.2km</a:t>
            </a:r>
            <a:endParaRPr lang="zh-CN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从苹果园站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至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四惠东站的实际长度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大约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是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31.2 km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0" name="Group 33"/>
          <p:cNvGrpSpPr/>
          <p:nvPr/>
        </p:nvGrpSpPr>
        <p:grpSpPr>
          <a:xfrm>
            <a:off x="2242355" y="3339877"/>
            <a:ext cx="1788319" cy="657226"/>
            <a:chOff x="1153" y="2813"/>
            <a:chExt cx="1502" cy="552"/>
          </a:xfrm>
        </p:grpSpPr>
        <p:grpSp>
          <p:nvGrpSpPr>
            <p:cNvPr id="31" name="Group 32"/>
            <p:cNvGrpSpPr/>
            <p:nvPr/>
          </p:nvGrpSpPr>
          <p:grpSpPr>
            <a:xfrm>
              <a:off x="1153" y="2846"/>
              <a:ext cx="400" cy="501"/>
              <a:chOff x="1153" y="2846"/>
              <a:chExt cx="400" cy="501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1153" y="2846"/>
                <a:ext cx="400" cy="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500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7.8</a:t>
                </a:r>
                <a:endPara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cxnSp>
            <p:nvCxnSpPr>
              <p:cNvPr id="38" name="直接连接符 3"/>
              <p:cNvCxnSpPr>
                <a:cxnSpLocks noChangeShapeType="1"/>
              </p:cNvCxnSpPr>
              <p:nvPr/>
            </p:nvCxnSpPr>
            <p:spPr bwMode="auto">
              <a:xfrm>
                <a:off x="1172" y="3109"/>
                <a:ext cx="27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9" name="矩形 38"/>
              <p:cNvSpPr/>
              <p:nvPr/>
            </p:nvSpPr>
            <p:spPr>
              <a:xfrm>
                <a:off x="1196" y="3076"/>
                <a:ext cx="249" cy="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500" b="1" i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Times New Roman" panose="02020603050405020304" pitchFamily="18" charset="0"/>
                  </a:rPr>
                  <a:t>x</a:t>
                </a:r>
                <a:endParaRPr lang="zh-CN" altLang="en-US" sz="1500" b="1" i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2" name="矩形 24"/>
            <p:cNvSpPr>
              <a:spLocks noChangeArrowheads="1"/>
            </p:cNvSpPr>
            <p:nvPr/>
          </p:nvSpPr>
          <p:spPr bwMode="auto">
            <a:xfrm>
              <a:off x="1553" y="3010"/>
              <a:ext cx="317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＝</a:t>
              </a:r>
              <a:endPara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grpSp>
          <p:nvGrpSpPr>
            <p:cNvPr id="33" name="Group 31"/>
            <p:cNvGrpSpPr/>
            <p:nvPr/>
          </p:nvGrpSpPr>
          <p:grpSpPr>
            <a:xfrm>
              <a:off x="1902" y="2813"/>
              <a:ext cx="753" cy="552"/>
              <a:chOff x="2092" y="2836"/>
              <a:chExt cx="753" cy="552"/>
            </a:xfrm>
          </p:grpSpPr>
          <p:sp>
            <p:nvSpPr>
              <p:cNvPr id="34" name="矩形 18"/>
              <p:cNvSpPr>
                <a:spLocks noChangeArrowheads="1"/>
              </p:cNvSpPr>
              <p:nvPr/>
            </p:nvSpPr>
            <p:spPr bwMode="auto">
              <a:xfrm>
                <a:off x="2092" y="3117"/>
                <a:ext cx="753" cy="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500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Times New Roman" panose="02020603050405020304" pitchFamily="18" charset="0"/>
                  </a:rPr>
                  <a:t>400000</a:t>
                </a:r>
                <a:endPara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276" y="2836"/>
                <a:ext cx="255" cy="27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500" b="1">
                    <a:solidFill>
                      <a:prstClr val="black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1</a:t>
                </a:r>
                <a:endPara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cxnSp>
            <p:nvCxnSpPr>
              <p:cNvPr id="36" name="直接连接符 17"/>
              <p:cNvCxnSpPr>
                <a:cxnSpLocks noChangeShapeType="1"/>
              </p:cNvCxnSpPr>
              <p:nvPr/>
            </p:nvCxnSpPr>
            <p:spPr bwMode="auto">
              <a:xfrm>
                <a:off x="2097" y="3117"/>
                <a:ext cx="596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0" name="组合 39"/>
          <p:cNvGrpSpPr/>
          <p:nvPr/>
        </p:nvGrpSpPr>
        <p:grpSpPr>
          <a:xfrm>
            <a:off x="4231461" y="3546957"/>
            <a:ext cx="1507787" cy="727589"/>
            <a:chOff x="4843721" y="3122048"/>
            <a:chExt cx="2010383" cy="970118"/>
          </a:xfrm>
        </p:grpSpPr>
        <p:sp>
          <p:nvSpPr>
            <p:cNvPr id="41" name="椭圆 1"/>
            <p:cNvSpPr/>
            <p:nvPr/>
          </p:nvSpPr>
          <p:spPr>
            <a:xfrm>
              <a:off x="4843721" y="3122048"/>
              <a:ext cx="2010383" cy="970118"/>
            </a:xfrm>
            <a:custGeom>
              <a:avLst/>
              <a:gdLst/>
              <a:ahLst/>
              <a:cxnLst/>
              <a:rect l="l" t="t" r="r" b="b"/>
              <a:pathLst>
                <a:path w="3463470" h="3831342">
                  <a:moveTo>
                    <a:pt x="1889309" y="419"/>
                  </a:moveTo>
                  <a:cubicBezTo>
                    <a:pt x="2651670" y="-25411"/>
                    <a:pt x="3463470" y="1149223"/>
                    <a:pt x="3463470" y="2203099"/>
                  </a:cubicBezTo>
                  <a:cubicBezTo>
                    <a:pt x="3463470" y="3256975"/>
                    <a:pt x="2496686" y="3713521"/>
                    <a:pt x="1982298" y="3816843"/>
                  </a:cubicBezTo>
                  <a:cubicBezTo>
                    <a:pt x="1561743" y="3901318"/>
                    <a:pt x="766270" y="3608532"/>
                    <a:pt x="482184" y="3150910"/>
                  </a:cubicBezTo>
                  <a:lnTo>
                    <a:pt x="0" y="3063821"/>
                  </a:lnTo>
                  <a:lnTo>
                    <a:pt x="378954" y="2837254"/>
                  </a:lnTo>
                  <a:cubicBezTo>
                    <a:pt x="377433" y="2832565"/>
                    <a:pt x="377257" y="2827803"/>
                    <a:pt x="377141" y="2823031"/>
                  </a:cubicBezTo>
                  <a:cubicBezTo>
                    <a:pt x="361643" y="2186961"/>
                    <a:pt x="1126948" y="26249"/>
                    <a:pt x="1889309" y="419"/>
                  </a:cubicBezTo>
                  <a:close/>
                </a:path>
              </a:pathLst>
            </a:custGeom>
            <a:noFill/>
            <a:ln w="76200" cap="flat" cmpd="sng" algn="ctr">
              <a:solidFill>
                <a:srgbClr val="9500FF"/>
              </a:solidFill>
              <a:prstDash val="solid"/>
            </a:ln>
            <a:effectLst>
              <a:outerShdw blurRad="254000" sx="102000" sy="102000" algn="ctr" rotWithShape="0">
                <a:prstClr val="black">
                  <a:alpha val="24000"/>
                </a:prstClr>
              </a:outerShdw>
            </a:effectLst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思源黑体 CN Bold" panose="020B0800000000000000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454090" y="3271677"/>
              <a:ext cx="1063438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5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转换单位哦！</a:t>
              </a:r>
              <a:endPara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2484407" y="2571751"/>
            <a:ext cx="3189779" cy="401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实际距离＝图上距离</a:t>
            </a:r>
            <a:r>
              <a:rPr lang="en-US" altLang="zh-CN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÷</a:t>
            </a:r>
            <a:r>
              <a:rPr lang="zh-CN" altLang="en-US" sz="18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</a:t>
            </a:r>
            <a:endParaRPr lang="zh-CN" altLang="en-US" sz="18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57190" y="3194033"/>
            <a:ext cx="663884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7.8÷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3681" y="3002966"/>
            <a:ext cx="1040671" cy="690801"/>
            <a:chOff x="3884905" y="4003953"/>
            <a:chExt cx="1387560" cy="921067"/>
          </a:xfrm>
        </p:grpSpPr>
        <p:sp>
          <p:nvSpPr>
            <p:cNvPr id="7" name="矩形 18"/>
            <p:cNvSpPr>
              <a:spLocks noChangeArrowheads="1"/>
            </p:cNvSpPr>
            <p:nvPr/>
          </p:nvSpPr>
          <p:spPr bwMode="auto">
            <a:xfrm>
              <a:off x="3884905" y="4432578"/>
              <a:ext cx="1387560" cy="492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Times New Roman" panose="02020603050405020304" pitchFamily="18" charset="0"/>
                </a:rPr>
                <a:t>400000</a:t>
              </a:r>
              <a:endPara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4360465" y="4003953"/>
              <a:ext cx="436445" cy="49244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</a:t>
              </a:r>
              <a:endPara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cxnSp>
          <p:nvCxnSpPr>
            <p:cNvPr id="9" name="直接连接符 17"/>
            <p:cNvCxnSpPr>
              <a:cxnSpLocks noChangeShapeType="1"/>
            </p:cNvCxnSpPr>
            <p:nvPr/>
          </p:nvCxnSpPr>
          <p:spPr bwMode="auto">
            <a:xfrm>
              <a:off x="4128630" y="4454803"/>
              <a:ext cx="900111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3910859" y="3179745"/>
            <a:ext cx="369332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＝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266857" y="3194033"/>
            <a:ext cx="193947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3120000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（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cm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）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812146" y="3806885"/>
            <a:ext cx="447317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3120000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cm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＝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31.2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km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494710" y="4318122"/>
            <a:ext cx="555532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答：从苹果园站至四惠东站的实际长度是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31.2km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文本框 20"/>
          <p:cNvSpPr txBox="1"/>
          <p:nvPr/>
        </p:nvSpPr>
        <p:spPr>
          <a:xfrm>
            <a:off x="718496" y="1828524"/>
            <a:ext cx="1420902" cy="37702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+mn-ea"/>
              </a:rPr>
              <a:t>【方法二】</a:t>
            </a:r>
            <a:endParaRPr lang="zh-CN" altLang="en-US" sz="20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+mn-ea"/>
            </a:endParaRPr>
          </a:p>
        </p:txBody>
      </p:sp>
      <p:pic>
        <p:nvPicPr>
          <p:cNvPr id="19" name="Picture 16" descr="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14460" y="1774879"/>
            <a:ext cx="1848965" cy="476621"/>
          </a:xfrm>
          <a:prstGeom prst="rect">
            <a:avLst/>
          </a:prstGeom>
          <a:noFill/>
        </p:spPr>
      </p:pic>
      <p:grpSp>
        <p:nvGrpSpPr>
          <p:cNvPr id="20" name="Group 7"/>
          <p:cNvGrpSpPr/>
          <p:nvPr/>
        </p:nvGrpSpPr>
        <p:grpSpPr>
          <a:xfrm>
            <a:off x="2119497" y="1605402"/>
            <a:ext cx="3275410" cy="839392"/>
            <a:chOff x="2090" y="3007"/>
            <a:chExt cx="2751" cy="705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2090" y="3007"/>
              <a:ext cx="1788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图上距离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2" name="Rectangle 9"/>
            <p:cNvSpPr>
              <a:spLocks noChangeArrowheads="1"/>
            </p:cNvSpPr>
            <p:nvPr/>
          </p:nvSpPr>
          <p:spPr bwMode="auto">
            <a:xfrm>
              <a:off x="2167" y="3361"/>
              <a:ext cx="1633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实际距离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3" name="Line 10"/>
            <p:cNvSpPr>
              <a:spLocks noChangeShapeType="1"/>
            </p:cNvSpPr>
            <p:nvPr/>
          </p:nvSpPr>
          <p:spPr bwMode="auto">
            <a:xfrm>
              <a:off x="2326" y="3370"/>
              <a:ext cx="13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3653" y="3183"/>
              <a:ext cx="379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＝</a:t>
              </a:r>
              <a:endPara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5" name="Rectangle 12"/>
            <p:cNvSpPr>
              <a:spLocks noChangeArrowheads="1"/>
            </p:cNvSpPr>
            <p:nvPr/>
          </p:nvSpPr>
          <p:spPr bwMode="auto">
            <a:xfrm>
              <a:off x="3951" y="3186"/>
              <a:ext cx="890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比例尺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1"/>
            <a:ext cx="1747838" cy="360098"/>
          </a:xfrm>
        </p:spPr>
        <p:txBody>
          <a:bodyPr/>
          <a:lstStyle/>
          <a:p>
            <a:r>
              <a:rPr lang="en-US" altLang="zh-CN"/>
              <a:t>02  </a:t>
            </a:r>
            <a:r>
              <a:rPr lang="zh-CN" altLang="en-US"/>
              <a:t>新知探究</a:t>
            </a:r>
            <a:endParaRPr lang="zh-CN" altLang="en-US"/>
          </a:p>
        </p:txBody>
      </p: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876300" y="800247"/>
            <a:ext cx="6964680" cy="76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下面是北京轨道交通路线示意图。地铁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号线从苹果园站至四惠东站在图中的长度大约是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7.8 cm</a:t>
            </a: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，从苹果园站至四惠东站的实际长度大约是多少千米？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  <p:bldP spid="13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4705" y="754484"/>
            <a:ext cx="7402168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先把右图中的线段比例尺改写成数值比例尺，再用直尺量出图中河西村与汽车站之间的距离是多少厘米，并计算出两地的实际距离大约是多少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?</a:t>
            </a:r>
            <a:endParaRPr lang="zh-CN" altLang="zh-CN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3" name="Picture 2" descr="C:\Users\Administrator\AppData\Roaming\Tencent\Users\271766067\QQ\WinTemp\RichOle\QP0PI1]N`@ODJLNFO5E~S5Q.pn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41735" y="1620876"/>
            <a:ext cx="2300907" cy="1705845"/>
          </a:xfrm>
          <a:prstGeom prst="rect">
            <a:avLst/>
          </a:prstGeom>
          <a:noFill/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3445069" y="1711151"/>
            <a:ext cx="2949200" cy="678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图上距离∶实际距离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=1cm∶600m=1∶60000</a:t>
            </a:r>
            <a:endParaRPr lang="en-US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3445067" y="2514854"/>
            <a:ext cx="4243580" cy="373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量得图中河西村与汽车站的距离是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2cm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 </a:t>
            </a:r>
            <a:endParaRPr lang="zh-CN" altLang="en-US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471429" y="1945008"/>
            <a:ext cx="1119433" cy="247591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1707108" y="2035221"/>
            <a:ext cx="64807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2cm</a:t>
            </a:r>
            <a:endParaRPr lang="en-US" altLang="zh-CN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69724" y="1151549"/>
            <a:ext cx="420181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1"/>
            <a:ext cx="1747838" cy="360098"/>
          </a:xfrm>
        </p:spPr>
        <p:txBody>
          <a:bodyPr/>
          <a:lstStyle/>
          <a:p>
            <a:r>
              <a:rPr lang="en-US" altLang="zh-CN"/>
              <a:t>02  </a:t>
            </a:r>
            <a:r>
              <a:rPr lang="zh-CN" altLang="en-US"/>
              <a:t>新知探究</a:t>
            </a:r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3449215" y="2936601"/>
            <a:ext cx="5130740" cy="1454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解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设河西村与汽车站两地的实际距离大约是</a:t>
            </a:r>
            <a:r>
              <a:rPr lang="en-US" altLang="zh-CN" sz="1500" b="1" i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cm</a:t>
            </a: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en-US" altLang="zh-CN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2∶</a:t>
            </a:r>
            <a:r>
              <a:rPr lang="en-US" altLang="zh-CN" sz="1500" b="1" i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15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=1∶60000</a:t>
            </a:r>
            <a:endParaRPr lang="en-US" altLang="zh-CN" sz="15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00" b="1" i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</a:t>
            </a:r>
            <a:r>
              <a:rPr lang="en-US" altLang="zh-CN" sz="1500" b="1" i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15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=120000</a:t>
            </a:r>
            <a:endParaRPr lang="en-US" altLang="zh-CN" sz="15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    120000cm=1200m</a:t>
            </a:r>
            <a:endParaRPr lang="en-US" altLang="zh-CN" sz="1500" b="1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3445067" y="4481953"/>
            <a:ext cx="4750267" cy="300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答：两地的实际距离为</a:t>
            </a:r>
            <a:r>
              <a:rPr lang="en-US" altLang="zh-CN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1200m</a:t>
            </a:r>
            <a:r>
              <a:rPr lang="zh-CN" altLang="en-US" sz="15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15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817139" y="811764"/>
            <a:ext cx="7531732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在比例尺为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1∶5000000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的地图上，量得上海到杭州的距离是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4.3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厘米，上海到杭州的实际距离是多少千米？</a:t>
            </a:r>
            <a:endParaRPr lang="zh-CN" altLang="en-US" sz="18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59524" y="1923679"/>
            <a:ext cx="4454928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解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</a:t>
            </a:r>
            <a:r>
              <a:rPr lang="zh-CN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设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实际距离是</a:t>
            </a:r>
            <a:r>
              <a:rPr lang="zh-CN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是</a:t>
            </a:r>
            <a:r>
              <a:rPr lang="en-US" altLang="zh-CN" sz="1800" b="1" i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x 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cm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en-US" altLang="zh-CN" sz="18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</a:t>
            </a:r>
            <a:r>
              <a:rPr lang="en-US" altLang="zh-CN" sz="1800" b="1" i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</a:t>
            </a:r>
            <a:r>
              <a:rPr lang="en-US" altLang="zh-CN" sz="18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4.3∶</a:t>
            </a:r>
            <a:r>
              <a:rPr lang="en-US" altLang="zh-CN" sz="1800" b="1" i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 x</a:t>
            </a:r>
            <a:r>
              <a:rPr lang="en-US" altLang="zh-CN" sz="18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8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= 1∶5000000</a:t>
            </a:r>
            <a:r>
              <a:rPr lang="zh-CN" altLang="zh-CN" sz="1800" b="1" i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　</a:t>
            </a:r>
            <a:endParaRPr lang="en-US" altLang="zh-CN" sz="1800" b="1" i="1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i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             </a:t>
            </a:r>
            <a:r>
              <a:rPr lang="en-US" altLang="zh-CN" sz="1800" b="1" i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x</a:t>
            </a:r>
            <a:r>
              <a:rPr lang="en-US" altLang="zh-CN" sz="18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=21500000</a:t>
            </a:r>
            <a:endParaRPr lang="en-US" altLang="zh-CN" sz="1800" b="1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8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              21500000cm=215km</a:t>
            </a:r>
            <a:endParaRPr lang="en-US" altLang="zh-CN" sz="1800" b="1" dirty="0">
              <a:solidFill>
                <a:srgbClr val="FF0000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答：上海到杭州的实际距离是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215k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Times New Roman" panose="02020603050405020304" pitchFamily="18" charset="0"/>
              </a:rPr>
              <a:t>m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en-US" sz="18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1"/>
            <a:ext cx="1747838" cy="360098"/>
          </a:xfrm>
        </p:spPr>
        <p:txBody>
          <a:bodyPr/>
          <a:lstStyle/>
          <a:p>
            <a:r>
              <a:rPr lang="en-US" altLang="zh-CN" dirty="0"/>
              <a:t>03  </a:t>
            </a:r>
            <a:r>
              <a:rPr lang="zh-CN" altLang="en-US" dirty="0"/>
              <a:t>课堂练习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09430" y="960300"/>
            <a:ext cx="7573617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在比例尺是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∶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5000000</a:t>
            </a:r>
            <a:r>
              <a:rPr lang="zh-CN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的地图上，量得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地</a:t>
            </a:r>
            <a:r>
              <a:rPr lang="zh-CN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到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地</a:t>
            </a:r>
            <a:r>
              <a:rPr lang="zh-CN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的距离是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r>
              <a:rPr lang="zh-CN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厘米。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一辆汽车以每小时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40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千米的速度从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地开往</a:t>
            </a:r>
            <a:r>
              <a:rPr lang="en-US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</a:t>
            </a:r>
            <a:r>
              <a:rPr lang="zh-CN" altLang="en-US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地，问几小时可以到达</a:t>
            </a:r>
            <a:r>
              <a:rPr lang="zh-CN" altLang="zh-CN" sz="18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？</a:t>
            </a:r>
            <a:endParaRPr lang="zh-CN" altLang="zh-CN" sz="18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5"/>
              <p:cNvSpPr/>
              <p:nvPr/>
            </p:nvSpPr>
            <p:spPr>
              <a:xfrm>
                <a:off x="2697451" y="2227066"/>
                <a:ext cx="3776515" cy="589633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:pPr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1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zh-CN" altLang="en-US" sz="18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÷</m:t>
                      </m:r>
                      <m:f>
                        <m:fPr>
                          <m:ctrlPr>
                            <a:rPr lang="zh-CN" altLang="en-US" sz="18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a:rPr lang="zh-CN" altLang="en-US" sz="1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num>
                        <m:den>
                          <m:r>
                            <a:rPr lang="en-US" altLang="zh-CN" sz="1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  <m:r>
                            <a:rPr lang="zh-CN" altLang="en-US" sz="18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𝟎𝟎𝟎𝟎𝟎𝟎</m:t>
                          </m:r>
                        </m:den>
                      </m:f>
                      <m:r>
                        <a:rPr lang="zh-CN" altLang="en-US" sz="18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1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𝟐𝟎</m:t>
                      </m:r>
                      <m:r>
                        <a:rPr lang="zh-CN" altLang="en-US" sz="18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𝟎𝟎𝟎𝟎𝟎𝟎</m:t>
                      </m:r>
                      <m:r>
                        <a:rPr lang="zh-CN" altLang="en-US" sz="18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（</m:t>
                      </m:r>
                      <m:r>
                        <a:rPr lang="zh-CN" altLang="en-US" sz="18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𝐜𝐦</m:t>
                      </m:r>
                      <m:r>
                        <a:rPr lang="zh-CN" altLang="en-US" sz="18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）</m:t>
                      </m:r>
                    </m:oMath>
                  </m:oMathPara>
                </a14:m>
                <a:endParaRPr lang="zh-CN" altLang="en-US" sz="18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mc:Choice>
        <mc:Fallback>
          <p:sp>
            <p:nvSpPr>
              <p:cNvPr id="14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7451" y="2227066"/>
                <a:ext cx="3776515" cy="589633"/>
              </a:xfrm>
              <a:prstGeom prst="rect">
                <a:avLst/>
              </a:prstGeom>
              <a:blipFill rotWithShape="1">
                <a:blip r:embed="rId1"/>
                <a:stretch>
                  <a:fillRect l="-16" t="-21" r="4" b="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矩形 9"/>
              <p:cNvSpPr/>
              <p:nvPr/>
            </p:nvSpPr>
            <p:spPr>
              <a:xfrm>
                <a:off x="3356156" y="2925825"/>
                <a:ext cx="2636780" cy="346249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:pPr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zh-CN" sz="1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altLang="zh-CN" sz="1800" b="1">
                    <a:solidFill>
                      <a:srgbClr val="FF0000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0000000cm</a:t>
                </a:r>
                <a:r>
                  <a:rPr lang="zh-CN" altLang="en-US" sz="1800" b="1">
                    <a:solidFill>
                      <a:srgbClr val="FF0000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＝</a:t>
                </a:r>
                <a:r>
                  <a:rPr lang="en-US" altLang="zh-CN" sz="1800" b="1">
                    <a:solidFill>
                      <a:srgbClr val="FF0000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200km</a:t>
                </a:r>
                <a:endParaRPr lang="zh-CN" altLang="en-US" sz="18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mc:Choice>
        <mc:Fallback>
          <p:sp>
            <p:nvSpPr>
              <p:cNvPr id="15" name="矩形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156" y="2925825"/>
                <a:ext cx="2636780" cy="346249"/>
              </a:xfrm>
              <a:prstGeom prst="rect">
                <a:avLst/>
              </a:prstGeom>
              <a:blipFill rotWithShape="1">
                <a:blip r:embed="rId2"/>
                <a:stretch>
                  <a:fillRect l="-7" t="-110" r="17" b="1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矩形 12"/>
          <p:cNvSpPr/>
          <p:nvPr/>
        </p:nvSpPr>
        <p:spPr>
          <a:xfrm>
            <a:off x="2543421" y="3912887"/>
            <a:ext cx="3766919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答</a:t>
            </a:r>
            <a:r>
              <a:rPr lang="en-US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:5</a:t>
            </a:r>
            <a:r>
              <a:rPr lang="zh-CN" altLang="en-US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小时可以到达</a:t>
            </a:r>
            <a:r>
              <a:rPr lang="zh-CN" altLang="zh-CN" sz="18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。</a:t>
            </a:r>
            <a:endParaRPr lang="zh-CN" altLang="zh-CN" sz="18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0"/>
              <p:cNvSpPr/>
              <p:nvPr/>
            </p:nvSpPr>
            <p:spPr>
              <a:xfrm>
                <a:off x="3356157" y="3381203"/>
                <a:ext cx="2315779" cy="346249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:pPr>
                  <a:spcBef>
                    <a:spcPct val="0"/>
                  </a:spcBef>
                  <a:spcAft>
                    <a:spcPct val="0"/>
                  </a:spcAft>
                  <a:defRPr/>
                </a:pPr>
                <a14:m>
                  <m:oMath xmlns:m="http://schemas.openxmlformats.org/officeDocument/2006/math">
                    <m:r>
                      <a:rPr lang="en-US" altLang="zh-CN" sz="1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𝟐</m:t>
                    </m:r>
                  </m:oMath>
                </a14:m>
                <a:r>
                  <a:rPr lang="en-US" altLang="zh-CN" sz="1800" b="1">
                    <a:solidFill>
                      <a:srgbClr val="FF0000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00÷40</a:t>
                </a:r>
                <a:r>
                  <a:rPr lang="zh-CN" altLang="en-US" sz="1800" b="1">
                    <a:solidFill>
                      <a:srgbClr val="FF0000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＝</a:t>
                </a:r>
                <a:r>
                  <a:rPr lang="en-US" altLang="zh-CN" sz="1800" b="1">
                    <a:solidFill>
                      <a:srgbClr val="FF0000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5</a:t>
                </a:r>
                <a:r>
                  <a:rPr lang="zh-CN" altLang="en-US" sz="1800" b="1">
                    <a:solidFill>
                      <a:srgbClr val="FF0000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（小时）</a:t>
                </a:r>
                <a:endParaRPr lang="zh-CN" altLang="en-US" sz="18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mc:Choice>
        <mc:Fallback>
          <p:sp>
            <p:nvSpPr>
              <p:cNvPr id="16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6157" y="3381203"/>
                <a:ext cx="2315779" cy="346249"/>
              </a:xfrm>
              <a:prstGeom prst="rect">
                <a:avLst/>
              </a:prstGeom>
              <a:blipFill rotWithShape="1">
                <a:blip r:embed="rId3"/>
                <a:stretch>
                  <a:fillRect l="-8" t="-134" r="5" b="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1"/>
            <a:ext cx="1747838" cy="360098"/>
          </a:xfrm>
        </p:spPr>
        <p:txBody>
          <a:bodyPr/>
          <a:lstStyle/>
          <a:p>
            <a:r>
              <a:rPr lang="en-US" altLang="zh-CN"/>
              <a:t>03  </a:t>
            </a:r>
            <a:r>
              <a:rPr lang="zh-CN" altLang="en-US"/>
              <a:t>课堂练习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1730861" y="1221603"/>
            <a:ext cx="103923" cy="3751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1435" tIns="25718" rIns="51435" bIns="25718" rtlCol="0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00" b="1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00781" y="2946871"/>
            <a:ext cx="3942438" cy="375103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实际距离</a:t>
            </a: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=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图上距离</a:t>
            </a: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÷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</a:t>
            </a:r>
            <a:endParaRPr lang="zh-CN" altLang="en-US" sz="21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2762801" y="1507547"/>
            <a:ext cx="3618401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用比例尺求实际距离的方法</a:t>
            </a:r>
            <a:r>
              <a:rPr lang="zh-CN" altLang="en-US" sz="2100" b="1" dirty="0" smtClean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： </a:t>
            </a:r>
            <a:endParaRPr lang="zh-CN" altLang="en-US" sz="21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00781" y="3437639"/>
            <a:ext cx="3942438" cy="375103"/>
          </a:xfrm>
          <a:prstGeom prst="rect">
            <a:avLst/>
          </a:prstGeom>
        </p:spPr>
        <p:txBody>
          <a:bodyPr wrap="square" lIns="51435" tIns="25718" rIns="51435" bIns="25718">
            <a:sp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图上距离</a:t>
            </a: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÷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实际距离</a:t>
            </a:r>
            <a:r>
              <a:rPr lang="en-US" altLang="zh-CN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=</a:t>
            </a:r>
            <a:r>
              <a:rPr lang="zh-CN" altLang="en-US" sz="2100" b="1" dirty="0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比例尺</a:t>
            </a:r>
            <a:endParaRPr lang="zh-CN" altLang="en-US" sz="2100" b="1" dirty="0">
              <a:solidFill>
                <a:prstClr val="black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15" name="Group 7"/>
          <p:cNvGrpSpPr/>
          <p:nvPr/>
        </p:nvGrpSpPr>
        <p:grpSpPr>
          <a:xfrm>
            <a:off x="2934297" y="2015630"/>
            <a:ext cx="3275410" cy="839392"/>
            <a:chOff x="2090" y="3007"/>
            <a:chExt cx="2751" cy="705"/>
          </a:xfrm>
        </p:grpSpPr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2090" y="3007"/>
              <a:ext cx="1788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图上距离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2167" y="3361"/>
              <a:ext cx="1633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实际距离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>
              <a:off x="2326" y="3370"/>
              <a:ext cx="13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3653" y="3183"/>
              <a:ext cx="379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prstClr val="black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＝</a:t>
              </a:r>
              <a:endParaRPr lang="zh-CN" altLang="en-US" sz="2100" b="1">
                <a:solidFill>
                  <a:prstClr val="black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3951" y="3186"/>
              <a:ext cx="890" cy="35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100" b="1">
                  <a:solidFill>
                    <a:srgbClr val="FF0000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比例尺</a:t>
              </a:r>
              <a:endParaRPr lang="zh-CN" altLang="en-US" sz="2100" b="1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5" name="矩形: 圆角 24"/>
          <p:cNvSpPr/>
          <p:nvPr/>
        </p:nvSpPr>
        <p:spPr>
          <a:xfrm>
            <a:off x="1061610" y="1101036"/>
            <a:ext cx="6858762" cy="3198907"/>
          </a:xfrm>
          <a:prstGeom prst="roundRect">
            <a:avLst/>
          </a:prstGeom>
          <a:noFill/>
          <a:ln w="57150">
            <a:solidFill>
              <a:srgbClr val="9500FF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80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400">
              <a:solidFill>
                <a:prstClr val="white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366712" y="190501"/>
            <a:ext cx="1747838" cy="360098"/>
          </a:xfrm>
        </p:spPr>
        <p:txBody>
          <a:bodyPr/>
          <a:lstStyle/>
          <a:p>
            <a:r>
              <a:rPr lang="en-US" altLang="zh-CN" dirty="0"/>
              <a:t>04  </a:t>
            </a:r>
            <a:r>
              <a:rPr lang="zh-CN" altLang="en-US" dirty="0"/>
              <a:t>课堂小结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hidden="1"/>
          <p:cNvSpPr txBox="1"/>
          <p:nvPr/>
        </p:nvSpPr>
        <p:spPr>
          <a:xfrm>
            <a:off x="1" y="112298"/>
            <a:ext cx="1571625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>
                <a:noFill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BY YUSHEN</a:t>
            </a:r>
            <a:endParaRPr lang="zh-CN" altLang="en-US">
              <a:noFill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1845" y="1345557"/>
            <a:ext cx="3718028" cy="1473276"/>
            <a:chOff x="655792" y="1794076"/>
            <a:chExt cx="4957371" cy="1964368"/>
          </a:xfrm>
        </p:grpSpPr>
        <p:sp>
          <p:nvSpPr>
            <p:cNvPr id="6" name="文本框 5"/>
            <p:cNvSpPr txBox="1"/>
            <p:nvPr/>
          </p:nvSpPr>
          <p:spPr>
            <a:xfrm>
              <a:off x="667044" y="1794076"/>
              <a:ext cx="320100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六年级数学下册</a:t>
              </a:r>
              <a:endParaRPr lang="zh-CN" altLang="en-US" sz="24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55792" y="2609412"/>
              <a:ext cx="4957371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50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谢谢观看</a:t>
              </a:r>
              <a:endParaRPr lang="zh-CN" altLang="en-US" sz="50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067094" y="1794076"/>
              <a:ext cx="1515240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/>
              <a:r>
                <a:rPr lang="en-US" altLang="zh-CN" sz="2400">
                  <a:gradFill>
                    <a:gsLst>
                      <a:gs pos="0">
                        <a:srgbClr val="E100FF"/>
                      </a:gs>
                      <a:gs pos="100000">
                        <a:srgbClr val="A300FF"/>
                      </a:gs>
                    </a:gsLst>
                    <a:lin ang="0" scaled="1"/>
                  </a:gra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4.3.2</a:t>
              </a:r>
              <a:endParaRPr lang="zh-CN" altLang="en-US" sz="2400">
                <a:gradFill>
                  <a:gsLst>
                    <a:gs pos="0">
                      <a:srgbClr val="E100FF"/>
                    </a:gs>
                    <a:gs pos="100000">
                      <a:srgbClr val="A300FF"/>
                    </a:gs>
                  </a:gsLst>
                  <a:lin ang="0" scaled="1"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35283" y="3057103"/>
            <a:ext cx="3975981" cy="373551"/>
            <a:chOff x="713710" y="4076140"/>
            <a:chExt cx="5301308" cy="498069"/>
          </a:xfrm>
        </p:grpSpPr>
        <p:sp>
          <p:nvSpPr>
            <p:cNvPr id="9" name="文本框 8"/>
            <p:cNvSpPr txBox="1"/>
            <p:nvPr/>
          </p:nvSpPr>
          <p:spPr>
            <a:xfrm>
              <a:off x="713710" y="4204877"/>
              <a:ext cx="47690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>
                  <a:solidFill>
                    <a:srgbClr val="3F3F3F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THANKS FOR WATCHING</a:t>
              </a:r>
              <a:endParaRPr lang="zh-CN" altLang="en-US" sz="1200">
                <a:solidFill>
                  <a:srgbClr val="3F3F3F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809937" y="4076140"/>
              <a:ext cx="5205081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88365" y="4588668"/>
            <a:ext cx="306467" cy="67810"/>
            <a:chOff x="919249" y="5940421"/>
            <a:chExt cx="408622" cy="90413"/>
          </a:xfrm>
          <a:solidFill>
            <a:srgbClr val="A300FF"/>
          </a:solidFill>
        </p:grpSpPr>
        <p:sp>
          <p:nvSpPr>
            <p:cNvPr id="12" name="椭圆 11"/>
            <p:cNvSpPr/>
            <p:nvPr/>
          </p:nvSpPr>
          <p:spPr>
            <a:xfrm>
              <a:off x="1237458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78354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919249" y="5940421"/>
              <a:ext cx="90413" cy="90413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kern="0">
                <a:solidFill>
                  <a:srgbClr val="FF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pic>
        <p:nvPicPr>
          <p:cNvPr id="28" name="图片 27" descr="业务，计算器，计算、保险、金融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93111" y="763316"/>
            <a:ext cx="4850890" cy="3769483"/>
          </a:xfrm>
          <a:custGeom>
            <a:avLst/>
            <a:gdLst>
              <a:gd name="connsiteX0" fmla="*/ 0 w 6128789"/>
              <a:gd name="connsiteY0" fmla="*/ 0 h 4762500"/>
              <a:gd name="connsiteX1" fmla="*/ 6128789 w 6128789"/>
              <a:gd name="connsiteY1" fmla="*/ 0 h 4762500"/>
              <a:gd name="connsiteX2" fmla="*/ 6128789 w 6128789"/>
              <a:gd name="connsiteY2" fmla="*/ 4762500 h 4762500"/>
              <a:gd name="connsiteX3" fmla="*/ 6046676 w 6128789"/>
              <a:gd name="connsiteY3" fmla="*/ 4762500 h 4762500"/>
              <a:gd name="connsiteX4" fmla="*/ 5253400 w 6128789"/>
              <a:gd name="connsiteY4" fmla="*/ 4756848 h 4762500"/>
              <a:gd name="connsiteX5" fmla="*/ 2590455 w 6128789"/>
              <a:gd name="connsiteY5" fmla="*/ 4732598 h 476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128789" h="4762500">
                <a:moveTo>
                  <a:pt x="0" y="0"/>
                </a:moveTo>
                <a:lnTo>
                  <a:pt x="6128789" y="0"/>
                </a:lnTo>
                <a:lnTo>
                  <a:pt x="6128789" y="4762500"/>
                </a:lnTo>
                <a:lnTo>
                  <a:pt x="6046676" y="4762500"/>
                </a:lnTo>
                <a:lnTo>
                  <a:pt x="5253400" y="4756848"/>
                </a:lnTo>
                <a:cubicBezTo>
                  <a:pt x="4365751" y="4748765"/>
                  <a:pt x="3450522" y="4736528"/>
                  <a:pt x="2590455" y="4732598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平行四边形 23"/>
          <p:cNvSpPr/>
          <p:nvPr/>
        </p:nvSpPr>
        <p:spPr>
          <a:xfrm flipH="1">
            <a:off x="4261392" y="763928"/>
            <a:ext cx="2210120" cy="2884278"/>
          </a:xfrm>
          <a:prstGeom prst="parallelogram">
            <a:avLst>
              <a:gd name="adj" fmla="val 70030"/>
            </a:avLst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kern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5" name="平行四边形 24"/>
          <p:cNvSpPr/>
          <p:nvPr/>
        </p:nvSpPr>
        <p:spPr>
          <a:xfrm flipH="1">
            <a:off x="4982308" y="3871132"/>
            <a:ext cx="973010" cy="1272368"/>
          </a:xfrm>
          <a:prstGeom prst="parallelogram">
            <a:avLst>
              <a:gd name="adj" fmla="val 79155"/>
            </a:avLst>
          </a:prstGeom>
          <a:gradFill flip="none" rotWithShape="0">
            <a:gsLst>
              <a:gs pos="44000">
                <a:srgbClr val="E100FF"/>
              </a:gs>
              <a:gs pos="100000">
                <a:srgbClr val="7A00FF"/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/>
            <a:endParaRPr lang="zh-CN" altLang="en-US" kern="0">
              <a:solidFill>
                <a:srgbClr val="FBFBFB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平行四边形 25"/>
          <p:cNvSpPr/>
          <p:nvPr/>
        </p:nvSpPr>
        <p:spPr>
          <a:xfrm flipH="1">
            <a:off x="5835990" y="3648208"/>
            <a:ext cx="1182596" cy="953522"/>
          </a:xfrm>
          <a:prstGeom prst="parallelogram">
            <a:avLst>
              <a:gd name="adj" fmla="val 5748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平行四边形 26"/>
          <p:cNvSpPr/>
          <p:nvPr/>
        </p:nvSpPr>
        <p:spPr>
          <a:xfrm flipH="1">
            <a:off x="6142228" y="321739"/>
            <a:ext cx="973010" cy="930474"/>
          </a:xfrm>
          <a:prstGeom prst="parallelogram">
            <a:avLst>
              <a:gd name="adj" fmla="val 57487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思源黑体 CN Light" panose="020B03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0.04.14"/>
  <p:tag name="AS_TITLE" val="Aspose.Slides for .NET 4.0 Client Profile"/>
  <p:tag name="AS_VERSION" val="20.4"/>
  <p:tag name="KSO_WPP_MARK_KEY" val="81863c19-c235-41f7-8c6c-0cf899d5bda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1202</Words>
  <Application>WPS 演示</Application>
  <PresentationFormat>全屏显示(16:9)</PresentationFormat>
  <Paragraphs>157</Paragraphs>
  <Slides>9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6" baseType="lpstr">
      <vt:lpstr>Arial</vt:lpstr>
      <vt:lpstr>宋体</vt:lpstr>
      <vt:lpstr>Wingdings</vt:lpstr>
      <vt:lpstr>思源黑体 CN Bold</vt:lpstr>
      <vt:lpstr>思源黑体 CN Regular</vt:lpstr>
      <vt:lpstr>黑体</vt:lpstr>
      <vt:lpstr>思源黑体 CN Light</vt:lpstr>
      <vt:lpstr>思源黑体 CN Heavy</vt:lpstr>
      <vt:lpstr>微软雅黑</vt:lpstr>
      <vt:lpstr>Times New Roman</vt:lpstr>
      <vt:lpstr>Cambria Math</vt:lpstr>
      <vt:lpstr>Cambria Math</vt:lpstr>
      <vt:lpstr>Arial</vt:lpstr>
      <vt:lpstr>等线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</cp:revision>
  <cp:lastPrinted>2020-07-27T10:25:00Z</cp:lastPrinted>
  <dcterms:created xsi:type="dcterms:W3CDTF">2020-07-27T10:25:00Z</dcterms:created>
  <dcterms:modified xsi:type="dcterms:W3CDTF">2023-02-12T05:52:57Z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DFF87AF03F1649468F50D5C05F5DDD44</vt:lpwstr>
  </property>
  <property fmtid="{D5CDD505-2E9C-101B-9397-08002B2CF9AE}" pid="3" name="KSOProductBuildVer">
    <vt:lpwstr>2052-11.1.0.13703</vt:lpwstr>
  </property>
</Properties>
</file>