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78" r:id="rId4"/>
    <p:sldId id="299" r:id="rId6"/>
    <p:sldId id="280" r:id="rId7"/>
    <p:sldId id="282" r:id="rId8"/>
    <p:sldId id="283" r:id="rId9"/>
    <p:sldId id="300" r:id="rId10"/>
    <p:sldId id="284" r:id="rId11"/>
    <p:sldId id="297" r:id="rId12"/>
    <p:sldId id="285" r:id="rId13"/>
    <p:sldId id="287" r:id="rId14"/>
    <p:sldId id="294" r:id="rId15"/>
    <p:sldId id="258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06DBA3EE-DCF1-47CE-8BC4-853F913044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167C9079-10C7-4140-BFA5-DF7F6C9D2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160916-4603-4EF1-8415-81418FBF18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 userDrawn="1"/>
        </p:nvSpPr>
        <p:spPr>
          <a:xfrm flipH="1">
            <a:off x="-1843295" y="-2257425"/>
            <a:ext cx="2210120" cy="2884278"/>
          </a:xfrm>
          <a:prstGeom prst="parallelogram">
            <a:avLst>
              <a:gd name="adj" fmla="val 70030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366712" y="190500"/>
            <a:ext cx="1747838" cy="6509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lvl1pPr marL="0" indent="0" algn="l">
              <a:buNone/>
              <a:defRPr lang="zh-CN" altLang="en-US" smtClean="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171450" indent="0">
              <a:buNone/>
              <a:defRPr lang="zh-CN" altLang="en-US" sz="1400" smtClean="0"/>
            </a:lvl2pPr>
            <a:lvl3pPr>
              <a:defRPr lang="zh-CN" altLang="en-US" sz="14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algn="dist"/>
            <a:r>
              <a:rPr lang="en-US" altLang="zh-CN"/>
              <a:t>01 </a:t>
            </a:r>
            <a:r>
              <a:rPr lang="zh-CN" altLang="en-US"/>
              <a:t>输入标题内容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1844" y="1645596"/>
            <a:ext cx="4080156" cy="1211666"/>
            <a:chOff x="655792" y="1752466"/>
            <a:chExt cx="5440208" cy="1615554"/>
          </a:xfrm>
        </p:grpSpPr>
        <p:sp>
          <p:nvSpPr>
            <p:cNvPr id="6" name="文本框 5"/>
            <p:cNvSpPr txBox="1"/>
            <p:nvPr/>
          </p:nvSpPr>
          <p:spPr>
            <a:xfrm>
              <a:off x="667044" y="1752466"/>
              <a:ext cx="320100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六年级数学下册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5792" y="2567802"/>
              <a:ext cx="5440208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3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用比例尺绘制平面图</a:t>
              </a:r>
              <a:endParaRPr lang="zh-CN" altLang="en-US" sz="33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067093" y="1752466"/>
              <a:ext cx="151524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4.3.4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5283" y="3057102"/>
            <a:ext cx="3975981" cy="373551"/>
            <a:chOff x="713710" y="4076140"/>
            <a:chExt cx="5301308" cy="498069"/>
          </a:xfrm>
        </p:grpSpPr>
        <p:sp>
          <p:nvSpPr>
            <p:cNvPr id="9" name="文本框 8"/>
            <p:cNvSpPr txBox="1"/>
            <p:nvPr/>
          </p:nvSpPr>
          <p:spPr>
            <a:xfrm>
              <a:off x="713710" y="4204877"/>
              <a:ext cx="4769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rgbClr val="3F3F3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DRAWING A PLAN WITH A SCALE</a:t>
              </a:r>
              <a:endParaRPr lang="zh-CN" altLang="en-US" sz="1200">
                <a:solidFill>
                  <a:srgbClr val="3F3F3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09937" y="4076140"/>
              <a:ext cx="520508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88364" y="4588666"/>
            <a:ext cx="306467" cy="67810"/>
            <a:chOff x="919249" y="5940421"/>
            <a:chExt cx="408622" cy="90413"/>
          </a:xfrm>
          <a:solidFill>
            <a:srgbClr val="A300FF"/>
          </a:solidFill>
        </p:grpSpPr>
        <p:sp>
          <p:nvSpPr>
            <p:cNvPr id="12" name="椭圆 11"/>
            <p:cNvSpPr/>
            <p:nvPr/>
          </p:nvSpPr>
          <p:spPr>
            <a:xfrm>
              <a:off x="1237458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78354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9249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28" name="图片 27" descr="业务，计算器，计算、保险、金融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93111" y="763316"/>
            <a:ext cx="4850890" cy="3769483"/>
          </a:xfrm>
          <a:custGeom>
            <a:avLst/>
            <a:gdLst>
              <a:gd name="connsiteX0" fmla="*/ 0 w 6128789"/>
              <a:gd name="connsiteY0" fmla="*/ 0 h 4762500"/>
              <a:gd name="connsiteX1" fmla="*/ 6128789 w 6128789"/>
              <a:gd name="connsiteY1" fmla="*/ 0 h 4762500"/>
              <a:gd name="connsiteX2" fmla="*/ 6128789 w 6128789"/>
              <a:gd name="connsiteY2" fmla="*/ 4762500 h 4762500"/>
              <a:gd name="connsiteX3" fmla="*/ 6046676 w 6128789"/>
              <a:gd name="connsiteY3" fmla="*/ 4762500 h 4762500"/>
              <a:gd name="connsiteX4" fmla="*/ 5253400 w 6128789"/>
              <a:gd name="connsiteY4" fmla="*/ 4756848 h 4762500"/>
              <a:gd name="connsiteX5" fmla="*/ 2590455 w 6128789"/>
              <a:gd name="connsiteY5" fmla="*/ 4732598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28789" h="4762500">
                <a:moveTo>
                  <a:pt x="0" y="0"/>
                </a:moveTo>
                <a:lnTo>
                  <a:pt x="6128789" y="0"/>
                </a:lnTo>
                <a:lnTo>
                  <a:pt x="6128789" y="4762500"/>
                </a:lnTo>
                <a:lnTo>
                  <a:pt x="6046676" y="4762500"/>
                </a:lnTo>
                <a:lnTo>
                  <a:pt x="5253400" y="4756848"/>
                </a:lnTo>
                <a:cubicBezTo>
                  <a:pt x="4365751" y="4748765"/>
                  <a:pt x="3450522" y="4736528"/>
                  <a:pt x="2590455" y="473259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平行四边形 23"/>
          <p:cNvSpPr/>
          <p:nvPr/>
        </p:nvSpPr>
        <p:spPr>
          <a:xfrm flipH="1">
            <a:off x="4261391" y="763928"/>
            <a:ext cx="2210120" cy="2884278"/>
          </a:xfrm>
          <a:prstGeom prst="parallelogram">
            <a:avLst>
              <a:gd name="adj" fmla="val 70030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4982307" y="3871132"/>
            <a:ext cx="973010" cy="1272368"/>
          </a:xfrm>
          <a:prstGeom prst="parallelogram">
            <a:avLst>
              <a:gd name="adj" fmla="val 79155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 flipH="1">
            <a:off x="5835989" y="3648207"/>
            <a:ext cx="1182596" cy="953522"/>
          </a:xfrm>
          <a:prstGeom prst="parallelogram">
            <a:avLst>
              <a:gd name="adj" fmla="val 57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平行四边形 26"/>
          <p:cNvSpPr/>
          <p:nvPr/>
        </p:nvSpPr>
        <p:spPr>
          <a:xfrm flipH="1">
            <a:off x="6142228" y="321739"/>
            <a:ext cx="973010" cy="930474"/>
          </a:xfrm>
          <a:prstGeom prst="parallelogram">
            <a:avLst>
              <a:gd name="adj" fmla="val 5748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79613" y="926237"/>
            <a:ext cx="7625798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明明量得公园的一个圆形花坛的周长是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157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米，他想把它画在平面图上，请你帮忙画一画。（比例尺根据纸张的大小和圆规的大小确定。）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34985" y="2058265"/>
            <a:ext cx="487537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21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157÷π</a:t>
            </a:r>
            <a:r>
              <a:rPr lang="zh-CN" altLang="en-US" sz="21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≈</a:t>
            </a:r>
            <a:r>
              <a:rPr lang="en-US" altLang="zh-CN" sz="21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50</a:t>
            </a:r>
            <a:r>
              <a:rPr lang="zh-CN" altLang="en-US" sz="21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（米）</a:t>
            </a:r>
            <a:endParaRPr lang="zh-CN" altLang="en-US" sz="21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1282" name="Group 18"/>
          <p:cNvGrpSpPr/>
          <p:nvPr/>
        </p:nvGrpSpPr>
        <p:grpSpPr>
          <a:xfrm flipH="1">
            <a:off x="964668" y="1808159"/>
            <a:ext cx="2144875" cy="1023701"/>
            <a:chOff x="1283" y="2213"/>
            <a:chExt cx="1908" cy="756"/>
          </a:xfrm>
        </p:grpSpPr>
        <p:sp>
          <p:nvSpPr>
            <p:cNvPr id="11281" name="AutoShape 27"/>
            <p:cNvSpPr>
              <a:spLocks noChangeArrowheads="1"/>
            </p:cNvSpPr>
            <p:nvPr/>
          </p:nvSpPr>
          <p:spPr bwMode="auto">
            <a:xfrm>
              <a:off x="1283" y="2213"/>
              <a:ext cx="1894" cy="756"/>
            </a:xfrm>
            <a:prstGeom prst="wedgeRoundRectCallout">
              <a:avLst>
                <a:gd name="adj1" fmla="val -61986"/>
                <a:gd name="adj2" fmla="val -449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8F00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500" b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1283" y="2277"/>
              <a:ext cx="1908" cy="6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要想画出这个圆形花坛，关键是确定花坛</a:t>
              </a:r>
              <a:r>
                <a:rPr lang="zh-CN" altLang="en-US" sz="1500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直径</a:t>
              </a:r>
              <a:r>
                <a:rPr lang="zh-CN" altLang="en-US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的</a:t>
              </a:r>
              <a:r>
                <a:rPr lang="zh-CN" altLang="en-US" sz="1500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图上距离</a:t>
              </a:r>
              <a:r>
                <a:rPr lang="zh-CN" altLang="en-US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是多少厘米。</a:t>
              </a:r>
              <a:endParaRPr lang="en-US" altLang="zh-CN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flipH="1">
            <a:off x="5627704" y="141926"/>
            <a:ext cx="2044543" cy="784312"/>
            <a:chOff x="4608003" y="1958049"/>
            <a:chExt cx="2726057" cy="1045749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4608003" y="1958049"/>
              <a:ext cx="2726057" cy="1045749"/>
            </a:xfrm>
            <a:prstGeom prst="cloudCallout">
              <a:avLst>
                <a:gd name="adj1" fmla="val 60950"/>
                <a:gd name="adj2" fmla="val 51191"/>
              </a:avLst>
            </a:prstGeom>
            <a:noFill/>
            <a:ln w="19050">
              <a:solidFill>
                <a:srgbClr val="8F00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-257175">
                <a:spcBef>
                  <a:spcPct val="20000"/>
                </a:spcBef>
                <a:spcAft>
                  <a:spcPct val="0"/>
                </a:spcAft>
                <a:defRPr/>
              </a:pPr>
              <a:endParaRPr lang="zh-CN" altLang="en-US" sz="16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788024" y="2089396"/>
              <a:ext cx="240493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先来计算一下花坛直径实际的长度吧！</a:t>
              </a:r>
              <a:endPara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13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/>
              <a:t>03  </a:t>
            </a:r>
            <a:r>
              <a:rPr lang="zh-CN" altLang="en-US"/>
              <a:t>课堂练习</a:t>
            </a: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980406" y="2406701"/>
            <a:ext cx="2163610" cy="2170535"/>
            <a:chOff x="861593" y="1694473"/>
            <a:chExt cx="2884813" cy="289404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61593" y="1694473"/>
              <a:ext cx="2884813" cy="289404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187624" y="2477491"/>
              <a:ext cx="2404385" cy="1969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如果在一张</a:t>
              </a:r>
              <a:r>
                <a:rPr lang="en-US" altLang="zh-CN" sz="1500" b="1">
                  <a:solidFill>
                    <a:srgbClr val="0000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A4</a:t>
              </a: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纸（</a:t>
              </a:r>
              <a:r>
                <a:rPr lang="zh-CN" altLang="en-US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长</a:t>
              </a:r>
              <a:r>
                <a:rPr lang="en-US" altLang="zh-CN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29.7</a:t>
              </a:r>
              <a:r>
                <a:rPr lang="zh-CN" altLang="en-US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厘米，宽</a:t>
              </a:r>
              <a:r>
                <a:rPr lang="en-US" altLang="zh-CN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21</a:t>
              </a:r>
              <a:r>
                <a:rPr lang="zh-CN" altLang="en-US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厘米</a:t>
              </a: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）上画，比例尺该定成多大合适呢？</a:t>
              </a:r>
              <a:endPara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92033" y="3057176"/>
            <a:ext cx="1070390" cy="379110"/>
            <a:chOff x="3851920" y="2550897"/>
            <a:chExt cx="1078724" cy="505479"/>
          </a:xfrm>
        </p:grpSpPr>
        <p:sp>
          <p:nvSpPr>
            <p:cNvPr id="22" name="圆角矩形 30"/>
            <p:cNvSpPr/>
            <p:nvPr/>
          </p:nvSpPr>
          <p:spPr>
            <a:xfrm>
              <a:off x="3851920" y="2550897"/>
              <a:ext cx="1078724" cy="457143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b="1" kern="0">
                <a:solidFill>
                  <a:sysClr val="window" lastClr="FFFFFF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51284" y="2563934"/>
              <a:ext cx="95363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1∶250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96009" y="3047183"/>
            <a:ext cx="1070390" cy="379110"/>
            <a:chOff x="5190555" y="2537573"/>
            <a:chExt cx="1078724" cy="505479"/>
          </a:xfrm>
        </p:grpSpPr>
        <p:sp>
          <p:nvSpPr>
            <p:cNvPr id="27" name="圆角矩形 31"/>
            <p:cNvSpPr/>
            <p:nvPr/>
          </p:nvSpPr>
          <p:spPr>
            <a:xfrm>
              <a:off x="5190555" y="2537573"/>
              <a:ext cx="1078724" cy="457143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b="1" kern="0">
                <a:solidFill>
                  <a:sysClr val="window" lastClr="FFFFFF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289919" y="2550610"/>
              <a:ext cx="95363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1∶500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99986" y="3035571"/>
            <a:ext cx="1146578" cy="656108"/>
            <a:chOff x="5190555" y="2537573"/>
            <a:chExt cx="1155505" cy="874810"/>
          </a:xfrm>
        </p:grpSpPr>
        <p:sp>
          <p:nvSpPr>
            <p:cNvPr id="30" name="圆角矩形 34"/>
            <p:cNvSpPr/>
            <p:nvPr/>
          </p:nvSpPr>
          <p:spPr>
            <a:xfrm>
              <a:off x="5190555" y="2537573"/>
              <a:ext cx="1078724" cy="457143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b="1" kern="0">
                <a:solidFill>
                  <a:sysClr val="window" lastClr="FFFFFF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89919" y="2550610"/>
              <a:ext cx="1056141" cy="861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1∶1000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951017" y="2571750"/>
            <a:ext cx="121456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endParaRPr lang="zh-CN" altLang="en-US" sz="1800" b="1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左大括号 32"/>
          <p:cNvSpPr/>
          <p:nvPr/>
        </p:nvSpPr>
        <p:spPr>
          <a:xfrm rot="5400000">
            <a:off x="5480151" y="1917731"/>
            <a:ext cx="156291" cy="2160240"/>
          </a:xfrm>
          <a:prstGeom prst="leftBrace">
            <a:avLst>
              <a:gd name="adj1" fmla="val 4998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572001" y="3734568"/>
            <a:ext cx="2124290" cy="712093"/>
            <a:chOff x="3980342" y="3273160"/>
            <a:chExt cx="2832387" cy="949457"/>
          </a:xfrm>
        </p:grpSpPr>
        <p:sp>
          <p:nvSpPr>
            <p:cNvPr id="35" name="AutoShape 27"/>
            <p:cNvSpPr>
              <a:spLocks noChangeArrowheads="1"/>
            </p:cNvSpPr>
            <p:nvPr/>
          </p:nvSpPr>
          <p:spPr bwMode="auto">
            <a:xfrm>
              <a:off x="3980342" y="3273160"/>
              <a:ext cx="2755524" cy="949457"/>
            </a:xfrm>
            <a:prstGeom prst="wedgeRoundRectCallout">
              <a:avLst>
                <a:gd name="adj1" fmla="val 65781"/>
                <a:gd name="adj2" fmla="val -39390"/>
                <a:gd name="adj3" fmla="val 16667"/>
              </a:avLst>
            </a:prstGeom>
            <a:noFill/>
            <a:ln w="19050">
              <a:solidFill>
                <a:srgbClr val="8F00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995935" y="3356917"/>
              <a:ext cx="281679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选择一个比例尺，计算出直径的图上距离</a:t>
              </a:r>
              <a:r>
                <a:rPr lang="zh-CN" altLang="en-US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。</a:t>
              </a:r>
              <a:endParaRPr lang="en-US" altLang="zh-CN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2" grpId="0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424890" y="1961673"/>
            <a:ext cx="1552348" cy="300083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solidFill>
              <a:srgbClr val="8F00FF"/>
            </a:solidFill>
            <a:miter lim="800000"/>
          </a:ln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比例尺</a:t>
            </a:r>
            <a:r>
              <a:rPr lang="zh-CN" altLang="en-US" sz="150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50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1∶250</a:t>
            </a:r>
            <a:endParaRPr lang="zh-CN" altLang="en-US" sz="15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146831" y="1974969"/>
            <a:ext cx="194600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50</a:t>
            </a:r>
            <a:r>
              <a:rPr lang="zh-CN" altLang="en-US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米＝</a:t>
            </a:r>
            <a:r>
              <a:rPr lang="en-US" altLang="zh-CN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5000</a:t>
            </a:r>
            <a:r>
              <a:rPr lang="zh-CN" altLang="en-US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厘米</a:t>
            </a:r>
            <a:endParaRPr lang="zh-CN" altLang="en-US" sz="18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76799" y="1596927"/>
            <a:ext cx="426647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157÷π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≈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50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（米）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98341" y="2677047"/>
            <a:ext cx="540533" cy="587242"/>
            <a:chOff x="4822973" y="3352649"/>
            <a:chExt cx="720710" cy="782989"/>
          </a:xfrm>
        </p:grpSpPr>
        <p:sp>
          <p:nvSpPr>
            <p:cNvPr id="22" name="矩形 21"/>
            <p:cNvSpPr/>
            <p:nvPr/>
          </p:nvSpPr>
          <p:spPr>
            <a:xfrm>
              <a:off x="4822973" y="3704752"/>
              <a:ext cx="720710" cy="4308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>
                  <a:solidFill>
                    <a:srgbClr val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250</a:t>
              </a:r>
              <a:endParaRPr lang="zh-CN" altLang="en-US" sz="150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3" name="矩形 6"/>
            <p:cNvSpPr>
              <a:spLocks noChangeArrowheads="1"/>
            </p:cNvSpPr>
            <p:nvPr/>
          </p:nvSpPr>
          <p:spPr bwMode="auto">
            <a:xfrm>
              <a:off x="4912270" y="3352649"/>
              <a:ext cx="395834" cy="4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500">
                  <a:solidFill>
                    <a:srgbClr val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26" name="直接连接符 8"/>
            <p:cNvCxnSpPr>
              <a:cxnSpLocks noChangeShapeType="1"/>
            </p:cNvCxnSpPr>
            <p:nvPr/>
          </p:nvCxnSpPr>
          <p:spPr bwMode="auto">
            <a:xfrm>
              <a:off x="4877297" y="3734669"/>
              <a:ext cx="378619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27" name="矩形 25"/>
          <p:cNvSpPr>
            <a:spLocks noChangeArrowheads="1"/>
          </p:cNvSpPr>
          <p:nvPr/>
        </p:nvSpPr>
        <p:spPr bwMode="auto">
          <a:xfrm>
            <a:off x="876799" y="2299003"/>
            <a:ext cx="4491224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花坛直径图上长度：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    5000×      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（厘米）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46615" y="2418840"/>
            <a:ext cx="3420044" cy="1767367"/>
            <a:chOff x="3828366" y="2427734"/>
            <a:chExt cx="4560058" cy="2356489"/>
          </a:xfrm>
        </p:grpSpPr>
        <p:sp>
          <p:nvSpPr>
            <p:cNvPr id="29" name="矩形 28"/>
            <p:cNvSpPr/>
            <p:nvPr/>
          </p:nvSpPr>
          <p:spPr>
            <a:xfrm>
              <a:off x="4460614" y="2427734"/>
              <a:ext cx="3927810" cy="19442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0" name="矩形 14"/>
            <p:cNvSpPr>
              <a:spLocks noChangeArrowheads="1"/>
            </p:cNvSpPr>
            <p:nvPr/>
          </p:nvSpPr>
          <p:spPr bwMode="auto">
            <a:xfrm>
              <a:off x="5919386" y="4353336"/>
              <a:ext cx="1178100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29.7</a:t>
              </a:r>
              <a:r>
                <a:rPr lang="en-US" altLang="zh-CN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cm</a:t>
              </a:r>
              <a:endParaRPr lang="en-US" altLang="zh-CN" sz="15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14"/>
            <p:cNvSpPr>
              <a:spLocks noChangeArrowheads="1"/>
            </p:cNvSpPr>
            <p:nvPr/>
          </p:nvSpPr>
          <p:spPr bwMode="auto">
            <a:xfrm>
              <a:off x="3828366" y="2979697"/>
              <a:ext cx="947268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21</a:t>
              </a:r>
              <a:r>
                <a:rPr lang="en-US" altLang="zh-CN" sz="15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cm</a:t>
              </a:r>
              <a:endParaRPr lang="en-US" altLang="zh-CN" sz="15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6516607" y="2524493"/>
            <a:ext cx="1284818" cy="12848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55204" y="2729351"/>
            <a:ext cx="3240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olidFill>
                  <a:srgbClr val="0000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.</a:t>
            </a:r>
            <a:endParaRPr lang="zh-CN" altLang="en-US" sz="3600">
              <a:solidFill>
                <a:srgbClr val="0000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146416" y="2526850"/>
            <a:ext cx="0" cy="1284818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14"/>
          <p:cNvSpPr>
            <a:spLocks noChangeArrowheads="1"/>
          </p:cNvSpPr>
          <p:nvPr/>
        </p:nvSpPr>
        <p:spPr bwMode="auto">
          <a:xfrm>
            <a:off x="7201064" y="2982851"/>
            <a:ext cx="650659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</a:t>
            </a:r>
            <a:r>
              <a:rPr lang="en-US" altLang="zh-CN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endParaRPr lang="en-US" altLang="zh-CN" sz="15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/>
              <a:t>03  </a:t>
            </a:r>
            <a:r>
              <a:rPr lang="zh-CN" altLang="en-US"/>
              <a:t>课堂练习</a:t>
            </a:r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846956" y="714557"/>
            <a:ext cx="7625798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明明量得公园的一个圆形花坛的周长是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157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米，他想把它画在平面图上，请你帮忙画一画。（比例尺根据纸张的大小和圆规的大小确定。）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876799" y="3240753"/>
            <a:ext cx="41671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157÷</a:t>
            </a:r>
            <a:r>
              <a:rPr lang="el-GR" altLang="zh-CN" sz="1800">
                <a:solidFill>
                  <a:prstClr val="black"/>
                </a:solidFill>
                <a:latin typeface="阿里汉仪智能黑体" panose="00020600040101000101" pitchFamily="18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π</a:t>
            </a:r>
            <a:r>
              <a:rPr lang="zh-CN" altLang="en-US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≈</a:t>
            </a:r>
            <a:r>
              <a:rPr lang="en-US" altLang="zh-CN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50</a:t>
            </a:r>
            <a:r>
              <a:rPr lang="zh-CN" altLang="en-US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（米）</a:t>
            </a:r>
            <a:endParaRPr lang="zh-CN" altLang="en-US" sz="18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矩形 24"/>
          <p:cNvSpPr>
            <a:spLocks noChangeArrowheads="1"/>
          </p:cNvSpPr>
          <p:nvPr/>
        </p:nvSpPr>
        <p:spPr bwMode="auto">
          <a:xfrm>
            <a:off x="1146830" y="3672801"/>
            <a:ext cx="199165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0030101010101" charset="-122"/>
                <a:ea typeface="楷体_GB2312" panose="02010600030101010101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50</a:t>
            </a:r>
            <a:r>
              <a:rPr lang="zh-CN" altLang="en-US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米＝</a:t>
            </a:r>
            <a:r>
              <a:rPr lang="en-US" altLang="zh-CN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5000</a:t>
            </a:r>
            <a:r>
              <a:rPr lang="zh-CN" altLang="en-US" sz="18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厘米</a:t>
            </a:r>
            <a:endParaRPr lang="zh-CN" altLang="en-US" sz="18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984281" y="4388841"/>
            <a:ext cx="540533" cy="587242"/>
            <a:chOff x="4822973" y="3352649"/>
            <a:chExt cx="720710" cy="782989"/>
          </a:xfrm>
        </p:grpSpPr>
        <p:sp>
          <p:nvSpPr>
            <p:cNvPr id="36" name="矩形 35"/>
            <p:cNvSpPr/>
            <p:nvPr/>
          </p:nvSpPr>
          <p:spPr>
            <a:xfrm>
              <a:off x="4822973" y="3704752"/>
              <a:ext cx="720710" cy="4308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0030101010101" charset="-122"/>
                  <a:ea typeface="楷体_GB2312" panose="02010600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>
                  <a:solidFill>
                    <a:srgbClr val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500</a:t>
              </a:r>
              <a:endParaRPr lang="zh-CN" altLang="en-US" sz="150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7" name="矩形 6"/>
            <p:cNvSpPr>
              <a:spLocks noChangeArrowheads="1"/>
            </p:cNvSpPr>
            <p:nvPr/>
          </p:nvSpPr>
          <p:spPr bwMode="auto">
            <a:xfrm>
              <a:off x="4912270" y="3352649"/>
              <a:ext cx="395834" cy="4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0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500">
                  <a:solidFill>
                    <a:srgbClr val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8" name="直接连接符 8"/>
            <p:cNvCxnSpPr>
              <a:cxnSpLocks noChangeShapeType="1"/>
            </p:cNvCxnSpPr>
            <p:nvPr/>
          </p:nvCxnSpPr>
          <p:spPr bwMode="auto">
            <a:xfrm>
              <a:off x="4877297" y="3734669"/>
              <a:ext cx="378619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39" name="矩形 25"/>
          <p:cNvSpPr>
            <a:spLocks noChangeArrowheads="1"/>
          </p:cNvSpPr>
          <p:nvPr/>
        </p:nvSpPr>
        <p:spPr bwMode="auto">
          <a:xfrm>
            <a:off x="876799" y="3995674"/>
            <a:ext cx="4628661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花坛直径图上长度：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    5000×         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（厘米）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7" grpId="0"/>
      <p:bldP spid="2" grpId="0" animBg="1"/>
      <p:bldP spid="3" grpId="0"/>
      <p:bldP spid="32" grpId="0"/>
      <p:bldP spid="34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34241" y="1653648"/>
            <a:ext cx="2666306" cy="119311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601672" y="1167596"/>
            <a:ext cx="103923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3633" y="1653648"/>
            <a:ext cx="3834426" cy="375103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用比例尺绘制平面图方法</a:t>
            </a:r>
            <a:endParaRPr lang="en-US" altLang="zh-CN" sz="21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5676" y="2221432"/>
            <a:ext cx="5292588" cy="1506183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理清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相关信息。</a:t>
            </a:r>
            <a:endParaRPr lang="en-US" altLang="zh-CN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确定方法，求出图上距离。</a:t>
            </a:r>
            <a:endParaRPr lang="en-US" altLang="zh-CN" sz="2100" b="1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画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出平面图，在图上</a:t>
            </a:r>
            <a:r>
              <a:rPr lang="zh-CN" altLang="en-US" sz="21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出相关信息。</a:t>
            </a:r>
            <a:endParaRPr lang="zh-CN" altLang="en-US" sz="2100" b="1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061610" y="1101035"/>
            <a:ext cx="6858762" cy="3198907"/>
          </a:xfrm>
          <a:prstGeom prst="roundRect">
            <a:avLst/>
          </a:prstGeom>
          <a:noFill/>
          <a:ln w="57150">
            <a:solidFill>
              <a:srgbClr val="8F00F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1845" y="1345557"/>
            <a:ext cx="3718028" cy="1473276"/>
            <a:chOff x="655792" y="1794076"/>
            <a:chExt cx="4957371" cy="1964368"/>
          </a:xfrm>
        </p:grpSpPr>
        <p:sp>
          <p:nvSpPr>
            <p:cNvPr id="6" name="文本框 5"/>
            <p:cNvSpPr txBox="1"/>
            <p:nvPr/>
          </p:nvSpPr>
          <p:spPr>
            <a:xfrm>
              <a:off x="667044" y="1794076"/>
              <a:ext cx="320100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六年级数学下册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5792" y="2609412"/>
              <a:ext cx="4957371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0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谢谢观看</a:t>
              </a:r>
              <a:endParaRPr lang="zh-CN" altLang="en-US" sz="50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067094" y="1794076"/>
              <a:ext cx="151524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en-US" altLang="zh-CN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4.3.4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5283" y="3057102"/>
            <a:ext cx="3975981" cy="373551"/>
            <a:chOff x="713710" y="4076140"/>
            <a:chExt cx="5301308" cy="498069"/>
          </a:xfrm>
        </p:grpSpPr>
        <p:sp>
          <p:nvSpPr>
            <p:cNvPr id="9" name="文本框 8"/>
            <p:cNvSpPr txBox="1"/>
            <p:nvPr/>
          </p:nvSpPr>
          <p:spPr>
            <a:xfrm>
              <a:off x="713710" y="4204877"/>
              <a:ext cx="4769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rgbClr val="3F3F3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THANKS FOR WATCHING</a:t>
              </a:r>
              <a:endParaRPr lang="zh-CN" altLang="en-US" sz="1200">
                <a:solidFill>
                  <a:srgbClr val="3F3F3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09937" y="4076140"/>
              <a:ext cx="520508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88364" y="4588666"/>
            <a:ext cx="306467" cy="67810"/>
            <a:chOff x="919249" y="5940421"/>
            <a:chExt cx="408622" cy="90413"/>
          </a:xfrm>
          <a:solidFill>
            <a:srgbClr val="A300FF"/>
          </a:solidFill>
        </p:grpSpPr>
        <p:sp>
          <p:nvSpPr>
            <p:cNvPr id="12" name="椭圆 11"/>
            <p:cNvSpPr/>
            <p:nvPr/>
          </p:nvSpPr>
          <p:spPr>
            <a:xfrm>
              <a:off x="1237458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78354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9249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28" name="图片 27" descr="业务，计算器，计算、保险、金融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93111" y="763316"/>
            <a:ext cx="4850890" cy="3769483"/>
          </a:xfrm>
          <a:custGeom>
            <a:avLst/>
            <a:gdLst>
              <a:gd name="connsiteX0" fmla="*/ 0 w 6128789"/>
              <a:gd name="connsiteY0" fmla="*/ 0 h 4762500"/>
              <a:gd name="connsiteX1" fmla="*/ 6128789 w 6128789"/>
              <a:gd name="connsiteY1" fmla="*/ 0 h 4762500"/>
              <a:gd name="connsiteX2" fmla="*/ 6128789 w 6128789"/>
              <a:gd name="connsiteY2" fmla="*/ 4762500 h 4762500"/>
              <a:gd name="connsiteX3" fmla="*/ 6046676 w 6128789"/>
              <a:gd name="connsiteY3" fmla="*/ 4762500 h 4762500"/>
              <a:gd name="connsiteX4" fmla="*/ 5253400 w 6128789"/>
              <a:gd name="connsiteY4" fmla="*/ 4756848 h 4762500"/>
              <a:gd name="connsiteX5" fmla="*/ 2590455 w 6128789"/>
              <a:gd name="connsiteY5" fmla="*/ 4732598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28789" h="4762500">
                <a:moveTo>
                  <a:pt x="0" y="0"/>
                </a:moveTo>
                <a:lnTo>
                  <a:pt x="6128789" y="0"/>
                </a:lnTo>
                <a:lnTo>
                  <a:pt x="6128789" y="4762500"/>
                </a:lnTo>
                <a:lnTo>
                  <a:pt x="6046676" y="4762500"/>
                </a:lnTo>
                <a:lnTo>
                  <a:pt x="5253400" y="4756848"/>
                </a:lnTo>
                <a:cubicBezTo>
                  <a:pt x="4365751" y="4748765"/>
                  <a:pt x="3450522" y="4736528"/>
                  <a:pt x="2590455" y="473259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平行四边形 23"/>
          <p:cNvSpPr/>
          <p:nvPr/>
        </p:nvSpPr>
        <p:spPr>
          <a:xfrm flipH="1">
            <a:off x="4261391" y="763928"/>
            <a:ext cx="2210120" cy="2884278"/>
          </a:xfrm>
          <a:prstGeom prst="parallelogram">
            <a:avLst>
              <a:gd name="adj" fmla="val 70030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4982307" y="3871132"/>
            <a:ext cx="973010" cy="1272368"/>
          </a:xfrm>
          <a:prstGeom prst="parallelogram">
            <a:avLst>
              <a:gd name="adj" fmla="val 79155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 flipH="1">
            <a:off x="5835989" y="3648207"/>
            <a:ext cx="1182596" cy="953522"/>
          </a:xfrm>
          <a:prstGeom prst="parallelogram">
            <a:avLst>
              <a:gd name="adj" fmla="val 57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平行四边形 26"/>
          <p:cNvSpPr/>
          <p:nvPr/>
        </p:nvSpPr>
        <p:spPr>
          <a:xfrm flipH="1">
            <a:off x="6142228" y="321739"/>
            <a:ext cx="973010" cy="930474"/>
          </a:xfrm>
          <a:prstGeom prst="parallelogram">
            <a:avLst>
              <a:gd name="adj" fmla="val 5748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328765" y="806288"/>
            <a:ext cx="415498" cy="69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68580" tIns="34290" rIns="68580" bIns="34290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endParaRPr lang="zh-CN" altLang="en-US" sz="1800">
              <a:solidFill>
                <a:srgbClr val="99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661183" y="1323844"/>
            <a:ext cx="3744587" cy="3013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温故知新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 flipH="1">
            <a:off x="5215658" y="954334"/>
            <a:ext cx="2151908" cy="793101"/>
            <a:chOff x="2607534" y="737717"/>
            <a:chExt cx="3257700" cy="1057467"/>
          </a:xfrm>
        </p:grpSpPr>
        <p:sp>
          <p:nvSpPr>
            <p:cNvPr id="3" name="圆角矩形标注 2"/>
            <p:cNvSpPr/>
            <p:nvPr/>
          </p:nvSpPr>
          <p:spPr>
            <a:xfrm>
              <a:off x="2607534" y="737717"/>
              <a:ext cx="3257700" cy="985358"/>
            </a:xfrm>
            <a:prstGeom prst="wedgeRoundRectCallout">
              <a:avLst>
                <a:gd name="adj1" fmla="val 36414"/>
                <a:gd name="adj2" fmla="val 8428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8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771051" y="748745"/>
              <a:ext cx="2935225" cy="1046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b="1" dirty="0">
                  <a:solidFill>
                    <a:srgbClr val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你知道这幅图是怎么画出来的吗？</a:t>
              </a:r>
              <a:endParaRPr lang="en-US" altLang="zh-CN" sz="15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4136" y="1704887"/>
            <a:ext cx="5881323" cy="2675381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1520661" y="1061209"/>
            <a:ext cx="6102678" cy="55399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你能试着画出教室的平面图吗？并展示你的作品。</a:t>
            </a:r>
            <a:endParaRPr lang="zh-CN" altLang="en-US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TextBox 34"/>
          <p:cNvSpPr txBox="1"/>
          <p:nvPr/>
        </p:nvSpPr>
        <p:spPr bwMode="auto">
          <a:xfrm>
            <a:off x="2281062" y="2372693"/>
            <a:ext cx="4451180" cy="16850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思考：</a:t>
            </a:r>
            <a:endParaRPr lang="en-US" altLang="zh-CN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画的图标准吗？</a:t>
            </a:r>
            <a:endParaRPr lang="en-US" altLang="zh-CN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为什么画出的图不一样？</a:t>
            </a:r>
            <a:endParaRPr lang="en-US" altLang="zh-CN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要怎么才能画得标准又美观？</a:t>
            </a:r>
            <a:endParaRPr lang="zh-CN" altLang="en-US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TextBox 34"/>
          <p:cNvSpPr txBox="1"/>
          <p:nvPr/>
        </p:nvSpPr>
        <p:spPr bwMode="auto">
          <a:xfrm>
            <a:off x="5189319" y="2488867"/>
            <a:ext cx="1266354" cy="523548"/>
          </a:xfrm>
          <a:prstGeom prst="roundRect">
            <a:avLst/>
          </a:prstGeom>
          <a:solidFill>
            <a:schemeClr val="bg1"/>
          </a:solidFill>
          <a:ln>
            <a:solidFill>
              <a:srgbClr val="8F00F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endParaRPr lang="zh-CN" altLang="en-US" sz="21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新知探究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22464" y="837434"/>
            <a:ext cx="7782338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小明家在学校正西方向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距学校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200m;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小亮家在小明家正东方向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距小明家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400m;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小红家在学校正北方向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距学校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250m,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在下图中画出他们三家和学校的位置平面图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(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1∶10000)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zh-CN" sz="15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08969" y="1728113"/>
            <a:ext cx="3882296" cy="1458865"/>
            <a:chOff x="1888355" y="3062599"/>
            <a:chExt cx="7047820" cy="3098010"/>
          </a:xfrm>
        </p:grpSpPr>
        <p:pic>
          <p:nvPicPr>
            <p:cNvPr id="21" name="sy87.jpg" descr="id:2147504675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888355" y="3062599"/>
              <a:ext cx="7047820" cy="3098010"/>
            </a:xfrm>
            <a:prstGeom prst="rect">
              <a:avLst/>
            </a:prstGeom>
          </p:spPr>
        </p:pic>
        <p:sp>
          <p:nvSpPr>
            <p:cNvPr id="22" name="TextBox 40"/>
            <p:cNvSpPr txBox="1"/>
            <p:nvPr/>
          </p:nvSpPr>
          <p:spPr>
            <a:xfrm>
              <a:off x="7627207" y="3817745"/>
              <a:ext cx="684443" cy="68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北</a:t>
              </a:r>
              <a:endPara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3" name="TextBox 41"/>
            <p:cNvSpPr txBox="1"/>
            <p:nvPr/>
          </p:nvSpPr>
          <p:spPr>
            <a:xfrm>
              <a:off x="4308459" y="5361852"/>
              <a:ext cx="1033650" cy="68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学校</a:t>
              </a:r>
              <a:endPara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4" name="TextBox 42"/>
            <p:cNvSpPr txBox="1"/>
            <p:nvPr/>
          </p:nvSpPr>
          <p:spPr>
            <a:xfrm>
              <a:off x="6929161" y="5161798"/>
              <a:ext cx="538941" cy="68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</a:t>
              </a:r>
              <a:endPara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5" name="TextBox 43"/>
            <p:cNvSpPr txBox="1"/>
            <p:nvPr/>
          </p:nvSpPr>
          <p:spPr>
            <a:xfrm>
              <a:off x="7427621" y="5161802"/>
              <a:ext cx="1464337" cy="68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（ ）</a:t>
              </a:r>
              <a:r>
                <a:rPr lang="en-US" altLang="zh-CN" sz="150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m</a:t>
              </a:r>
              <a:endPara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36862" y="1941084"/>
            <a:ext cx="1680114" cy="969496"/>
            <a:chOff x="2232179" y="3312269"/>
            <a:chExt cx="2240152" cy="1292661"/>
          </a:xfrm>
        </p:grpSpPr>
        <p:sp>
          <p:nvSpPr>
            <p:cNvPr id="32" name="云形标注 31"/>
            <p:cNvSpPr/>
            <p:nvPr/>
          </p:nvSpPr>
          <p:spPr>
            <a:xfrm>
              <a:off x="2232179" y="3312269"/>
              <a:ext cx="2240152" cy="1200329"/>
            </a:xfrm>
            <a:prstGeom prst="cloudCallout">
              <a:avLst>
                <a:gd name="adj1" fmla="val -35529"/>
                <a:gd name="adj2" fmla="val 62555"/>
              </a:avLst>
            </a:prstGeom>
            <a:solidFill>
              <a:schemeClr val="bg1"/>
            </a:solidFill>
            <a:ln w="12700">
              <a:solidFill>
                <a:srgbClr val="8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61378" y="3558490"/>
              <a:ext cx="1986621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想一想需要知道哪些量才能画？</a:t>
              </a:r>
              <a:endParaRPr lang="zh-CN" altLang="en-US" sz="150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1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/>
              <a:t>02  </a:t>
            </a:r>
            <a:r>
              <a:rPr lang="zh-CN" altLang="en-US"/>
              <a:t>新知探究</a:t>
            </a:r>
            <a:endParaRPr lang="zh-CN" altLang="en-US"/>
          </a:p>
        </p:txBody>
      </p:sp>
      <p:grpSp>
        <p:nvGrpSpPr>
          <p:cNvPr id="16" name="Group 28"/>
          <p:cNvGrpSpPr/>
          <p:nvPr/>
        </p:nvGrpSpPr>
        <p:grpSpPr>
          <a:xfrm>
            <a:off x="1817696" y="3203944"/>
            <a:ext cx="2175273" cy="729854"/>
            <a:chOff x="2595" y="3704"/>
            <a:chExt cx="1827" cy="613"/>
          </a:xfrm>
        </p:grpSpPr>
        <p:grpSp>
          <p:nvGrpSpPr>
            <p:cNvPr id="17" name="Group 27"/>
            <p:cNvGrpSpPr/>
            <p:nvPr/>
          </p:nvGrpSpPr>
          <p:grpSpPr>
            <a:xfrm>
              <a:off x="2595" y="3704"/>
              <a:ext cx="1036" cy="613"/>
              <a:chOff x="2770" y="3704"/>
              <a:chExt cx="1036" cy="613"/>
            </a:xfrm>
          </p:grpSpPr>
          <p:sp>
            <p:nvSpPr>
              <p:cNvPr id="26" name="矩形 13"/>
              <p:cNvSpPr>
                <a:spLocks noChangeArrowheads="1"/>
              </p:cNvSpPr>
              <p:nvPr/>
            </p:nvSpPr>
            <p:spPr bwMode="auto">
              <a:xfrm>
                <a:off x="2818" y="4007"/>
                <a:ext cx="98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实际距离 </a:t>
                </a:r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7" name="矩形 5"/>
              <p:cNvSpPr>
                <a:spLocks noChangeArrowheads="1"/>
              </p:cNvSpPr>
              <p:nvPr/>
            </p:nvSpPr>
            <p:spPr bwMode="auto">
              <a:xfrm>
                <a:off x="2818" y="3704"/>
                <a:ext cx="98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图上距离 </a:t>
                </a:r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cxnSp>
            <p:nvCxnSpPr>
              <p:cNvPr id="28" name="直接连接符 12"/>
              <p:cNvCxnSpPr>
                <a:cxnSpLocks noChangeShapeType="1"/>
              </p:cNvCxnSpPr>
              <p:nvPr/>
            </p:nvCxnSpPr>
            <p:spPr bwMode="auto">
              <a:xfrm flipV="1">
                <a:off x="2770" y="3977"/>
                <a:ext cx="863" cy="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8" name="矩形 14"/>
            <p:cNvSpPr>
              <a:spLocks noChangeArrowheads="1"/>
            </p:cNvSpPr>
            <p:nvPr/>
          </p:nvSpPr>
          <p:spPr bwMode="auto">
            <a:xfrm>
              <a:off x="3491" y="3851"/>
              <a:ext cx="93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＝比例尺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9" name="下箭头 15"/>
          <p:cNvSpPr/>
          <p:nvPr/>
        </p:nvSpPr>
        <p:spPr bwMode="auto">
          <a:xfrm rot="16200000">
            <a:off x="4090987" y="3351570"/>
            <a:ext cx="309563" cy="364331"/>
          </a:xfrm>
          <a:prstGeom prst="downArrow">
            <a:avLst/>
          </a:prstGeom>
          <a:solidFill>
            <a:schemeClr val="bg1"/>
          </a:solidFill>
          <a:ln w="9525" cap="flat" cmpd="sng" algn="ctr">
            <a:solidFill>
              <a:srgbClr val="8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572000" y="3339478"/>
            <a:ext cx="3084819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图上距离＝实际距离</a:t>
            </a:r>
            <a:r>
              <a:rPr lang="en-US" altLang="zh-CN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×</a:t>
            </a:r>
            <a:r>
              <a:rPr lang="zh-CN" altLang="en-US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endParaRPr lang="zh-CN" altLang="en-US" sz="18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77935" y="3810496"/>
            <a:ext cx="2026837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200m=20000cm</a:t>
            </a:r>
            <a:endParaRPr lang="zh-CN" altLang="en-US" sz="18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77935" y="4151843"/>
            <a:ext cx="2095767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400m=40000cm </a:t>
            </a:r>
            <a:endParaRPr lang="zh-CN" altLang="en-US" sz="18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77935" y="4482970"/>
            <a:ext cx="2026837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250m=25000cm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70433" y="4229905"/>
            <a:ext cx="1510358" cy="415498"/>
            <a:chOff x="1647260" y="3346992"/>
            <a:chExt cx="2013810" cy="55399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647260" y="3380331"/>
              <a:ext cx="1912233" cy="444150"/>
            </a:xfrm>
            <a:prstGeom prst="rect">
              <a:avLst/>
            </a:prstGeom>
          </p:spPr>
        </p:pic>
        <p:sp>
          <p:nvSpPr>
            <p:cNvPr id="38" name="TextBox 21"/>
            <p:cNvSpPr txBox="1"/>
            <p:nvPr/>
          </p:nvSpPr>
          <p:spPr>
            <a:xfrm flipH="1">
              <a:off x="1647260" y="3470023"/>
              <a:ext cx="408035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>
                  <a:gradFill>
                    <a:gsLst>
                      <a:gs pos="0">
                        <a:srgbClr val="C00000"/>
                      </a:gs>
                      <a:gs pos="9000">
                        <a:srgbClr val="FFC000"/>
                      </a:gs>
                      <a:gs pos="55000">
                        <a:srgbClr val="F98007"/>
                      </a:gs>
                    </a:gsLst>
                    <a:lin ang="16200000" scaled="1"/>
                  </a:gradFill>
                  <a:effectLst>
                    <a:outerShdw blurRad="50800" dist="38100" dir="10800000" algn="r" rotWithShape="0">
                      <a:prstClr val="black">
                        <a:alpha val="1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1</a:t>
              </a:r>
              <a:endParaRPr lang="zh-CN" altLang="en-US" sz="1800"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979712" y="3346992"/>
              <a:ext cx="168135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转化单位</a:t>
              </a: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3658" y="1909475"/>
            <a:ext cx="1490331" cy="406206"/>
            <a:chOff x="712684" y="2010607"/>
            <a:chExt cx="1987108" cy="54160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12684" y="2043946"/>
              <a:ext cx="1912233" cy="44415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 flipH="1">
              <a:off x="712684" y="2133638"/>
              <a:ext cx="408035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>
                  <a:gradFill>
                    <a:gsLst>
                      <a:gs pos="0">
                        <a:srgbClr val="C00000"/>
                      </a:gs>
                      <a:gs pos="9000">
                        <a:srgbClr val="FFC000"/>
                      </a:gs>
                      <a:gs pos="55000">
                        <a:srgbClr val="F98007"/>
                      </a:gs>
                    </a:gsLst>
                    <a:lin ang="16200000" scaled="1"/>
                  </a:gradFill>
                  <a:effectLst>
                    <a:outerShdw blurRad="50800" dist="38100" dir="10800000" algn="r" rotWithShape="0">
                      <a:prstClr val="black">
                        <a:alpha val="1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2</a:t>
              </a:r>
              <a:endParaRPr lang="zh-CN" altLang="en-US" sz="1800"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62111" y="2010607"/>
              <a:ext cx="163768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图上距离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1983478" y="2547696"/>
            <a:ext cx="2365070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小明家到学校的图上距离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endParaRPr lang="zh-CN" altLang="en-US" sz="15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8" name="组合 22"/>
          <p:cNvGrpSpPr/>
          <p:nvPr/>
        </p:nvGrpSpPr>
        <p:grpSpPr>
          <a:xfrm>
            <a:off x="4487367" y="2416346"/>
            <a:ext cx="2126497" cy="627225"/>
            <a:chOff x="2333828" y="1138627"/>
            <a:chExt cx="2835465" cy="836297"/>
          </a:xfrm>
        </p:grpSpPr>
        <p:sp>
          <p:nvSpPr>
            <p:cNvPr id="29" name="矩形 28"/>
            <p:cNvSpPr/>
            <p:nvPr/>
          </p:nvSpPr>
          <p:spPr>
            <a:xfrm>
              <a:off x="2333828" y="1320266"/>
              <a:ext cx="1165331" cy="4103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20000×</a:t>
              </a:r>
              <a:endParaRPr lang="en-US" altLang="zh-CN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矩形 8"/>
            <p:cNvSpPr>
              <a:spLocks noChangeArrowheads="1"/>
            </p:cNvSpPr>
            <p:nvPr/>
          </p:nvSpPr>
          <p:spPr bwMode="auto">
            <a:xfrm>
              <a:off x="4046710" y="1312008"/>
              <a:ext cx="1122583" cy="410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=2(cm)</a:t>
              </a:r>
              <a:endParaRPr lang="en-US" altLang="zh-CN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" name="组合 16"/>
            <p:cNvGrpSpPr/>
            <p:nvPr/>
          </p:nvGrpSpPr>
          <p:grpSpPr>
            <a:xfrm>
              <a:off x="3241466" y="1138627"/>
              <a:ext cx="1647903" cy="836297"/>
              <a:chOff x="3451016" y="1138627"/>
              <a:chExt cx="1647903" cy="836297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451016" y="1520289"/>
                <a:ext cx="728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14"/>
              <p:cNvSpPr txBox="1"/>
              <p:nvPr/>
            </p:nvSpPr>
            <p:spPr>
              <a:xfrm>
                <a:off x="3710048" y="1138627"/>
                <a:ext cx="514374" cy="4678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4" name="TextBox 15"/>
              <p:cNvSpPr txBox="1"/>
              <p:nvPr/>
            </p:nvSpPr>
            <p:spPr>
              <a:xfrm>
                <a:off x="3451016" y="1507106"/>
                <a:ext cx="1647903" cy="4678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10000</a:t>
                </a:r>
                <a:endParaRPr lang="zh-CN" altLang="en-US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1983478" y="3234028"/>
            <a:ext cx="2365070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小亮家到学校的图上距离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Wingdings" panose="05000000000000000000" pitchFamily="2" charset="2"/>
              </a:rPr>
              <a:t>: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6" name="组合 23"/>
          <p:cNvGrpSpPr/>
          <p:nvPr/>
        </p:nvGrpSpPr>
        <p:grpSpPr>
          <a:xfrm>
            <a:off x="4405371" y="3084732"/>
            <a:ext cx="2773713" cy="648205"/>
            <a:chOff x="2770091" y="2671907"/>
            <a:chExt cx="3698868" cy="864270"/>
          </a:xfrm>
        </p:grpSpPr>
        <p:sp>
          <p:nvSpPr>
            <p:cNvPr id="37" name="矩形 36"/>
            <p:cNvSpPr/>
            <p:nvPr/>
          </p:nvSpPr>
          <p:spPr>
            <a:xfrm>
              <a:off x="2770091" y="2866897"/>
              <a:ext cx="2195820" cy="410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(40000-20000)×</a:t>
              </a:r>
              <a:endParaRPr lang="zh-CN" altLang="en-US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38" name="组合 27"/>
            <p:cNvGrpSpPr/>
            <p:nvPr/>
          </p:nvGrpSpPr>
          <p:grpSpPr>
            <a:xfrm>
              <a:off x="4623010" y="2671907"/>
              <a:ext cx="999096" cy="864270"/>
              <a:chOff x="3451435" y="1157432"/>
              <a:chExt cx="999096" cy="86427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451435" y="1520289"/>
                <a:ext cx="68590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29"/>
              <p:cNvSpPr txBox="1"/>
              <p:nvPr/>
            </p:nvSpPr>
            <p:spPr>
              <a:xfrm>
                <a:off x="3622911" y="1157432"/>
                <a:ext cx="514430" cy="4678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TextBox 30"/>
              <p:cNvSpPr txBox="1"/>
              <p:nvPr/>
            </p:nvSpPr>
            <p:spPr>
              <a:xfrm>
                <a:off x="3463338" y="1553884"/>
                <a:ext cx="987193" cy="4678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10000</a:t>
                </a:r>
                <a:endParaRPr lang="zh-CN" altLang="en-US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39" name="矩形 32"/>
            <p:cNvSpPr>
              <a:spLocks noChangeArrowheads="1"/>
            </p:cNvSpPr>
            <p:nvPr/>
          </p:nvSpPr>
          <p:spPr bwMode="auto">
            <a:xfrm>
              <a:off x="5346252" y="2850098"/>
              <a:ext cx="1122707" cy="410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=2(cm)</a:t>
              </a:r>
              <a:endParaRPr lang="en-US" altLang="zh-CN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矩形 20"/>
          <p:cNvSpPr>
            <a:spLocks noChangeArrowheads="1"/>
          </p:cNvSpPr>
          <p:nvPr/>
        </p:nvSpPr>
        <p:spPr bwMode="auto">
          <a:xfrm>
            <a:off x="1979714" y="3943428"/>
            <a:ext cx="2365070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Wingdings" panose="05000000000000000000" pitchFamily="2" charset="2"/>
              </a:rPr>
              <a:t>小红家到学校的图上距离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Wingdings" panose="05000000000000000000" pitchFamily="2" charset="2"/>
              </a:rPr>
              <a:t>: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4" name="组合 24"/>
          <p:cNvGrpSpPr/>
          <p:nvPr/>
        </p:nvGrpSpPr>
        <p:grpSpPr>
          <a:xfrm>
            <a:off x="4487367" y="3804872"/>
            <a:ext cx="2254190" cy="641632"/>
            <a:chOff x="2218211" y="4096670"/>
            <a:chExt cx="3005803" cy="855507"/>
          </a:xfrm>
        </p:grpSpPr>
        <p:sp>
          <p:nvSpPr>
            <p:cNvPr id="45" name="矩形 44"/>
            <p:cNvSpPr/>
            <p:nvPr/>
          </p:nvSpPr>
          <p:spPr>
            <a:xfrm>
              <a:off x="2218211" y="4299693"/>
              <a:ext cx="1235898" cy="4103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25000× </a:t>
              </a:r>
              <a:endParaRPr lang="zh-CN" altLang="en-US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46" name="组合 35"/>
            <p:cNvGrpSpPr/>
            <p:nvPr/>
          </p:nvGrpSpPr>
          <p:grpSpPr>
            <a:xfrm>
              <a:off x="3101281" y="4096670"/>
              <a:ext cx="1647943" cy="855507"/>
              <a:chOff x="3339118" y="1117994"/>
              <a:chExt cx="1647943" cy="855507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3450767" y="1520289"/>
                <a:ext cx="64547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37"/>
              <p:cNvSpPr txBox="1"/>
              <p:nvPr/>
            </p:nvSpPr>
            <p:spPr>
              <a:xfrm>
                <a:off x="3608967" y="1117994"/>
                <a:ext cx="514386" cy="4678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0" name="TextBox 38"/>
              <p:cNvSpPr txBox="1"/>
              <p:nvPr/>
            </p:nvSpPr>
            <p:spPr>
              <a:xfrm>
                <a:off x="3339118" y="1505683"/>
                <a:ext cx="1647943" cy="4678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10000</a:t>
                </a:r>
                <a:endParaRPr lang="zh-CN" altLang="en-US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47" name="矩形 39"/>
            <p:cNvSpPr>
              <a:spLocks noChangeArrowheads="1"/>
            </p:cNvSpPr>
            <p:nvPr/>
          </p:nvSpPr>
          <p:spPr bwMode="auto">
            <a:xfrm>
              <a:off x="3885516" y="4327393"/>
              <a:ext cx="1338498" cy="410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=2.5(cm)</a:t>
              </a:r>
              <a:endParaRPr lang="en-US" altLang="zh-CN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/>
              <a:t>02  </a:t>
            </a:r>
            <a:r>
              <a:rPr lang="zh-CN" altLang="en-US"/>
              <a:t>新知探究</a:t>
            </a: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22464" y="837434"/>
            <a:ext cx="7782338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小明家在学校正西方向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距学校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200m;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小亮家在小明家正东方向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距小明家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400m;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小红家在学校正北方向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距学校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250m,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在下图中画出他们三家和学校的位置平面图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(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1∶10000)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zh-CN" sz="15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5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8" descr="106副本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240632" y="2521942"/>
            <a:ext cx="3895531" cy="154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688238" y="3568265"/>
            <a:ext cx="335756" cy="97631"/>
            <a:chOff x="4938265" y="4869160"/>
            <a:chExt cx="448582" cy="130127"/>
          </a:xfrm>
        </p:grpSpPr>
        <p:cxnSp>
          <p:nvCxnSpPr>
            <p:cNvPr id="8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" name="直接连接符 31"/>
            <p:cNvCxnSpPr>
              <a:cxnSpLocks noChangeShapeType="1"/>
            </p:cNvCxnSpPr>
            <p:nvPr/>
          </p:nvCxnSpPr>
          <p:spPr bwMode="auto">
            <a:xfrm flipH="1"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5" name="组合 14"/>
          <p:cNvGrpSpPr/>
          <p:nvPr/>
        </p:nvGrpSpPr>
        <p:grpSpPr>
          <a:xfrm>
            <a:off x="2366769" y="3567075"/>
            <a:ext cx="335756" cy="97631"/>
            <a:chOff x="4938265" y="4869160"/>
            <a:chExt cx="448582" cy="130127"/>
          </a:xfrm>
        </p:grpSpPr>
        <p:cxnSp>
          <p:nvCxnSpPr>
            <p:cNvPr id="16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" name="直接连接符 31"/>
            <p:cNvCxnSpPr>
              <a:cxnSpLocks noChangeShapeType="1"/>
            </p:cNvCxnSpPr>
            <p:nvPr/>
          </p:nvCxnSpPr>
          <p:spPr bwMode="auto">
            <a:xfrm flipH="1"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9" name="组合 18"/>
          <p:cNvGrpSpPr/>
          <p:nvPr/>
        </p:nvGrpSpPr>
        <p:grpSpPr>
          <a:xfrm>
            <a:off x="3009706" y="3568265"/>
            <a:ext cx="335756" cy="97631"/>
            <a:chOff x="4938265" y="4869160"/>
            <a:chExt cx="448582" cy="130127"/>
          </a:xfrm>
        </p:grpSpPr>
        <p:cxnSp>
          <p:nvCxnSpPr>
            <p:cNvPr id="20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" name="直接连接符 31"/>
            <p:cNvCxnSpPr>
              <a:cxnSpLocks noChangeShapeType="1"/>
            </p:cNvCxnSpPr>
            <p:nvPr/>
          </p:nvCxnSpPr>
          <p:spPr bwMode="auto">
            <a:xfrm flipH="1"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3" name="组合 22"/>
          <p:cNvGrpSpPr/>
          <p:nvPr/>
        </p:nvGrpSpPr>
        <p:grpSpPr>
          <a:xfrm>
            <a:off x="3331175" y="3568265"/>
            <a:ext cx="335756" cy="97631"/>
            <a:chOff x="4938265" y="4869160"/>
            <a:chExt cx="448582" cy="130127"/>
          </a:xfrm>
        </p:grpSpPr>
        <p:cxnSp>
          <p:nvCxnSpPr>
            <p:cNvPr id="24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" name="直接连接符 31"/>
            <p:cNvCxnSpPr>
              <a:cxnSpLocks noChangeShapeType="1"/>
            </p:cNvCxnSpPr>
            <p:nvPr/>
          </p:nvCxnSpPr>
          <p:spPr bwMode="auto">
            <a:xfrm flipH="1"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7" name="组合 26"/>
          <p:cNvGrpSpPr/>
          <p:nvPr/>
        </p:nvGrpSpPr>
        <p:grpSpPr>
          <a:xfrm rot="5400000">
            <a:off x="2888263" y="3470634"/>
            <a:ext cx="335756" cy="97631"/>
            <a:chOff x="4938265" y="4869160"/>
            <a:chExt cx="448582" cy="130127"/>
          </a:xfrm>
        </p:grpSpPr>
        <p:cxnSp>
          <p:nvCxnSpPr>
            <p:cNvPr id="28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" name="直接连接符 31"/>
            <p:cNvCxnSpPr>
              <a:cxnSpLocks noChangeShapeType="1"/>
            </p:cNvCxnSpPr>
            <p:nvPr/>
          </p:nvCxnSpPr>
          <p:spPr bwMode="auto">
            <a:xfrm flipH="1"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31" name="组合 30"/>
          <p:cNvGrpSpPr/>
          <p:nvPr/>
        </p:nvGrpSpPr>
        <p:grpSpPr>
          <a:xfrm rot="5400000">
            <a:off x="2889453" y="3156309"/>
            <a:ext cx="335756" cy="97631"/>
            <a:chOff x="4938265" y="4869160"/>
            <a:chExt cx="448582" cy="130127"/>
          </a:xfrm>
        </p:grpSpPr>
        <p:cxnSp>
          <p:nvCxnSpPr>
            <p:cNvPr id="32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" name="直接连接符 31"/>
            <p:cNvCxnSpPr>
              <a:cxnSpLocks noChangeShapeType="1"/>
            </p:cNvCxnSpPr>
            <p:nvPr/>
          </p:nvCxnSpPr>
          <p:spPr bwMode="auto">
            <a:xfrm flipH="1"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35" name="组合 34"/>
          <p:cNvGrpSpPr/>
          <p:nvPr/>
        </p:nvGrpSpPr>
        <p:grpSpPr>
          <a:xfrm rot="5400000">
            <a:off x="2977557" y="2888416"/>
            <a:ext cx="182166" cy="117872"/>
            <a:chOff x="4895125" y="4869160"/>
            <a:chExt cx="470150" cy="130127"/>
          </a:xfrm>
        </p:grpSpPr>
        <p:cxnSp>
          <p:nvCxnSpPr>
            <p:cNvPr id="36" name="直接连接符 52"/>
            <p:cNvCxnSpPr>
              <a:cxnSpLocks noChangeShapeType="1"/>
            </p:cNvCxnSpPr>
            <p:nvPr/>
          </p:nvCxnSpPr>
          <p:spPr bwMode="auto">
            <a:xfrm>
              <a:off x="4916694" y="4999287"/>
              <a:ext cx="44858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7" name="直接连接符 53"/>
            <p:cNvCxnSpPr>
              <a:cxnSpLocks noChangeShapeType="1"/>
            </p:cNvCxnSpPr>
            <p:nvPr/>
          </p:nvCxnSpPr>
          <p:spPr bwMode="auto">
            <a:xfrm flipH="1" flipV="1">
              <a:off x="4895125" y="4877837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" name="直接连接符 54"/>
            <p:cNvCxnSpPr>
              <a:cxnSpLocks noChangeShapeType="1"/>
            </p:cNvCxnSpPr>
            <p:nvPr/>
          </p:nvCxnSpPr>
          <p:spPr bwMode="auto">
            <a:xfrm flipH="1"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718705" y="3361417"/>
            <a:ext cx="1228725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小明家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618030" y="3453231"/>
            <a:ext cx="1312069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小亮家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68224" y="2552997"/>
            <a:ext cx="1320404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小红家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403886" y="3665054"/>
            <a:ext cx="69175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100</a:t>
            </a:r>
            <a:endParaRPr lang="zh-CN" altLang="en-US" sz="12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4757" y="1905762"/>
            <a:ext cx="1434175" cy="429685"/>
            <a:chOff x="678304" y="1272858"/>
            <a:chExt cx="1912233" cy="572913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78304" y="1337506"/>
              <a:ext cx="1912233" cy="444150"/>
            </a:xfrm>
            <a:prstGeom prst="rect">
              <a:avLst/>
            </a:prstGeom>
          </p:spPr>
        </p:pic>
        <p:sp>
          <p:nvSpPr>
            <p:cNvPr id="45" name="TextBox 21"/>
            <p:cNvSpPr txBox="1"/>
            <p:nvPr/>
          </p:nvSpPr>
          <p:spPr>
            <a:xfrm flipH="1">
              <a:off x="678304" y="1427196"/>
              <a:ext cx="408035" cy="41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>
                  <a:gradFill>
                    <a:gsLst>
                      <a:gs pos="0">
                        <a:srgbClr val="C00000"/>
                      </a:gs>
                      <a:gs pos="9000">
                        <a:srgbClr val="FFC000"/>
                      </a:gs>
                      <a:gs pos="55000">
                        <a:srgbClr val="F98007"/>
                      </a:gs>
                    </a:gsLst>
                    <a:lin ang="16200000" scaled="1"/>
                  </a:gradFill>
                  <a:effectLst>
                    <a:outerShdw blurRad="50800" dist="38100" dir="10800000" algn="r" rotWithShape="0">
                      <a:prstClr val="black">
                        <a:alpha val="1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3</a:t>
              </a:r>
              <a:endParaRPr lang="zh-CN" altLang="en-US" sz="1800"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24591" y="1272858"/>
              <a:ext cx="128190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画  标</a:t>
              </a: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5538421" y="2606132"/>
            <a:ext cx="2637326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200÷100=2(cm)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(400-200)÷100=2(cm)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250÷100=2</a:t>
            </a:r>
            <a:r>
              <a:rPr lang="en-US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.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5(cm)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/>
              <a:t>02  </a:t>
            </a:r>
            <a:r>
              <a:rPr lang="zh-CN" altLang="en-US"/>
              <a:t>新知探究</a:t>
            </a: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22464" y="837434"/>
            <a:ext cx="7782338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小明家在学校正西方向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距学校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200m;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小亮家在小明家正东方向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距小明家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400m;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小红家在学校正北方向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距学校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250m,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在下图中画出他们三家和学校的位置平面图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(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1∶10000)</a:t>
            </a:r>
            <a:r>
              <a:rPr lang="zh-CN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zh-CN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4"/>
          <p:cNvSpPr txBox="1"/>
          <p:nvPr/>
        </p:nvSpPr>
        <p:spPr>
          <a:xfrm>
            <a:off x="872413" y="1216180"/>
            <a:ext cx="7349733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北京到南京的实际距离是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120</a:t>
            </a:r>
            <a:r>
              <a:rPr lang="zh-CN" altLang="en-US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千米，绘制在一幅比例尺为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1∶6000000</a:t>
            </a:r>
            <a:r>
              <a:rPr lang="zh-CN" altLang="en-US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的地图上，地图上两地之间的距离是多少？</a:t>
            </a:r>
            <a:endParaRPr lang="zh-CN" altLang="en-US" sz="15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413" y="2126883"/>
            <a:ext cx="4454928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解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设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地图上两地之间的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长度是</a:t>
            </a:r>
            <a:r>
              <a:rPr lang="en-US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 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120 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km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=12000000 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</a:t>
            </a:r>
            <a:r>
              <a:rPr lang="en-US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∶12000000=1∶6000000</a:t>
            </a:r>
            <a:r>
              <a:rPr lang="zh-CN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　</a:t>
            </a:r>
            <a:endParaRPr lang="en-US" altLang="zh-CN" sz="1800" b="1" i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             </a:t>
            </a:r>
            <a:r>
              <a:rPr lang="en-US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=2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答：地图上两地之间的长度是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 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866314" y="812106"/>
            <a:ext cx="124823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试一试。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/>
              <a:t>02  </a:t>
            </a:r>
            <a:r>
              <a:rPr lang="zh-CN" altLang="en-US"/>
              <a:t>新知探究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853449" y="867980"/>
            <a:ext cx="7473922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在比例尺是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∶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12000000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的地图上，量得济南到青岛的距离是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厘米。在比例尺是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∶</a:t>
            </a:r>
            <a:r>
              <a:rPr lang="en-US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8000000</a:t>
            </a:r>
            <a:r>
              <a:rPr lang="zh-CN" altLang="zh-CN" sz="15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的地图上，济南到青岛的距离是多少厘米？</a:t>
            </a:r>
            <a:endParaRPr lang="zh-CN" altLang="zh-CN" sz="15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矩形 51"/>
              <p:cNvSpPr/>
              <p:nvPr/>
            </p:nvSpPr>
            <p:spPr>
              <a:xfrm>
                <a:off x="2608978" y="2566994"/>
                <a:ext cx="3962864" cy="589633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  <m:f>
                        <m:fPr>
                          <m:ctrlPr>
                            <a:rPr lang="zh-CN" altLang="en-US" sz="1800" b="1" i="1">
                              <a:solidFill>
                                <a:prstClr val="black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1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zh-CN" altLang="en-US" sz="1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𝟏𝟐𝟎𝟎𝟎𝟎𝟎𝟎</m:t>
                          </m:r>
                        </m:den>
                      </m:f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CN" altLang="en-US" sz="1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𝟒𝟖𝟎𝟎𝟎𝟎𝟎𝟎</m:t>
                      </m:r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（</m:t>
                      </m:r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𝐜𝐦</m:t>
                      </m:r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）</m:t>
                      </m:r>
                    </m:oMath>
                  </m:oMathPara>
                </a14:m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mc:Choice>
        <mc:Fallback>
          <p:sp>
            <p:nvSpPr>
              <p:cNvPr id="56" name="矩形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978" y="2566994"/>
                <a:ext cx="3962864" cy="589633"/>
              </a:xfrm>
              <a:prstGeom prst="rect">
                <a:avLst/>
              </a:prstGeom>
              <a:blipFill rotWithShape="1">
                <a:blip r:embed="rId1"/>
                <a:stretch>
                  <a:fillRect l="-10" t="-55" r="6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矩形 52"/>
              <p:cNvSpPr/>
              <p:nvPr/>
            </p:nvSpPr>
            <p:spPr>
              <a:xfrm>
                <a:off x="2608029" y="3218002"/>
                <a:ext cx="3817391" cy="589777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𝟒𝟖𝟎𝟎𝟎𝟎𝟎𝟎</m:t>
                      </m:r>
                      <m:r>
                        <a:rPr lang="en-US" altLang="zh-CN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zh-CN" altLang="en-US" sz="1800" b="1" i="1">
                              <a:solidFill>
                                <a:prstClr val="black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1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lang="zh-CN" altLang="en-US" sz="1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𝟎𝟎𝟎𝟎𝟎𝟎</m:t>
                          </m:r>
                        </m:den>
                      </m:f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（</m:t>
                      </m:r>
                      <m:r>
                        <a:rPr lang="zh-CN" altLang="en-US" sz="1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𝒄𝒎</m:t>
                      </m:r>
                      <m:r>
                        <a:rPr lang="zh-CN" altLang="en-US" sz="18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）</m:t>
                      </m:r>
                    </m:oMath>
                  </m:oMathPara>
                </a14:m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mc:Choice>
        <mc:Fallback>
          <p:sp>
            <p:nvSpPr>
              <p:cNvPr id="57" name="矩形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029" y="3218002"/>
                <a:ext cx="3817391" cy="589777"/>
              </a:xfrm>
              <a:prstGeom prst="rect">
                <a:avLst/>
              </a:prstGeom>
              <a:blipFill rotWithShape="1">
                <a:blip r:embed="rId2"/>
                <a:stretch>
                  <a:fillRect l="-2" t="-77" r="13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矩形 53"/>
          <p:cNvSpPr/>
          <p:nvPr/>
        </p:nvSpPr>
        <p:spPr>
          <a:xfrm>
            <a:off x="1331640" y="4055257"/>
            <a:ext cx="6318702" cy="11156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</a:t>
            </a:r>
            <a:r>
              <a:rPr lang="en-US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在比例尺是</a:t>
            </a:r>
            <a:r>
              <a:rPr lang="en-US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∶</a:t>
            </a:r>
            <a:r>
              <a:rPr lang="en-US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8000000</a:t>
            </a:r>
            <a:r>
              <a:rPr lang="zh-CN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的地图上，</a:t>
            </a:r>
            <a:r>
              <a:rPr lang="zh-CN" altLang="en-US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济南到青岛的距离是</a:t>
            </a:r>
            <a:r>
              <a:rPr lang="en-US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6</a:t>
            </a:r>
            <a:r>
              <a:rPr lang="zh-CN" altLang="en-US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厘米</a:t>
            </a:r>
            <a:r>
              <a:rPr lang="zh-CN" altLang="zh-CN" sz="17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zh-CN" sz="17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44977" y="1973123"/>
            <a:ext cx="509086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比例尺不同，但济南到上海的实际距离是不变的。</a:t>
            </a:r>
            <a:endParaRPr lang="zh-CN" altLang="en-US" sz="18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>
            <a:off x="2360875" y="1532247"/>
            <a:ext cx="783000" cy="324000"/>
          </a:xfrm>
          <a:prstGeom prst="roundRect">
            <a:avLst/>
          </a:prstGeom>
          <a:solidFill>
            <a:schemeClr val="bg1">
              <a:alpha val="31000"/>
            </a:schemeClr>
          </a:solidFill>
          <a:ln>
            <a:solidFill>
              <a:srgbClr val="8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244540" y="1532247"/>
            <a:ext cx="783000" cy="324000"/>
          </a:xfrm>
          <a:prstGeom prst="roundRect">
            <a:avLst/>
          </a:prstGeom>
          <a:solidFill>
            <a:schemeClr val="bg1">
              <a:alpha val="31000"/>
            </a:schemeClr>
          </a:solidFill>
          <a:ln>
            <a:solidFill>
              <a:srgbClr val="8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912221" y="1437624"/>
            <a:ext cx="7101203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学校要建一个长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80m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、宽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60m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的长方形操场。请在右图中画出操场的平面图（比例尺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∶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2000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）。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214003" y="2324968"/>
            <a:ext cx="2827154" cy="177706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0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2798" y="2785306"/>
            <a:ext cx="1408078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图上的长是</a:t>
            </a:r>
            <a:r>
              <a:rPr lang="en-US" altLang="zh-CN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endParaRPr lang="zh-CN" altLang="en-US" sz="18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4449" y="3541390"/>
            <a:ext cx="135838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图上的宽是</a:t>
            </a:r>
            <a:r>
              <a:rPr lang="en-US" altLang="zh-CN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endParaRPr lang="zh-CN" altLang="en-US" sz="18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952498" y="2721063"/>
            <a:ext cx="1350169" cy="948928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 anchor="ctr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0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5481732" y="2999706"/>
            <a:ext cx="62581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6"/>
          <p:cNvSpPr>
            <a:spLocks noChangeArrowheads="1"/>
          </p:cNvSpPr>
          <p:nvPr/>
        </p:nvSpPr>
        <p:spPr bwMode="auto">
          <a:xfrm>
            <a:off x="6264436" y="3639938"/>
            <a:ext cx="62581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26117" y="2585690"/>
            <a:ext cx="2323988" cy="673834"/>
            <a:chOff x="2209484" y="1092001"/>
            <a:chExt cx="3098798" cy="898442"/>
          </a:xfrm>
        </p:grpSpPr>
        <p:sp>
          <p:nvSpPr>
            <p:cNvPr id="24" name="矩形 23"/>
            <p:cNvSpPr/>
            <p:nvPr/>
          </p:nvSpPr>
          <p:spPr>
            <a:xfrm>
              <a:off x="2209484" y="1320265"/>
              <a:ext cx="1242279" cy="492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8000×</a:t>
              </a:r>
              <a:endPara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矩形 8"/>
            <p:cNvSpPr>
              <a:spLocks noChangeArrowheads="1"/>
            </p:cNvSpPr>
            <p:nvPr/>
          </p:nvSpPr>
          <p:spPr bwMode="auto">
            <a:xfrm>
              <a:off x="3937757" y="1281978"/>
              <a:ext cx="1370525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=4(cm)</a:t>
              </a:r>
              <a:endPara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6" name="组合 16"/>
            <p:cNvGrpSpPr/>
            <p:nvPr/>
          </p:nvGrpSpPr>
          <p:grpSpPr>
            <a:xfrm>
              <a:off x="3217644" y="1092001"/>
              <a:ext cx="1647903" cy="898442"/>
              <a:chOff x="3427194" y="1092001"/>
              <a:chExt cx="1647903" cy="898442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3451016" y="1520289"/>
                <a:ext cx="728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14"/>
              <p:cNvSpPr txBox="1"/>
              <p:nvPr/>
            </p:nvSpPr>
            <p:spPr>
              <a:xfrm>
                <a:off x="3651307" y="1092001"/>
                <a:ext cx="514374" cy="566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8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9" name="TextBox 15"/>
              <p:cNvSpPr txBox="1"/>
              <p:nvPr/>
            </p:nvSpPr>
            <p:spPr>
              <a:xfrm>
                <a:off x="3427194" y="1424136"/>
                <a:ext cx="1647903" cy="566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8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2000</a:t>
                </a:r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2326117" y="3376741"/>
            <a:ext cx="2349488" cy="693875"/>
            <a:chOff x="2284436" y="1059536"/>
            <a:chExt cx="3132800" cy="925164"/>
          </a:xfrm>
        </p:grpSpPr>
        <p:sp>
          <p:nvSpPr>
            <p:cNvPr id="31" name="矩形 30"/>
            <p:cNvSpPr/>
            <p:nvPr/>
          </p:nvSpPr>
          <p:spPr>
            <a:xfrm>
              <a:off x="2284436" y="1320266"/>
              <a:ext cx="1242279" cy="492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6000×</a:t>
              </a:r>
              <a:endPara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8"/>
            <p:cNvSpPr>
              <a:spLocks noChangeArrowheads="1"/>
            </p:cNvSpPr>
            <p:nvPr/>
          </p:nvSpPr>
          <p:spPr bwMode="auto">
            <a:xfrm>
              <a:off x="4046711" y="1312009"/>
              <a:ext cx="1370525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=3(cm)</a:t>
              </a:r>
              <a:endPara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3" name="组合 16"/>
            <p:cNvGrpSpPr/>
            <p:nvPr/>
          </p:nvGrpSpPr>
          <p:grpSpPr>
            <a:xfrm>
              <a:off x="3292595" y="1059536"/>
              <a:ext cx="1647903" cy="925164"/>
              <a:chOff x="3502145" y="1059536"/>
              <a:chExt cx="1647903" cy="925164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565575" y="1520289"/>
                <a:ext cx="728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14"/>
              <p:cNvSpPr txBox="1"/>
              <p:nvPr/>
            </p:nvSpPr>
            <p:spPr>
              <a:xfrm>
                <a:off x="3718607" y="1059536"/>
                <a:ext cx="514374" cy="566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8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6" name="TextBox 15"/>
              <p:cNvSpPr txBox="1"/>
              <p:nvPr/>
            </p:nvSpPr>
            <p:spPr>
              <a:xfrm>
                <a:off x="3502145" y="1418392"/>
                <a:ext cx="1647903" cy="566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8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2000</a:t>
                </a:r>
                <a:endPara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39" name="圆角矩形标注 38"/>
          <p:cNvSpPr/>
          <p:nvPr/>
        </p:nvSpPr>
        <p:spPr>
          <a:xfrm>
            <a:off x="2326117" y="1124802"/>
            <a:ext cx="1428869" cy="268885"/>
          </a:xfrm>
          <a:prstGeom prst="wedgeRoundRectCallout">
            <a:avLst>
              <a:gd name="adj1" fmla="val -2343"/>
              <a:gd name="adj2" fmla="val 106996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80m=8000cm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3900991" y="1124802"/>
            <a:ext cx="1428869" cy="268885"/>
          </a:xfrm>
          <a:prstGeom prst="wedgeRoundRectCallout">
            <a:avLst>
              <a:gd name="adj1" fmla="val -62956"/>
              <a:gd name="adj2" fmla="val 111819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60m=6000cm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0"/>
            <a:ext cx="1747838" cy="359569"/>
          </a:xfrm>
        </p:spPr>
        <p:txBody>
          <a:bodyPr/>
          <a:lstStyle/>
          <a:p>
            <a:r>
              <a:rPr lang="en-US" altLang="zh-CN"/>
              <a:t>03  </a:t>
            </a:r>
            <a:r>
              <a:rPr lang="zh-CN" altLang="en-US"/>
              <a:t>课堂练习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7" grpId="0" animBg="1"/>
      <p:bldP spid="8" grpId="0"/>
      <p:bldP spid="14" grpId="0"/>
      <p:bldP spid="16" grpId="0" animBg="1"/>
      <p:bldP spid="17" grpId="0"/>
      <p:bldP spid="18" grpId="0"/>
      <p:bldP spid="39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4.14"/>
  <p:tag name="AS_TITLE" val="Aspose.Slides for .NET 4.0 Client Profile"/>
  <p:tag name="AS_VERSION" val="20.4"/>
  <p:tag name="KSO_WPP_MARK_KEY" val="b40f95ef-8bb2-48d8-b1d7-38ec53ae3a3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1798</Words>
  <Application>WPS 演示</Application>
  <PresentationFormat>全屏显示(16:9)</PresentationFormat>
  <Paragraphs>249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思源黑体 CN Regular</vt:lpstr>
      <vt:lpstr>黑体</vt:lpstr>
      <vt:lpstr>思源黑体 CN Light</vt:lpstr>
      <vt:lpstr>思源黑体 CN Heavy</vt:lpstr>
      <vt:lpstr>微软雅黑</vt:lpstr>
      <vt:lpstr>Times New Roman</vt:lpstr>
      <vt:lpstr>Agency FB</vt:lpstr>
      <vt:lpstr>Trebuchet MS</vt:lpstr>
      <vt:lpstr>Cambria Math</vt:lpstr>
      <vt:lpstr>Cambria Math</vt:lpstr>
      <vt:lpstr>楷体_GB2312</vt:lpstr>
      <vt:lpstr>新宋体</vt:lpstr>
      <vt:lpstr>阿里汉仪智能黑体</vt:lpstr>
      <vt:lpstr>Arial</vt:lpstr>
      <vt:lpstr>等线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cp:lastPrinted>2020-07-27T10:25:00Z</cp:lastPrinted>
  <dcterms:created xsi:type="dcterms:W3CDTF">2020-07-27T10:25:00Z</dcterms:created>
  <dcterms:modified xsi:type="dcterms:W3CDTF">2023-02-12T05:53:49Z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ABFBE6F654704B429C6D44EDE95D407F</vt:lpwstr>
  </property>
  <property fmtid="{D5CDD505-2E9C-101B-9397-08002B2CF9AE}" pid="3" name="KSOProductBuildVer">
    <vt:lpwstr>2052-11.1.0.13703</vt:lpwstr>
  </property>
</Properties>
</file>