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613" r:id="rId3"/>
    <p:sldId id="568" r:id="rId4"/>
    <p:sldId id="574" r:id="rId5"/>
    <p:sldId id="588" r:id="rId6"/>
    <p:sldId id="606" r:id="rId7"/>
    <p:sldId id="614" r:id="rId8"/>
    <p:sldId id="615" r:id="rId9"/>
    <p:sldId id="616" r:id="rId10"/>
    <p:sldId id="617" r:id="rId11"/>
    <p:sldId id="580" r:id="rId12"/>
    <p:sldId id="597" r:id="rId13"/>
    <p:sldId id="618" r:id="rId14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13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E0E0E0"/>
    <a:srgbClr val="338F87"/>
    <a:srgbClr val="45BDB5"/>
    <a:srgbClr val="0071C8"/>
    <a:srgbClr val="009ACC"/>
    <a:srgbClr val="003648"/>
    <a:srgbClr val="00658A"/>
    <a:srgbClr val="009FDC"/>
    <a:srgbClr val="078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6" d="100"/>
          <a:sy n="146" d="100"/>
        </p:scale>
        <p:origin x="-624" y="-90"/>
      </p:cViewPr>
      <p:guideLst>
        <p:guide orient="horz" pos="2163"/>
        <p:guide pos="3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7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3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sz="105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5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3365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61965" y="393065"/>
            <a:ext cx="3581400" cy="457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609590" y="427355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义务教育人教版六年级下册</a:t>
            </a:r>
            <a:endParaRPr lang="zh-CN" altLang="en-US" sz="2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57941" y="1918426"/>
            <a:ext cx="525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0" y="2114562"/>
            <a:ext cx="914116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4400" b="1" dirty="0">
                <a:uFillTx/>
                <a:latin typeface="+mn-ea"/>
                <a:ea typeface="+mn-ea"/>
                <a:sym typeface="+mn-ea"/>
              </a:rPr>
              <a:t>用比例解决问</a:t>
            </a:r>
            <a:r>
              <a:rPr lang="zh-CN" sz="4400" b="1" dirty="0" smtClean="0">
                <a:uFillTx/>
                <a:latin typeface="+mn-ea"/>
                <a:ea typeface="+mn-ea"/>
                <a:sym typeface="+mn-ea"/>
              </a:rPr>
              <a:t>题</a:t>
            </a:r>
            <a:endParaRPr lang="en-US" altLang="zh-CN" sz="4400" b="1" dirty="0">
              <a:latin typeface="+mn-ea"/>
              <a:ea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uFillTx/>
                <a:latin typeface="+mn-ea"/>
                <a:ea typeface="+mn-ea"/>
                <a:sym typeface="+mn-ea"/>
              </a:rPr>
              <a:t>第</a:t>
            </a:r>
            <a:r>
              <a:rPr lang="en-US" altLang="zh-CN" sz="2400" b="1" dirty="0" smtClean="0">
                <a:uFillTx/>
                <a:latin typeface="+mn-ea"/>
                <a:ea typeface="+mn-ea"/>
                <a:sym typeface="+mn-ea"/>
              </a:rPr>
              <a:t>1</a:t>
            </a:r>
            <a:r>
              <a:rPr lang="zh-CN" altLang="en-US" sz="2400" b="1" dirty="0" smtClean="0">
                <a:uFillTx/>
                <a:latin typeface="+mn-ea"/>
                <a:ea typeface="+mn-ea"/>
                <a:sym typeface="+mn-ea"/>
              </a:rPr>
              <a:t>课时</a:t>
            </a:r>
            <a:endParaRPr lang="zh-CN" sz="2400" b="1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7726" y="1328420"/>
            <a:ext cx="250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 b="1" dirty="0" smtClean="0">
                <a:latin typeface="+mj-ea"/>
                <a:ea typeface="+mj-ea"/>
                <a:cs typeface="楷体" panose="02010609060101010101" charset="-122"/>
              </a:rPr>
              <a:t>比</a:t>
            </a:r>
            <a:r>
              <a:rPr lang="zh-CN" sz="2800" b="1" dirty="0">
                <a:latin typeface="+mj-ea"/>
                <a:ea typeface="+mj-ea"/>
                <a:cs typeface="楷体" panose="02010609060101010101" charset="-122"/>
              </a:rPr>
              <a:t>例的应用</a:t>
            </a:r>
            <a:endParaRPr lang="zh-CN" sz="2800" b="1" dirty="0"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6479" y="427355"/>
            <a:ext cx="3369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  <a:cs typeface="+mj-ea"/>
              </a:rPr>
              <a:t>第</a:t>
            </a:r>
            <a:r>
              <a:rPr lang="en-US" altLang="zh-CN" sz="2800" b="1" dirty="0">
                <a:latin typeface="+mj-ea"/>
                <a:ea typeface="+mj-ea"/>
                <a:cs typeface="+mj-ea"/>
              </a:rPr>
              <a:t>4</a:t>
            </a:r>
            <a:r>
              <a:rPr lang="zh-CN" altLang="en-US" sz="2800" b="1" dirty="0">
                <a:latin typeface="+mj-ea"/>
                <a:ea typeface="+mj-ea"/>
                <a:cs typeface="+mj-ea"/>
              </a:rPr>
              <a:t>单元   比  例 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1905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26670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巩固运用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55270" y="425450"/>
            <a:ext cx="88887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小兰的身高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1.5m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，她的影长是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2.4m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。如果同一时间、同一地点测得一棵树的影子长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4m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，这棵树有多高？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194" name="Picture 35" descr="119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37618" y="2501900"/>
            <a:ext cx="2511425" cy="187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74763" y="1586548"/>
            <a:ext cx="38163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解：设这棵树高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+mj-ea"/>
                <a:cs typeface="Times New Roman" panose="02020603050405020304" charset="0"/>
              </a:rPr>
              <a:t>x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charset="0"/>
              </a:rPr>
              <a:t>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Group 34"/>
          <p:cNvGrpSpPr/>
          <p:nvPr/>
        </p:nvGrpSpPr>
        <p:grpSpPr>
          <a:xfrm>
            <a:off x="2163763" y="2171065"/>
            <a:ext cx="1847850" cy="1036638"/>
            <a:chOff x="1153" y="2011"/>
            <a:chExt cx="1164" cy="653"/>
          </a:xfrm>
        </p:grpSpPr>
        <p:sp>
          <p:nvSpPr>
            <p:cNvPr id="8" name="矩形 20"/>
            <p:cNvSpPr>
              <a:spLocks noChangeArrowheads="1"/>
            </p:cNvSpPr>
            <p:nvPr/>
          </p:nvSpPr>
          <p:spPr bwMode="auto">
            <a:xfrm>
              <a:off x="1153" y="2315"/>
              <a:ext cx="455" cy="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1.5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18"/>
            <p:cNvSpPr>
              <a:spLocks noChangeArrowheads="1"/>
            </p:cNvSpPr>
            <p:nvPr/>
          </p:nvSpPr>
          <p:spPr bwMode="auto">
            <a:xfrm>
              <a:off x="1154" y="2030"/>
              <a:ext cx="426" cy="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2.4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cxnSp>
          <p:nvCxnSpPr>
            <p:cNvPr id="20493" name="直接连接符 19"/>
            <p:cNvCxnSpPr/>
            <p:nvPr/>
          </p:nvCxnSpPr>
          <p:spPr>
            <a:xfrm>
              <a:off x="1154" y="2339"/>
              <a:ext cx="475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" name="矩形 21"/>
            <p:cNvSpPr>
              <a:spLocks noChangeArrowheads="1"/>
            </p:cNvSpPr>
            <p:nvPr/>
          </p:nvSpPr>
          <p:spPr bwMode="auto">
            <a:xfrm>
              <a:off x="1601" y="2143"/>
              <a:ext cx="294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＝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495" name="Group 30"/>
            <p:cNvGrpSpPr/>
            <p:nvPr/>
          </p:nvGrpSpPr>
          <p:grpSpPr>
            <a:xfrm>
              <a:off x="1967" y="2011"/>
              <a:ext cx="350" cy="653"/>
              <a:chOff x="3605" y="1280"/>
              <a:chExt cx="350" cy="653"/>
            </a:xfrm>
          </p:grpSpPr>
          <p:sp>
            <p:nvSpPr>
              <p:cNvPr id="12" name="Text Box 31"/>
              <p:cNvSpPr txBox="1">
                <a:spLocks noChangeArrowheads="1"/>
              </p:cNvSpPr>
              <p:nvPr/>
            </p:nvSpPr>
            <p:spPr bwMode="auto">
              <a:xfrm>
                <a:off x="3637" y="1550"/>
                <a:ext cx="318" cy="3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R="0" defTabSz="914400" eaLnBrk="1" hangingPunct="1">
                  <a:lnSpc>
                    <a:spcPct val="120000"/>
                  </a:lnSpc>
                  <a:spcBef>
                    <a:spcPct val="50000"/>
                  </a:spcBef>
                  <a:buClrTx/>
                  <a:buSzTx/>
                  <a:buFontTx/>
                  <a:defRPr/>
                </a:pPr>
                <a:r>
                  <a:rPr kumimoji="0" lang="en-US" altLang="zh-CN" sz="2800" b="1" i="1" kern="1200" cap="none" spc="0" normalizeH="0" baseline="0" noProof="0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x</a:t>
                </a:r>
                <a:endParaRPr kumimoji="0" lang="en-US" altLang="zh-CN" sz="2800" b="1" i="1" kern="1200" cap="none" spc="0" normalizeH="0" baseline="0" noProof="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13" name="Text Box 32"/>
              <p:cNvSpPr txBox="1">
                <a:spLocks noChangeArrowheads="1"/>
              </p:cNvSpPr>
              <p:nvPr/>
            </p:nvSpPr>
            <p:spPr bwMode="auto">
              <a:xfrm>
                <a:off x="3609" y="1280"/>
                <a:ext cx="227" cy="3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+mn-cs"/>
                  </a:rPr>
                  <a:t>4</a:t>
                </a:r>
                <a:endPara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Line 33"/>
              <p:cNvSpPr>
                <a:spLocks noChangeShapeType="1"/>
              </p:cNvSpPr>
              <p:nvPr/>
            </p:nvSpPr>
            <p:spPr bwMode="auto">
              <a:xfrm>
                <a:off x="3605" y="1608"/>
                <a:ext cx="311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2685733" y="3141028"/>
            <a:ext cx="1708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2.5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4763" y="3895725"/>
            <a:ext cx="4179888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答：这棵树高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2.5m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3865" y="130810"/>
            <a:ext cx="287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P63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练习十一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T3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25755" y="368935"/>
            <a:ext cx="8818245" cy="103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2495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我国发射的人造地球卫星在空中绕地球运行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周需要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10.6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小时，运行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周要用多少时间？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23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77330" y="1870075"/>
            <a:ext cx="22225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734060" y="1456373"/>
            <a:ext cx="5291138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2495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解：设运行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周要用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小时。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1843405" y="2072640"/>
            <a:ext cx="2909888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2495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kern="1200" cap="none" spc="0" normalizeH="0" baseline="0" noProof="0" dirty="0">
                <a:solidFill>
                  <a:srgbClr val="FF0000"/>
                </a:solidFill>
                <a:latin typeface="+mn-lt"/>
                <a:cs typeface="+mn-lt"/>
              </a:rPr>
              <a:t>10.6:6</a:t>
            </a: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+mn-lt"/>
                <a:cs typeface="+mn-lt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</a:t>
            </a:r>
            <a:r>
              <a:rPr kumimoji="0" lang="en-US" altLang="zh-CN" sz="2800" kern="1200" cap="none" spc="0" normalizeH="0" baseline="0" noProof="0" dirty="0">
                <a:solidFill>
                  <a:srgbClr val="FF0000"/>
                </a:solidFill>
                <a:latin typeface="+mn-lt"/>
                <a:cs typeface="+mn-lt"/>
              </a:rPr>
              <a:t>:15</a:t>
            </a:r>
            <a:endParaRPr kumimoji="0" lang="zh-CN" altLang="en-US" sz="2800" kern="1200" cap="none" spc="0" normalizeH="0" baseline="0" noProof="0" dirty="0">
              <a:solidFill>
                <a:srgbClr val="FF0000"/>
              </a:solidFill>
              <a:latin typeface="+mn-lt"/>
              <a:cs typeface="+mn-lt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2689543" y="2819083"/>
            <a:ext cx="14077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lt"/>
              </a:rPr>
              <a:t>＝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cs typeface="+mn-lt"/>
              </a:rPr>
              <a:t>26.5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cs typeface="+mn-lt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049020" y="3589973"/>
            <a:ext cx="540702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2495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答：运行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周要用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26.5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小时。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3865" y="130810"/>
            <a:ext cx="287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P63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练习十一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7413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3365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课堂总结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520825" y="432435"/>
            <a:ext cx="4768215" cy="2494280"/>
          </a:xfrm>
          <a:prstGeom prst="wedgeEllipseCallout">
            <a:avLst>
              <a:gd name="adj1" fmla="val 51096"/>
              <a:gd name="adj2" fmla="val 39843"/>
            </a:avLst>
          </a:prstGeom>
          <a:noFill/>
          <a:ln w="19050" cap="flat" cmpd="sng" algn="ctr">
            <a:solidFill>
              <a:srgbClr val="009FDC"/>
            </a:solidFill>
            <a:prstDash val="solid"/>
          </a:ln>
          <a:effectLst/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71980" y="1097280"/>
            <a:ext cx="47777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通过这节课的学习，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你有什么收获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男老师2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57950" y="1770380"/>
            <a:ext cx="1674495" cy="3051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105" y="540385"/>
            <a:ext cx="81915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判断下列每题中的两个量是不是成比例，成什么比例关系。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612265"/>
            <a:ext cx="683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）购买教材的单价一定，总价和数量。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105" y="2644140"/>
            <a:ext cx="6003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）差一定，减数与被减数。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170" y="3632200"/>
            <a:ext cx="5889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）速度一定，路程和时间。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2685" y="2139950"/>
            <a:ext cx="296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成正比例关系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6175" y="3104515"/>
            <a:ext cx="1637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不成比例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2685" y="4160520"/>
            <a:ext cx="2843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成正比例关系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620" y="416560"/>
            <a:ext cx="84886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如果用字母 </a:t>
            </a:r>
            <a:r>
              <a:rPr lang="en-US" altLang="zh-CN" sz="2800" b="1" i="1"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和 </a:t>
            </a:r>
            <a:r>
              <a:rPr lang="en-US" altLang="zh-CN" sz="2800" b="1" i="1">
                <a:latin typeface="Times New Roman" panose="02020603050405020304" charset="0"/>
                <a:cs typeface="Times New Roman" panose="02020603050405020304" charset="0"/>
              </a:rPr>
              <a:t>y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表示两种相关联的量，用 </a:t>
            </a:r>
            <a:r>
              <a:rPr lang="en-US" altLang="zh-CN" sz="2800" b="1" i="1">
                <a:latin typeface="Times New Roman" panose="02020603050405020304" charset="0"/>
                <a:cs typeface="Times New Roman" panose="02020603050405020304" charset="0"/>
              </a:rPr>
              <a:t>k 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表示定量，正比例关系可以用哪个式子来表示？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57805" y="1813560"/>
          <a:ext cx="1330960" cy="129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407035" imgH="394335" progId="Equation.KSEE3">
                  <p:embed/>
                </p:oleObj>
              </mc:Choice>
              <mc:Fallback>
                <p:oleObj name="" r:id="rId1" imgW="407035" imgH="394335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7805" y="1813560"/>
                        <a:ext cx="1330960" cy="1294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15105" y="2222500"/>
            <a:ext cx="1936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（一定）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2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0370" y="658495"/>
            <a:ext cx="690245" cy="571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 bwMode="auto">
          <a:xfrm>
            <a:off x="895581" y="876919"/>
            <a:ext cx="5076811" cy="2845440"/>
            <a:chOff x="-240328" y="759965"/>
            <a:chExt cx="5075857" cy="2845473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-240328" y="759965"/>
              <a:ext cx="5075857" cy="2439421"/>
              <a:chOff x="-240328" y="759965"/>
              <a:chExt cx="5075857" cy="2439421"/>
            </a:xfrm>
          </p:grpSpPr>
          <p:pic>
            <p:nvPicPr>
              <p:cNvPr id="7" name="Picture 18" descr="116副本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-240328" y="1310261"/>
                <a:ext cx="1611312" cy="1889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47"/>
              <p:cNvGrpSpPr/>
              <p:nvPr/>
            </p:nvGrpSpPr>
            <p:grpSpPr bwMode="auto">
              <a:xfrm>
                <a:off x="1025528" y="759965"/>
                <a:ext cx="3810001" cy="950468"/>
                <a:chOff x="451" y="647"/>
                <a:chExt cx="2400" cy="1051"/>
              </a:xfrm>
            </p:grpSpPr>
            <p:sp>
              <p:nvSpPr>
                <p:cNvPr id="9" name="AutoShape 27"/>
                <p:cNvSpPr>
                  <a:spLocks noChangeArrowheads="1"/>
                </p:cNvSpPr>
                <p:nvPr/>
              </p:nvSpPr>
              <p:spPr bwMode="auto">
                <a:xfrm>
                  <a:off x="451" y="647"/>
                  <a:ext cx="2400" cy="1051"/>
                </a:xfrm>
                <a:prstGeom prst="wedgeRoundRectCallout">
                  <a:avLst>
                    <a:gd name="adj1" fmla="val -60130"/>
                    <a:gd name="adj2" fmla="val 54208"/>
                    <a:gd name="adj3" fmla="val 16667"/>
                  </a:avLst>
                </a:prstGeom>
                <a:solidFill>
                  <a:srgbClr val="FFFFFF"/>
                </a:solidFill>
                <a:ln w="19050">
                  <a:solidFill>
                    <a:srgbClr val="A9CCC6"/>
                  </a:solidFill>
                  <a:miter lim="800000"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>
                    <a:buFontTx/>
                    <a:buNone/>
                  </a:pPr>
                  <a:endParaRPr lang="en-US" altLang="zh-CN" sz="2000" b="1">
                    <a:latin typeface="Times New Roman" panose="02020603050405020304" charset="0"/>
                    <a:ea typeface="黑体" panose="02010609060101010101" pitchFamily="2" charset="-122"/>
                    <a:cs typeface="Times New Roman" panose="02020603050405020304" charset="0"/>
                  </a:endParaRPr>
                </a:p>
                <a:p>
                  <a:pPr eaLnBrk="1" hangingPunct="1">
                    <a:buFontTx/>
                    <a:buNone/>
                  </a:pPr>
                  <a:endParaRPr lang="en-US" altLang="zh-CN" sz="1400" b="1">
                    <a:latin typeface="Times New Roman" panose="02020603050405020304" charset="0"/>
                    <a:ea typeface="黑体" panose="0201060906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11" name="Rectangle 24"/>
                <p:cNvSpPr>
                  <a:spLocks noChangeArrowheads="1"/>
                </p:cNvSpPr>
                <p:nvPr/>
              </p:nvSpPr>
              <p:spPr bwMode="auto">
                <a:xfrm>
                  <a:off x="551" y="674"/>
                  <a:ext cx="2300" cy="10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buFontTx/>
                    <a:buNone/>
                  </a:pPr>
                  <a:r>
                    <a:rPr lang="zh-CN" altLang="en-US" sz="2800" b="1" dirty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我们家上个月用了</a:t>
                  </a:r>
                  <a:r>
                    <a:rPr lang="en-US" altLang="zh-CN" sz="2800" b="1" dirty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8t</a:t>
                  </a:r>
                  <a:r>
                    <a:rPr lang="zh-CN" altLang="en-US" sz="2800" b="1" dirty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水，水费是</a:t>
                  </a:r>
                  <a:r>
                    <a:rPr lang="en-US" altLang="zh-CN" sz="2800" b="1" dirty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28</a:t>
                  </a:r>
                  <a:r>
                    <a:rPr lang="zh-CN" altLang="en-US" sz="2800" b="1" dirty="0"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元。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</p:grpSp>
        </p:grp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-182241" y="3143773"/>
              <a:ext cx="111280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张大妈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1" descr="117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65749" y="1827586"/>
            <a:ext cx="1590497" cy="194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48"/>
          <p:cNvGrpSpPr/>
          <p:nvPr/>
        </p:nvGrpSpPr>
        <p:grpSpPr bwMode="auto">
          <a:xfrm>
            <a:off x="3309508" y="2305953"/>
            <a:ext cx="3291636" cy="584057"/>
            <a:chOff x="1646" y="1624"/>
            <a:chExt cx="2020" cy="368"/>
          </a:xfrm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1651" y="1624"/>
              <a:ext cx="1940" cy="368"/>
            </a:xfrm>
            <a:prstGeom prst="wedgeRoundRectCallout">
              <a:avLst>
                <a:gd name="adj1" fmla="val 60486"/>
                <a:gd name="adj2" fmla="val 2607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B2D5C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zh-CN" altLang="zh-CN" sz="2000"/>
            </a:p>
            <a:p>
              <a:pPr eaLnBrk="1" hangingPunct="1">
                <a:buFontTx/>
                <a:buNone/>
              </a:pPr>
              <a:endParaRPr lang="zh-CN" altLang="zh-CN" sz="1400"/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1646" y="1649"/>
              <a:ext cx="2020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我们家用了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10t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水。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27384" y="4096755"/>
            <a:ext cx="66179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思考：李奶奶家上个月的水费是多少钱？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6880134" y="3635349"/>
            <a:ext cx="11010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李奶奶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表格 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14868" y="1075373"/>
          <a:ext cx="3586162" cy="13878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94668"/>
                <a:gridCol w="1049592"/>
                <a:gridCol w="1141902"/>
              </a:tblGrid>
              <a:tr h="47371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水量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水费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张大妈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8t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28</a:t>
                      </a:r>
                      <a:r>
                        <a:rPr lang="zh-CN" altLang="en-US" sz="2400" b="1" dirty="0"/>
                        <a:t>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李奶奶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10t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？元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</a:tbl>
          </a:graphicData>
        </a:graphic>
      </p:graphicFrame>
      <p:sp>
        <p:nvSpPr>
          <p:cNvPr id="11293" name="矩形 5"/>
          <p:cNvSpPr/>
          <p:nvPr/>
        </p:nvSpPr>
        <p:spPr>
          <a:xfrm>
            <a:off x="306527" y="35972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9288" y="360045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charset="0"/>
              </a:rPr>
              <a:t>先算出水的单价，再求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charset="0"/>
              </a:rPr>
              <a:t>总价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charset="0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Times New Roman" panose="02020603050405020304" charset="0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521460" y="2668270"/>
            <a:ext cx="7168515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28÷8×10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3.5×10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答：李奶奶家上个月的水费是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3" name="矩形 5"/>
          <p:cNvSpPr/>
          <p:nvPr/>
        </p:nvSpPr>
        <p:spPr>
          <a:xfrm>
            <a:off x="306527" y="35972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9288" y="360045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charset="0"/>
              </a:rPr>
              <a:t>用比例知识解决问题。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Times New Roman" panose="02020603050405020304" charset="0"/>
            </a:endParaRPr>
          </a:p>
        </p:txBody>
      </p:sp>
      <p:graphicFrame>
        <p:nvGraphicFramePr>
          <p:cNvPr id="4" name="表格 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92923" y="959803"/>
          <a:ext cx="3586162" cy="13878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94668"/>
                <a:gridCol w="1049592"/>
                <a:gridCol w="1141902"/>
              </a:tblGrid>
              <a:tr h="47371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水量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水费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张大妈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8t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28</a:t>
                      </a:r>
                      <a:r>
                        <a:rPr lang="zh-CN" altLang="en-US" sz="2400" b="1" dirty="0"/>
                        <a:t>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李奶奶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10t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？元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636905" y="2456815"/>
            <a:ext cx="7493635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）一定，所以（ 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）和（ 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）成</a:t>
            </a:r>
            <a:r>
              <a:rPr kumimoji="0" 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正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比例关系。</a:t>
            </a:r>
            <a:r>
              <a:rPr kumimoji="0" 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也就是说，两家的（    ）和（          ）的（     ）相等。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6070" y="2576195"/>
            <a:ext cx="235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每吨水的价钱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6360" y="2554605"/>
            <a:ext cx="1038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水费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0120" y="3114675"/>
            <a:ext cx="2023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用水的吨数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14500" y="3669665"/>
            <a:ext cx="1038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水费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4425" y="3669665"/>
            <a:ext cx="2023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用水的吨数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6075" y="3696970"/>
            <a:ext cx="1038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比值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59648" y="169228"/>
          <a:ext cx="3586162" cy="13878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94668"/>
                <a:gridCol w="1049592"/>
                <a:gridCol w="1141902"/>
              </a:tblGrid>
              <a:tr h="47371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水量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水费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张大妈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8t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28</a:t>
                      </a:r>
                      <a:r>
                        <a:rPr lang="zh-CN" altLang="en-US" sz="2400" b="1" dirty="0"/>
                        <a:t>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  <a:tr h="457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李奶奶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10t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？元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343025" y="1637348"/>
            <a:ext cx="6677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 eaLnBrk="1" hangingPunct="1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解：设李奶奶家上个月的水费是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Group 54"/>
          <p:cNvGrpSpPr/>
          <p:nvPr/>
        </p:nvGrpSpPr>
        <p:grpSpPr>
          <a:xfrm>
            <a:off x="3298825" y="1895475"/>
            <a:ext cx="1951038" cy="1112846"/>
            <a:chOff x="1959" y="2700"/>
            <a:chExt cx="718" cy="374"/>
          </a:xfrm>
        </p:grpSpPr>
        <p:sp>
          <p:nvSpPr>
            <p:cNvPr id="15393" name="矩形 27"/>
            <p:cNvSpPr/>
            <p:nvPr/>
          </p:nvSpPr>
          <p:spPr>
            <a:xfrm>
              <a:off x="2186" y="2788"/>
              <a:ext cx="156" cy="1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grpSp>
          <p:nvGrpSpPr>
            <p:cNvPr id="15394" name="Group 45"/>
            <p:cNvGrpSpPr/>
            <p:nvPr/>
          </p:nvGrpSpPr>
          <p:grpSpPr>
            <a:xfrm>
              <a:off x="1959" y="2712"/>
              <a:ext cx="235" cy="362"/>
              <a:chOff x="4413" y="1298"/>
              <a:chExt cx="235" cy="362"/>
            </a:xfrm>
          </p:grpSpPr>
          <p:sp>
            <p:nvSpPr>
              <p:cNvPr id="15399" name="Text Box 46"/>
              <p:cNvSpPr txBox="1"/>
              <p:nvPr/>
            </p:nvSpPr>
            <p:spPr>
              <a:xfrm>
                <a:off x="4453" y="1456"/>
                <a:ext cx="181" cy="20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defTabSz="685800"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8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400" name="Text Box 47"/>
              <p:cNvSpPr txBox="1"/>
              <p:nvPr/>
            </p:nvSpPr>
            <p:spPr>
              <a:xfrm>
                <a:off x="4413" y="1298"/>
                <a:ext cx="235" cy="20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defTabSz="685800"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28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Line 48"/>
              <p:cNvSpPr>
                <a:spLocks noChangeShapeType="1"/>
              </p:cNvSpPr>
              <p:nvPr/>
            </p:nvSpPr>
            <p:spPr bwMode="auto">
              <a:xfrm>
                <a:off x="4421" y="1485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</p:spPr>
            <p:txBody>
              <a:bodyPr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2" charset="-122"/>
                  <a:cs typeface="Times New Roman" panose="02020603050405020304" charset="0"/>
                </a:endParaRPr>
              </a:p>
            </p:txBody>
          </p:sp>
        </p:grpSp>
        <p:grpSp>
          <p:nvGrpSpPr>
            <p:cNvPr id="15395" name="Group 49"/>
            <p:cNvGrpSpPr/>
            <p:nvPr/>
          </p:nvGrpSpPr>
          <p:grpSpPr>
            <a:xfrm>
              <a:off x="2396" y="2700"/>
              <a:ext cx="281" cy="372"/>
              <a:chOff x="4417" y="1282"/>
              <a:chExt cx="281" cy="372"/>
            </a:xfrm>
          </p:grpSpPr>
          <p:sp>
            <p:nvSpPr>
              <p:cNvPr id="15396" name="Text Box 50"/>
              <p:cNvSpPr txBox="1"/>
              <p:nvPr/>
            </p:nvSpPr>
            <p:spPr>
              <a:xfrm>
                <a:off x="4463" y="1282"/>
                <a:ext cx="179" cy="20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defTabSz="685800"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x</a:t>
                </a:r>
                <a:endPara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397" name="Text Box 51"/>
              <p:cNvSpPr txBox="1"/>
              <p:nvPr/>
            </p:nvSpPr>
            <p:spPr>
              <a:xfrm>
                <a:off x="4431" y="1450"/>
                <a:ext cx="267" cy="20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defTabSz="685800"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10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9" name="Line 52"/>
              <p:cNvSpPr>
                <a:spLocks noChangeShapeType="1"/>
              </p:cNvSpPr>
              <p:nvPr/>
            </p:nvSpPr>
            <p:spPr bwMode="auto">
              <a:xfrm>
                <a:off x="4417" y="1480"/>
                <a:ext cx="227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</p:spPr>
            <p:txBody>
              <a:bodyPr anchor="ctr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grpSp>
        <p:nvGrpSpPr>
          <p:cNvPr id="14" name="Group 49"/>
          <p:cNvGrpSpPr/>
          <p:nvPr/>
        </p:nvGrpSpPr>
        <p:grpSpPr>
          <a:xfrm>
            <a:off x="3770948" y="2831783"/>
            <a:ext cx="2149475" cy="1006475"/>
            <a:chOff x="2445" y="3448"/>
            <a:chExt cx="1388" cy="634"/>
          </a:xfrm>
        </p:grpSpPr>
        <p:sp>
          <p:nvSpPr>
            <p:cNvPr id="15388" name="矩形 9"/>
            <p:cNvSpPr/>
            <p:nvPr/>
          </p:nvSpPr>
          <p:spPr>
            <a:xfrm>
              <a:off x="2445" y="3587"/>
              <a:ext cx="46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685800" eaLnBrk="1" hangingPunct="1"/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grpSp>
          <p:nvGrpSpPr>
            <p:cNvPr id="15389" name="Group 45"/>
            <p:cNvGrpSpPr/>
            <p:nvPr/>
          </p:nvGrpSpPr>
          <p:grpSpPr>
            <a:xfrm>
              <a:off x="2897" y="3448"/>
              <a:ext cx="936" cy="634"/>
              <a:chOff x="2719" y="3448"/>
              <a:chExt cx="936" cy="634"/>
            </a:xfrm>
          </p:grpSpPr>
          <p:sp>
            <p:nvSpPr>
              <p:cNvPr id="15390" name="矩形 30"/>
              <p:cNvSpPr/>
              <p:nvPr/>
            </p:nvSpPr>
            <p:spPr>
              <a:xfrm>
                <a:off x="2719" y="3448"/>
                <a:ext cx="80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defTabSz="685800"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28×10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5391" name="矩形 31"/>
              <p:cNvSpPr/>
              <p:nvPr/>
            </p:nvSpPr>
            <p:spPr>
              <a:xfrm>
                <a:off x="3083" y="3753"/>
                <a:ext cx="233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defTabSz="685800"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2" charset="-122"/>
                  </a:rPr>
                  <a:t>8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2" charset="-122"/>
                </a:endParaRPr>
              </a:p>
            </p:txBody>
          </p:sp>
          <p:cxnSp>
            <p:nvCxnSpPr>
              <p:cNvPr id="15392" name="直接连接符 32"/>
              <p:cNvCxnSpPr/>
              <p:nvPr/>
            </p:nvCxnSpPr>
            <p:spPr>
              <a:xfrm>
                <a:off x="2748" y="3773"/>
                <a:ext cx="907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sp>
        <p:nvSpPr>
          <p:cNvPr id="13" name="矩形 12"/>
          <p:cNvSpPr/>
          <p:nvPr/>
        </p:nvSpPr>
        <p:spPr>
          <a:xfrm>
            <a:off x="3791268" y="3762693"/>
            <a:ext cx="10737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685800"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35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2220" y="4381500"/>
            <a:ext cx="59048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答：李奶奶家上个月的水费是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17245" y="403225"/>
            <a:ext cx="6967220" cy="4310380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endParaRPr lang="zh-CN" altLang="zh-CN" sz="3200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Text Box 17"/>
          <p:cNvSpPr txBox="1"/>
          <p:nvPr/>
        </p:nvSpPr>
        <p:spPr>
          <a:xfrm>
            <a:off x="1045611" y="551712"/>
            <a:ext cx="6583045" cy="40134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用正比例知识解决问题。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）根据不变量，判断题中哪两种相关联的量成正比例关系。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）找出两组相对应的数并设出未知数，列出比例。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）解比例。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）检验并写答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charset="0"/>
              </a:rPr>
              <a:t>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1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7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065" y="334645"/>
            <a:ext cx="85598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Tx/>
              <a:buNone/>
              <a:defRPr sz="3200" b="1">
                <a:solidFill>
                  <a:srgbClr val="0070C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王大爷家上个月的水费是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元，上个月用了多少吨水？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8280" y="1278890"/>
          <a:ext cx="3128010" cy="162179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6025"/>
                <a:gridCol w="916305"/>
                <a:gridCol w="995680"/>
              </a:tblGrid>
              <a:tr h="55372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水量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水费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5340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张大妈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8t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28</a:t>
                      </a:r>
                      <a:r>
                        <a:rPr lang="zh-CN" altLang="en-US" sz="2400" b="1" dirty="0"/>
                        <a:t>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  <a:tr h="5340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王大爷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/>
                        <a:t>？</a:t>
                      </a:r>
                      <a:r>
                        <a:rPr lang="en-US" altLang="zh-CN" sz="2400" b="1" dirty="0"/>
                        <a:t>t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/>
                        <a:t>42</a:t>
                      </a:r>
                      <a:r>
                        <a:rPr lang="zh-CN" altLang="en-US" sz="2400" b="1" dirty="0"/>
                        <a:t>元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 marL="91457" marR="91457" marT="45661" marB="45661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335973" y="1157605"/>
            <a:ext cx="5721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解：设王大爷家上个月用了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Group 54"/>
          <p:cNvGrpSpPr/>
          <p:nvPr/>
        </p:nvGrpSpPr>
        <p:grpSpPr>
          <a:xfrm>
            <a:off x="5262245" y="1726248"/>
            <a:ext cx="1973263" cy="1039812"/>
            <a:chOff x="1959" y="2710"/>
            <a:chExt cx="726" cy="350"/>
          </a:xfrm>
        </p:grpSpPr>
        <p:sp>
          <p:nvSpPr>
            <p:cNvPr id="18470" name="矩形 27"/>
            <p:cNvSpPr/>
            <p:nvPr/>
          </p:nvSpPr>
          <p:spPr>
            <a:xfrm>
              <a:off x="2186" y="2788"/>
              <a:ext cx="156" cy="1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8471" name="Group 45"/>
            <p:cNvGrpSpPr/>
            <p:nvPr/>
          </p:nvGrpSpPr>
          <p:grpSpPr>
            <a:xfrm>
              <a:off x="1959" y="2712"/>
              <a:ext cx="235" cy="348"/>
              <a:chOff x="4413" y="1298"/>
              <a:chExt cx="235" cy="348"/>
            </a:xfrm>
          </p:grpSpPr>
          <p:sp>
            <p:nvSpPr>
              <p:cNvPr id="18476" name="Text Box 46"/>
              <p:cNvSpPr txBox="1"/>
              <p:nvPr/>
            </p:nvSpPr>
            <p:spPr>
              <a:xfrm>
                <a:off x="4453" y="1456"/>
                <a:ext cx="181" cy="19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8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477" name="Text Box 47"/>
              <p:cNvSpPr txBox="1"/>
              <p:nvPr/>
            </p:nvSpPr>
            <p:spPr>
              <a:xfrm>
                <a:off x="4413" y="1298"/>
                <a:ext cx="235" cy="19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28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478" name="Line 48"/>
              <p:cNvSpPr/>
              <p:nvPr/>
            </p:nvSpPr>
            <p:spPr>
              <a:xfrm>
                <a:off x="4421" y="1485"/>
                <a:ext cx="227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8472" name="Group 49"/>
            <p:cNvGrpSpPr/>
            <p:nvPr/>
          </p:nvGrpSpPr>
          <p:grpSpPr>
            <a:xfrm>
              <a:off x="2399" y="2710"/>
              <a:ext cx="286" cy="321"/>
              <a:chOff x="4420" y="1292"/>
              <a:chExt cx="286" cy="321"/>
            </a:xfrm>
          </p:grpSpPr>
          <p:sp>
            <p:nvSpPr>
              <p:cNvPr id="18473" name="Text Box 50"/>
              <p:cNvSpPr txBox="1"/>
              <p:nvPr/>
            </p:nvSpPr>
            <p:spPr>
              <a:xfrm>
                <a:off x="4474" y="1408"/>
                <a:ext cx="179" cy="205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x</a:t>
                </a:r>
                <a:endPara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18474" name="Text Box 51"/>
              <p:cNvSpPr txBox="1"/>
              <p:nvPr/>
            </p:nvSpPr>
            <p:spPr>
              <a:xfrm>
                <a:off x="4439" y="1292"/>
                <a:ext cx="267" cy="19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42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8475" name="Line 52"/>
              <p:cNvSpPr/>
              <p:nvPr/>
            </p:nvSpPr>
            <p:spPr>
              <a:xfrm>
                <a:off x="4420" y="1468"/>
                <a:ext cx="227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" name="Group 49"/>
          <p:cNvGrpSpPr/>
          <p:nvPr/>
        </p:nvGrpSpPr>
        <p:grpSpPr>
          <a:xfrm>
            <a:off x="5759133" y="2541270"/>
            <a:ext cx="1782762" cy="1008063"/>
            <a:chOff x="2445" y="3448"/>
            <a:chExt cx="1152" cy="635"/>
          </a:xfrm>
        </p:grpSpPr>
        <p:sp>
          <p:nvSpPr>
            <p:cNvPr id="18465" name="矩形 9"/>
            <p:cNvSpPr/>
            <p:nvPr/>
          </p:nvSpPr>
          <p:spPr>
            <a:xfrm>
              <a:off x="2445" y="3587"/>
              <a:ext cx="46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x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＝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grpSp>
          <p:nvGrpSpPr>
            <p:cNvPr id="18466" name="Group 45"/>
            <p:cNvGrpSpPr/>
            <p:nvPr/>
          </p:nvGrpSpPr>
          <p:grpSpPr>
            <a:xfrm>
              <a:off x="2897" y="3448"/>
              <a:ext cx="700" cy="635"/>
              <a:chOff x="2719" y="3448"/>
              <a:chExt cx="700" cy="635"/>
            </a:xfrm>
          </p:grpSpPr>
          <p:sp>
            <p:nvSpPr>
              <p:cNvPr id="18467" name="矩形 30"/>
              <p:cNvSpPr/>
              <p:nvPr/>
            </p:nvSpPr>
            <p:spPr>
              <a:xfrm>
                <a:off x="2719" y="3448"/>
                <a:ext cx="700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42×8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18468" name="矩形 31"/>
              <p:cNvSpPr/>
              <p:nvPr/>
            </p:nvSpPr>
            <p:spPr>
              <a:xfrm>
                <a:off x="2923" y="3753"/>
                <a:ext cx="351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28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18469" name="直接连接符 32"/>
              <p:cNvCxnSpPr/>
              <p:nvPr/>
            </p:nvCxnSpPr>
            <p:spPr>
              <a:xfrm>
                <a:off x="2748" y="3773"/>
                <a:ext cx="67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sp>
        <p:nvSpPr>
          <p:cNvPr id="15" name="矩形 14"/>
          <p:cNvSpPr/>
          <p:nvPr/>
        </p:nvSpPr>
        <p:spPr>
          <a:xfrm>
            <a:off x="5801043" y="3392805"/>
            <a:ext cx="10775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82975" y="4214178"/>
            <a:ext cx="5721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答：王大爷家上个月用了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2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83cd80cc-7822-416d-b732-23977085c548}"/>
</p:tagLst>
</file>

<file path=ppt/tags/tag64.xml><?xml version="1.0" encoding="utf-8"?>
<p:tagLst xmlns:p="http://schemas.openxmlformats.org/presentationml/2006/main">
  <p:tag name="KSO_WM_UNIT_TABLE_BEAUTIFY" val="smartTable{83cd80cc-7822-416d-b732-23977085c548}"/>
</p:tagLst>
</file>

<file path=ppt/tags/tag65.xml><?xml version="1.0" encoding="utf-8"?>
<p:tagLst xmlns:p="http://schemas.openxmlformats.org/presentationml/2006/main">
  <p:tag name="KSO_WM_UNIT_TABLE_BEAUTIFY" val="smartTable{83cd80cc-7822-416d-b732-23977085c548}"/>
</p:tagLst>
</file>

<file path=ppt/tags/tag66.xml><?xml version="1.0" encoding="utf-8"?>
<p:tagLst xmlns:p="http://schemas.openxmlformats.org/presentationml/2006/main">
  <p:tag name="KSO_WM_UNIT_TABLE_BEAUTIFY" val="smartTable{83cd80cc-7822-416d-b732-23977085c548}"/>
</p:tagLst>
</file>

<file path=ppt/tags/tag67.xml><?xml version="1.0" encoding="utf-8"?>
<p:tagLst xmlns:p="http://schemas.openxmlformats.org/presentationml/2006/main">
  <p:tag name="KSO_WPP_MARK_KEY" val="8b415e80-2c25-47d7-90b5-97aeac54f3d8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</Words>
  <Application>WPS 演示</Application>
  <PresentationFormat>全屏显示(16:9)</PresentationFormat>
  <Paragraphs>227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Calibri</vt:lpstr>
      <vt:lpstr>黑体</vt:lpstr>
      <vt:lpstr>楷体</vt:lpstr>
      <vt:lpstr>Times New Roman</vt:lpstr>
      <vt:lpstr>Arial</vt:lpstr>
      <vt:lpstr>Arial Unicode MS</vt:lpstr>
      <vt:lpstr>第一PPT模板网-WWW.1PPT.COM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251</cp:revision>
  <dcterms:created xsi:type="dcterms:W3CDTF">2015-05-29T07:51:00Z</dcterms:created>
  <dcterms:modified xsi:type="dcterms:W3CDTF">2023-02-12T05:55:42Z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599E2AFDBFF74FC787507F0CD919DE57</vt:lpwstr>
  </property>
</Properties>
</file>