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613" r:id="rId3"/>
    <p:sldId id="568" r:id="rId4"/>
    <p:sldId id="588" r:id="rId5"/>
    <p:sldId id="606" r:id="rId6"/>
    <p:sldId id="615" r:id="rId7"/>
    <p:sldId id="616" r:id="rId8"/>
    <p:sldId id="618" r:id="rId9"/>
    <p:sldId id="617" r:id="rId10"/>
    <p:sldId id="580" r:id="rId11"/>
    <p:sldId id="597" r:id="rId12"/>
    <p:sldId id="619" r:id="rId13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3" userDrawn="1">
          <p15:clr>
            <a:srgbClr val="A4A3A4"/>
          </p15:clr>
        </p15:guide>
        <p15:guide id="2" pos="313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E0E0E0"/>
    <a:srgbClr val="338F87"/>
    <a:srgbClr val="45BDB5"/>
    <a:srgbClr val="0071C8"/>
    <a:srgbClr val="009ACC"/>
    <a:srgbClr val="003648"/>
    <a:srgbClr val="00658A"/>
    <a:srgbClr val="009FDC"/>
    <a:srgbClr val="078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1074" y="-348"/>
      </p:cViewPr>
      <p:guideLst>
        <p:guide orient="horz" pos="2223"/>
        <p:guide pos="31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7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3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sz="105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5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3365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61965" y="393065"/>
            <a:ext cx="3581400" cy="457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3"/>
          <p:cNvSpPr txBox="1"/>
          <p:nvPr/>
        </p:nvSpPr>
        <p:spPr>
          <a:xfrm>
            <a:off x="5609590" y="427355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义务教育人教版六年级下册</a:t>
            </a:r>
            <a:endParaRPr lang="zh-CN" altLang="en-US" sz="2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857941" y="1918426"/>
            <a:ext cx="525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8"/>
          <p:cNvSpPr txBox="1"/>
          <p:nvPr/>
        </p:nvSpPr>
        <p:spPr>
          <a:xfrm>
            <a:off x="0" y="2114562"/>
            <a:ext cx="914116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4400" b="1" dirty="0">
                <a:uFillTx/>
                <a:latin typeface="+mn-ea"/>
                <a:ea typeface="+mn-ea"/>
                <a:sym typeface="+mn-ea"/>
              </a:rPr>
              <a:t>用比例解决问</a:t>
            </a:r>
            <a:r>
              <a:rPr lang="zh-CN" sz="4400" b="1" dirty="0" smtClean="0">
                <a:uFillTx/>
                <a:latin typeface="+mn-ea"/>
                <a:ea typeface="+mn-ea"/>
                <a:sym typeface="+mn-ea"/>
              </a:rPr>
              <a:t>题</a:t>
            </a:r>
            <a:endParaRPr lang="en-US" altLang="zh-CN" sz="4400" b="1" dirty="0">
              <a:latin typeface="+mn-ea"/>
              <a:ea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uFillTx/>
                <a:latin typeface="+mn-ea"/>
                <a:ea typeface="+mn-ea"/>
                <a:sym typeface="+mn-ea"/>
              </a:rPr>
              <a:t>第</a:t>
            </a:r>
            <a:r>
              <a:rPr lang="en-US" altLang="zh-CN" sz="2400" b="1" dirty="0" smtClean="0">
                <a:uFillTx/>
                <a:latin typeface="+mn-ea"/>
                <a:ea typeface="+mn-ea"/>
                <a:sym typeface="+mn-ea"/>
              </a:rPr>
              <a:t>2</a:t>
            </a:r>
            <a:r>
              <a:rPr lang="zh-CN" altLang="en-US" sz="2400" b="1" dirty="0" smtClean="0">
                <a:uFillTx/>
                <a:latin typeface="+mn-ea"/>
                <a:ea typeface="+mn-ea"/>
                <a:sym typeface="+mn-ea"/>
              </a:rPr>
              <a:t>课</a:t>
            </a:r>
            <a:r>
              <a:rPr lang="zh-CN" altLang="en-US" sz="2400" b="1" dirty="0" smtClean="0">
                <a:uFillTx/>
                <a:latin typeface="+mn-ea"/>
                <a:ea typeface="+mn-ea"/>
                <a:sym typeface="+mn-ea"/>
              </a:rPr>
              <a:t>时</a:t>
            </a:r>
            <a:endParaRPr lang="zh-CN" sz="2400" b="1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15" name="文本框 4"/>
          <p:cNvSpPr txBox="1"/>
          <p:nvPr/>
        </p:nvSpPr>
        <p:spPr>
          <a:xfrm>
            <a:off x="3317726" y="1328420"/>
            <a:ext cx="2505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 b="1" dirty="0" smtClean="0">
                <a:latin typeface="+mj-ea"/>
                <a:ea typeface="+mj-ea"/>
                <a:cs typeface="楷体" panose="02010609060101010101" charset="-122"/>
              </a:rPr>
              <a:t>比</a:t>
            </a:r>
            <a:r>
              <a:rPr lang="zh-CN" sz="2800" b="1" dirty="0">
                <a:latin typeface="+mj-ea"/>
                <a:ea typeface="+mj-ea"/>
                <a:cs typeface="楷体" panose="02010609060101010101" charset="-122"/>
              </a:rPr>
              <a:t>例的应用</a:t>
            </a:r>
            <a:endParaRPr lang="zh-CN" sz="2800" b="1" dirty="0">
              <a:latin typeface="+mj-ea"/>
              <a:ea typeface="+mj-ea"/>
              <a:cs typeface="楷体" panose="02010609060101010101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1166479" y="427355"/>
            <a:ext cx="3369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  <a:cs typeface="+mj-ea"/>
              </a:rPr>
              <a:t>第</a:t>
            </a:r>
            <a:r>
              <a:rPr lang="en-US" altLang="zh-CN" sz="2800" b="1" dirty="0">
                <a:latin typeface="+mj-ea"/>
                <a:ea typeface="+mj-ea"/>
                <a:cs typeface="+mj-ea"/>
              </a:rPr>
              <a:t>4</a:t>
            </a:r>
            <a:r>
              <a:rPr lang="zh-CN" altLang="en-US" sz="2800" b="1" dirty="0">
                <a:latin typeface="+mj-ea"/>
                <a:ea typeface="+mj-ea"/>
                <a:cs typeface="+mj-ea"/>
              </a:rPr>
              <a:t>单元   比  例 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299085" y="450850"/>
            <a:ext cx="8407400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47675" indent="-447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2495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学校小商店有两种圆珠笔。小明带的钱刚好可以买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支单价是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1.5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元的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，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如果他只买单价是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元的，可以买多少支？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13155" y="1910715"/>
            <a:ext cx="738695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解：设如果他只买单价是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元的，可以买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支。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85808" y="2432368"/>
            <a:ext cx="30416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4×1.5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7" name="Group 24"/>
          <p:cNvGrpSpPr/>
          <p:nvPr/>
        </p:nvGrpSpPr>
        <p:grpSpPr>
          <a:xfrm>
            <a:off x="3498215" y="2863850"/>
            <a:ext cx="2054225" cy="1038225"/>
            <a:chOff x="1748" y="2511"/>
            <a:chExt cx="1264" cy="874"/>
          </a:xfrm>
        </p:grpSpPr>
        <p:sp>
          <p:nvSpPr>
            <p:cNvPr id="8" name="矩形 33"/>
            <p:cNvSpPr>
              <a:spLocks noChangeArrowheads="1"/>
            </p:cNvSpPr>
            <p:nvPr/>
          </p:nvSpPr>
          <p:spPr bwMode="auto">
            <a:xfrm>
              <a:off x="1748" y="2703"/>
              <a:ext cx="503" cy="43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  <a:sym typeface="Times New Roman" panose="02020603050405020304" pitchFamily="18" charset="0"/>
                </a:rPr>
                <a:t>＝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21515" name="Group 23"/>
            <p:cNvGrpSpPr/>
            <p:nvPr/>
          </p:nvGrpSpPr>
          <p:grpSpPr>
            <a:xfrm>
              <a:off x="2182" y="2511"/>
              <a:ext cx="830" cy="874"/>
              <a:chOff x="2432" y="2511"/>
              <a:chExt cx="830" cy="874"/>
            </a:xfrm>
          </p:grpSpPr>
          <p:sp>
            <p:nvSpPr>
              <p:cNvPr id="9" name="矩形 34"/>
              <p:cNvSpPr>
                <a:spLocks noChangeArrowheads="1"/>
              </p:cNvSpPr>
              <p:nvPr/>
            </p:nvSpPr>
            <p:spPr bwMode="auto">
              <a:xfrm>
                <a:off x="2442" y="2511"/>
                <a:ext cx="805" cy="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宋体" panose="02010600030101010101" pitchFamily="2" charset="-122"/>
                    <a:sym typeface="Times New Roman" panose="02020603050405020304" pitchFamily="18" charset="0"/>
                  </a:rPr>
                  <a:t>4×1.5</a:t>
                </a:r>
                <a:endPara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" name="矩形 35"/>
              <p:cNvSpPr>
                <a:spLocks noChangeArrowheads="1"/>
              </p:cNvSpPr>
              <p:nvPr/>
            </p:nvSpPr>
            <p:spPr bwMode="auto">
              <a:xfrm>
                <a:off x="2689" y="2945"/>
                <a:ext cx="276" cy="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2</a:t>
                </a:r>
                <a:endPara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21518" name="直接连接符 36"/>
              <p:cNvCxnSpPr/>
              <p:nvPr/>
            </p:nvCxnSpPr>
            <p:spPr>
              <a:xfrm>
                <a:off x="2432" y="2935"/>
                <a:ext cx="83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21075" y="3713480"/>
            <a:ext cx="13700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54138" y="4272280"/>
            <a:ext cx="7145338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答：如果他只买单价是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元的，可以买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支。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3865" y="130810"/>
            <a:ext cx="287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3365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课堂总结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520825" y="432435"/>
            <a:ext cx="4768215" cy="2494280"/>
          </a:xfrm>
          <a:prstGeom prst="wedgeEllipseCallout">
            <a:avLst>
              <a:gd name="adj1" fmla="val 51096"/>
              <a:gd name="adj2" fmla="val 39843"/>
            </a:avLst>
          </a:prstGeom>
          <a:noFill/>
          <a:ln w="19050" cap="flat" cmpd="sng" algn="ctr">
            <a:solidFill>
              <a:srgbClr val="009FDC"/>
            </a:solidFill>
            <a:prstDash val="solid"/>
          </a:ln>
          <a:effectLst/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71980" y="1097280"/>
            <a:ext cx="47777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通过这节课的学习，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你有什么收获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男老师2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57950" y="1770380"/>
            <a:ext cx="1674495" cy="30518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105" y="662940"/>
            <a:ext cx="8191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判断下面各题中的两个量成什么比例关系。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1307465"/>
            <a:ext cx="7985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）路程一定，速度和时间成（   ）比例关系。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70" y="2247900"/>
            <a:ext cx="7985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）总价一定，单价和数量成（   ）比例关系。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370" y="3288665"/>
            <a:ext cx="79857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）运货的总量一定，汽车的载质量和运的次数成（   ）比例关系。</a:t>
            </a: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81980" y="1307465"/>
            <a:ext cx="50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2145" y="2247900"/>
            <a:ext cx="50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3005" y="3727450"/>
            <a:ext cx="50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2105" y="540385"/>
            <a:ext cx="840740" cy="70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5"/>
          <p:cNvSpPr/>
          <p:nvPr/>
        </p:nvSpPr>
        <p:spPr>
          <a:xfrm>
            <a:off x="332105" y="560070"/>
            <a:ext cx="829500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     一个办公楼原来平均每天照明用电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千瓦时。改用节能灯以后，平均每天只用电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千瓦时。原来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天的用电量现在可以用多少天？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23683" y="2175828"/>
          <a:ext cx="6096000" cy="176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948"/>
                <a:gridCol w="3147052"/>
                <a:gridCol w="2032000"/>
              </a:tblGrid>
              <a:tr h="59817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平均每天照明用电</a:t>
                      </a:r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天数</a:t>
                      </a:r>
                      <a:endParaRPr lang="zh-CN" altLang="en-US" sz="2800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原来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100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5</a:t>
                      </a:r>
                      <a:r>
                        <a:rPr lang="zh-CN" altLang="en-US" sz="2800" b="1" dirty="0"/>
                        <a:t>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现在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25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？天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93" name="矩形 5"/>
          <p:cNvSpPr/>
          <p:nvPr/>
        </p:nvSpPr>
        <p:spPr>
          <a:xfrm>
            <a:off x="306527" y="35972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方法一：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1648" y="360045"/>
            <a:ext cx="6617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先算出总用电量，再求现在的用电天数。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28458" y="962978"/>
          <a:ext cx="6096000" cy="176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948"/>
                <a:gridCol w="3147052"/>
                <a:gridCol w="2032000"/>
              </a:tblGrid>
              <a:tr h="59817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平均每天照明用电</a:t>
                      </a:r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天数</a:t>
                      </a:r>
                      <a:endParaRPr lang="zh-CN" altLang="en-US" sz="2800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原来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100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5</a:t>
                      </a:r>
                      <a:r>
                        <a:rPr lang="zh-CN" altLang="en-US" sz="2800" b="1" dirty="0"/>
                        <a:t>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现在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25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？天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885758" y="2792413"/>
            <a:ext cx="31146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100×5÷25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500÷25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1243" y="4176078"/>
            <a:ext cx="7464425" cy="56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答：原来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天的用电量现在可以用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3" name="矩形 5"/>
          <p:cNvSpPr/>
          <p:nvPr/>
        </p:nvSpPr>
        <p:spPr>
          <a:xfrm>
            <a:off x="306527" y="35972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方法二：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9288" y="360045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用比例知识解决问题。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6478" y="865188"/>
          <a:ext cx="6096000" cy="176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948"/>
                <a:gridCol w="3147052"/>
                <a:gridCol w="2032000"/>
              </a:tblGrid>
              <a:tr h="59817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平均每天照明用电</a:t>
                      </a:r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天数</a:t>
                      </a:r>
                      <a:endParaRPr lang="zh-CN" altLang="en-US" sz="2800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原来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100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5</a:t>
                      </a:r>
                      <a:r>
                        <a:rPr lang="zh-CN" altLang="en-US" sz="2800" b="1" dirty="0"/>
                        <a:t>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现在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25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？天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834390" y="2744470"/>
            <a:ext cx="7192645" cy="233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）一定，（ 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）与单位时间内的（ </a:t>
            </a:r>
            <a:r>
              <a:rPr kumimoji="0" lang="en-US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）成</a:t>
            </a:r>
            <a:r>
              <a:rPr kumimoji="0" 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（    ）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关系。</a:t>
            </a:r>
            <a:r>
              <a:rPr kumimoji="0" 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也就是说，（             ）与（        ）的（     ）相等。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7990" y="2850515"/>
            <a:ext cx="2094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总的用电量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3840" y="2850515"/>
            <a:ext cx="1657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用电时间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6410" y="3397885"/>
            <a:ext cx="1417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用电量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2905" y="3397885"/>
            <a:ext cx="594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反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4785" y="3957955"/>
            <a:ext cx="2454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每天的用电量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57265" y="3970655"/>
            <a:ext cx="1657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用电天数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37030" y="4518025"/>
            <a:ext cx="111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乘积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2" grpId="0"/>
      <p:bldP spid="3" grpId="0"/>
      <p:bldP spid="4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1855" y="1973580"/>
            <a:ext cx="6637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解：设原来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天的用电量现在可以用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445" y="2495233"/>
            <a:ext cx="23352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100×5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" name="Group 30"/>
          <p:cNvGrpSpPr/>
          <p:nvPr/>
        </p:nvGrpSpPr>
        <p:grpSpPr>
          <a:xfrm>
            <a:off x="3232785" y="3020695"/>
            <a:ext cx="2563813" cy="1020763"/>
            <a:chOff x="2113" y="2895"/>
            <a:chExt cx="1352" cy="643"/>
          </a:xfrm>
        </p:grpSpPr>
        <p:sp>
          <p:nvSpPr>
            <p:cNvPr id="15387" name="矩形 33"/>
            <p:cNvSpPr/>
            <p:nvPr/>
          </p:nvSpPr>
          <p:spPr>
            <a:xfrm>
              <a:off x="2113" y="3022"/>
              <a:ext cx="426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 </a:t>
              </a:r>
              <a:r>
                <a:rPr 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88" name="Group 29"/>
            <p:cNvGrpSpPr/>
            <p:nvPr/>
          </p:nvGrpSpPr>
          <p:grpSpPr>
            <a:xfrm>
              <a:off x="2508" y="2895"/>
              <a:ext cx="957" cy="643"/>
              <a:chOff x="2771" y="2895"/>
              <a:chExt cx="957" cy="643"/>
            </a:xfrm>
          </p:grpSpPr>
          <p:sp>
            <p:nvSpPr>
              <p:cNvPr id="15389" name="矩形 34"/>
              <p:cNvSpPr/>
              <p:nvPr/>
            </p:nvSpPr>
            <p:spPr>
              <a:xfrm>
                <a:off x="2775" y="2895"/>
                <a:ext cx="953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100×5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15390" name="矩形 35"/>
              <p:cNvSpPr/>
              <p:nvPr/>
            </p:nvSpPr>
            <p:spPr>
              <a:xfrm>
                <a:off x="2978" y="3208"/>
                <a:ext cx="287" cy="3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800" b="1" dirty="0">
                    <a:solidFill>
                      <a:srgbClr val="FF0000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</a:rPr>
                  <a:t>25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391" name="直接连接符 36"/>
              <p:cNvCxnSpPr/>
              <p:nvPr/>
            </p:nvCxnSpPr>
            <p:spPr>
              <a:xfrm>
                <a:off x="2771" y="3204"/>
                <a:ext cx="79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  <p:sp>
        <p:nvSpPr>
          <p:cNvPr id="10" name="矩形 9"/>
          <p:cNvSpPr/>
          <p:nvPr/>
        </p:nvSpPr>
        <p:spPr>
          <a:xfrm>
            <a:off x="3293745" y="3870008"/>
            <a:ext cx="1112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4610" y="4234498"/>
            <a:ext cx="6442075" cy="565150"/>
          </a:xfrm>
          <a:prstGeom prst="rect">
            <a:avLst/>
          </a:prstGeom>
          <a:solidFill>
            <a:schemeClr val="bg1">
              <a:alpha val="54901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答：原来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天的用电量现在可以用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42048" y="148908"/>
          <a:ext cx="6096000" cy="176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948"/>
                <a:gridCol w="3147052"/>
                <a:gridCol w="2032000"/>
              </a:tblGrid>
              <a:tr h="598170">
                <a:tc>
                  <a:txBody>
                    <a:bodyPr/>
                    <a:lstStyle/>
                    <a:p>
                      <a:pPr algn="ctr"/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平均每天照明用电</a:t>
                      </a:r>
                      <a:endParaRPr lang="zh-CN" altLang="en-US" sz="2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天数</a:t>
                      </a:r>
                      <a:endParaRPr lang="zh-CN" altLang="en-US" sz="2800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原来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100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5</a:t>
                      </a:r>
                      <a:r>
                        <a:rPr lang="zh-CN" altLang="en-US" sz="2800" b="1" dirty="0"/>
                        <a:t>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  <a:tr h="5820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现在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/>
                        <a:t>25</a:t>
                      </a:r>
                      <a:r>
                        <a:rPr lang="zh-CN" altLang="en-US" sz="2800" b="1" dirty="0"/>
                        <a:t>千瓦时</a:t>
                      </a:r>
                      <a:endParaRPr lang="zh-CN" altLang="en-US" sz="2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/>
                        <a:t>？天</a:t>
                      </a:r>
                      <a:endParaRPr lang="zh-CN" altLang="en-US" sz="2800" b="1" dirty="0"/>
                    </a:p>
                  </a:txBody>
                  <a:tcPr marT="45722" marB="45722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17245" y="403225"/>
            <a:ext cx="6967220" cy="4310380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base"/>
            <a:endParaRPr lang="zh-CN" altLang="zh-CN" sz="3200" strike="noStrike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" name="Text Box 17"/>
          <p:cNvSpPr txBox="1"/>
          <p:nvPr/>
        </p:nvSpPr>
        <p:spPr>
          <a:xfrm>
            <a:off x="1062990" y="403225"/>
            <a:ext cx="6583045" cy="40134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用反比例知识解决问题。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）根据不变量，判断题中哪两种相关联的量成反比例关系。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）找出两组相对应的数，并设出未知数，列出比例。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）解比例。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）检验并写答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。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5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01650" y="178435"/>
            <a:ext cx="5595938" cy="6076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现在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天的用电量原来只够用几天？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1983" y="849630"/>
            <a:ext cx="68564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解：设现在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天的用电量原来只够用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天。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78355" y="1453515"/>
            <a:ext cx="27622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100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25×30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04465" y="2873375"/>
            <a:ext cx="15097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7.5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6" name="矩形 33"/>
          <p:cNvSpPr>
            <a:spLocks noChangeArrowheads="1"/>
          </p:cNvSpPr>
          <p:nvPr/>
        </p:nvSpPr>
        <p:spPr bwMode="auto">
          <a:xfrm>
            <a:off x="1051560" y="3666808"/>
            <a:ext cx="704056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答：现在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天的用电量原来只够用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7.5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天。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grpSp>
        <p:nvGrpSpPr>
          <p:cNvPr id="7" name="Group 30"/>
          <p:cNvGrpSpPr/>
          <p:nvPr/>
        </p:nvGrpSpPr>
        <p:grpSpPr>
          <a:xfrm>
            <a:off x="2639378" y="1919288"/>
            <a:ext cx="2492375" cy="954087"/>
            <a:chOff x="2043" y="2768"/>
            <a:chExt cx="1138" cy="800"/>
          </a:xfrm>
        </p:grpSpPr>
        <p:sp>
          <p:nvSpPr>
            <p:cNvPr id="8" name="矩形 33"/>
            <p:cNvSpPr>
              <a:spLocks noChangeArrowheads="1"/>
            </p:cNvSpPr>
            <p:nvPr/>
          </p:nvSpPr>
          <p:spPr bwMode="auto">
            <a:xfrm>
              <a:off x="2043" y="2910"/>
              <a:ext cx="397" cy="4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  <a:sym typeface="Times New Roman" panose="02020603050405020304" pitchFamily="18" charset="0"/>
                </a:rPr>
                <a:t>＝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endParaRPr>
            </a:p>
          </p:txBody>
        </p:sp>
        <p:grpSp>
          <p:nvGrpSpPr>
            <p:cNvPr id="17438" name="Group 29"/>
            <p:cNvGrpSpPr/>
            <p:nvPr/>
          </p:nvGrpSpPr>
          <p:grpSpPr>
            <a:xfrm>
              <a:off x="2413" y="2768"/>
              <a:ext cx="768" cy="800"/>
              <a:chOff x="2676" y="2768"/>
              <a:chExt cx="768" cy="800"/>
            </a:xfrm>
          </p:grpSpPr>
          <p:sp>
            <p:nvSpPr>
              <p:cNvPr id="10" name="矩形 34"/>
              <p:cNvSpPr>
                <a:spLocks noChangeArrowheads="1"/>
              </p:cNvSpPr>
              <p:nvPr/>
            </p:nvSpPr>
            <p:spPr bwMode="auto">
              <a:xfrm>
                <a:off x="2676" y="2768"/>
                <a:ext cx="768" cy="4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宋体" panose="02010600030101010101" pitchFamily="2" charset="-122"/>
                    <a:sym typeface="Times New Roman" panose="02020603050405020304" pitchFamily="18" charset="0"/>
                  </a:rPr>
                  <a:t>25×30</a:t>
                </a:r>
                <a:endPara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" name="矩形 35"/>
              <p:cNvSpPr>
                <a:spLocks noChangeArrowheads="1"/>
              </p:cNvSpPr>
              <p:nvPr/>
            </p:nvSpPr>
            <p:spPr bwMode="auto">
              <a:xfrm>
                <a:off x="2783" y="3129"/>
                <a:ext cx="397" cy="4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100</a:t>
                </a:r>
                <a:endPara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cxnSp>
            <p:nvCxnSpPr>
              <p:cNvPr id="17441" name="直接连接符 36"/>
              <p:cNvCxnSpPr/>
              <p:nvPr/>
            </p:nvCxnSpPr>
            <p:spPr>
              <a:xfrm>
                <a:off x="2705" y="3147"/>
                <a:ext cx="544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1905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26670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巩固运用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332105" y="483870"/>
            <a:ext cx="8407400" cy="11245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447675" indent="-447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2495" rtl="0" eaLnBrk="1" fontAlgn="base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1.小明买4支圆珠笔用了6元，小刚想买3支同样的圆珠笔，要用多少钱？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89393" y="1550035"/>
            <a:ext cx="377507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解：设要用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29168" y="2183606"/>
          <a:ext cx="1914525" cy="918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" imgW="494665" imgH="405765" progId="Equation.DSMT4">
                  <p:embed/>
                </p:oleObj>
              </mc:Choice>
              <mc:Fallback>
                <p:oleObj name="" r:id="rId2" imgW="494665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29168" y="2183606"/>
                        <a:ext cx="1914525" cy="918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29205" y="3068320"/>
            <a:ext cx="158496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18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98433" y="3590290"/>
            <a:ext cx="16319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4.5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73263" y="4189413"/>
            <a:ext cx="2935288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答：要用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4.5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Times New Roman" panose="02020603050405020304" pitchFamily="18" charset="0"/>
              </a:rPr>
              <a:t>元。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83865" y="130810"/>
            <a:ext cx="2875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e3da0ff4-ef0a-425a-9c2e-ea6ccc7a4fe3}"/>
</p:tagLst>
</file>

<file path=ppt/tags/tag64.xml><?xml version="1.0" encoding="utf-8"?>
<p:tagLst xmlns:p="http://schemas.openxmlformats.org/presentationml/2006/main">
  <p:tag name="KSO_WM_UNIT_TABLE_BEAUTIFY" val="smartTable{e3da0ff4-ef0a-425a-9c2e-ea6ccc7a4fe3}"/>
</p:tagLst>
</file>

<file path=ppt/tags/tag65.xml><?xml version="1.0" encoding="utf-8"?>
<p:tagLst xmlns:p="http://schemas.openxmlformats.org/presentationml/2006/main">
  <p:tag name="KSO_WM_UNIT_TABLE_BEAUTIFY" val="smartTable{e3da0ff4-ef0a-425a-9c2e-ea6ccc7a4fe3}"/>
</p:tagLst>
</file>

<file path=ppt/tags/tag66.xml><?xml version="1.0" encoding="utf-8"?>
<p:tagLst xmlns:p="http://schemas.openxmlformats.org/presentationml/2006/main">
  <p:tag name="KSO_WM_UNIT_TABLE_BEAUTIFY" val="smartTable{e3da0ff4-ef0a-425a-9c2e-ea6ccc7a4fe3}"/>
</p:tagLst>
</file>

<file path=ppt/tags/tag67.xml><?xml version="1.0" encoding="utf-8"?>
<p:tagLst xmlns:p="http://schemas.openxmlformats.org/presentationml/2006/main">
  <p:tag name="KSO_WPP_MARK_KEY" val="ca8b187a-b3a7-48e6-a0ff-ebffdd9e0c06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</Words>
  <Application>WPS 演示</Application>
  <PresentationFormat>全屏显示(16:9)</PresentationFormat>
  <Paragraphs>196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Wingdings</vt:lpstr>
      <vt:lpstr>Calibri</vt:lpstr>
      <vt:lpstr>黑体</vt:lpstr>
      <vt:lpstr>楷体</vt:lpstr>
      <vt:lpstr>Times New Roman</vt:lpstr>
      <vt:lpstr>Arial</vt:lpstr>
      <vt:lpstr>Arial Unicode MS</vt:lpstr>
      <vt:lpstr>第一PPT模板网-WWW.1PPT.COM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251</cp:revision>
  <dcterms:created xsi:type="dcterms:W3CDTF">2015-05-29T07:51:00Z</dcterms:created>
  <dcterms:modified xsi:type="dcterms:W3CDTF">2023-02-12T05:56:32Z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3923C9BA8DA8493D8BB5CB685C74DA09</vt:lpwstr>
  </property>
</Properties>
</file>