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613" r:id="rId3"/>
    <p:sldId id="568" r:id="rId4"/>
    <p:sldId id="588" r:id="rId5"/>
    <p:sldId id="628" r:id="rId6"/>
    <p:sldId id="629" r:id="rId7"/>
    <p:sldId id="630" r:id="rId8"/>
    <p:sldId id="631" r:id="rId9"/>
    <p:sldId id="632" r:id="rId10"/>
    <p:sldId id="633" r:id="rId11"/>
    <p:sldId id="634" r:id="rId12"/>
    <p:sldId id="635" r:id="rId13"/>
    <p:sldId id="636" r:id="rId14"/>
    <p:sldId id="614" r:id="rId15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09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AE5"/>
    <a:srgbClr val="FCBC69"/>
    <a:srgbClr val="F5D2F0"/>
    <a:srgbClr val="F0F0F0"/>
    <a:srgbClr val="FFC000"/>
    <a:srgbClr val="E0E0E0"/>
    <a:srgbClr val="338F87"/>
    <a:srgbClr val="45BDB5"/>
    <a:srgbClr val="0071C8"/>
    <a:srgbClr val="009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6" d="100"/>
          <a:sy n="146" d="100"/>
        </p:scale>
        <p:origin x="-624" y="-90"/>
      </p:cViewPr>
      <p:guideLst>
        <p:guide orient="horz" pos="2174"/>
        <p:guide pos="30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63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kumimoji="0" lang="zh-CN" altLang="en-US" sz="13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defRPr sz="120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defRPr sz="1050" u="none" strike="noStrike" kern="1200" cap="none" spc="150" normalizeH="0"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15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05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2.xml"/><Relationship Id="rId24" Type="http://schemas.openxmlformats.org/officeDocument/2006/relationships/tags" Target="../tags/tag61.xml"/><Relationship Id="rId23" Type="http://schemas.openxmlformats.org/officeDocument/2006/relationships/tags" Target="../tags/tag60.xml"/><Relationship Id="rId22" Type="http://schemas.openxmlformats.org/officeDocument/2006/relationships/tags" Target="../tags/tag59.xml"/><Relationship Id="rId21" Type="http://schemas.openxmlformats.org/officeDocument/2006/relationships/tags" Target="../tags/tag58.xml"/><Relationship Id="rId20" Type="http://schemas.openxmlformats.org/officeDocument/2006/relationships/tags" Target="../tags/tag57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3365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61965" y="393065"/>
            <a:ext cx="3581400" cy="4572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609590" y="427355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义务教育人教版六年级下册</a:t>
            </a:r>
            <a:endParaRPr lang="zh-CN" altLang="en-US" sz="200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096665" y="2581729"/>
            <a:ext cx="525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819445" y="1782832"/>
            <a:ext cx="4533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4000" b="1" dirty="0">
                <a:uFillTx/>
                <a:latin typeface="+mn-ea"/>
                <a:ea typeface="+mn-ea"/>
                <a:sym typeface="+mn-ea"/>
              </a:rPr>
              <a:t>自行车里的数学</a:t>
            </a:r>
            <a:endParaRPr lang="zh-CN" sz="4000" b="1" dirty="0">
              <a:solidFill>
                <a:schemeClr val="tx1"/>
              </a:solidFill>
              <a:uFillTx/>
              <a:latin typeface="+mn-ea"/>
              <a:ea typeface="+mn-ea"/>
            </a:endParaRPr>
          </a:p>
        </p:txBody>
      </p:sp>
      <p:sp>
        <p:nvSpPr>
          <p:cNvPr id="2" name="五角星 1"/>
          <p:cNvSpPr/>
          <p:nvPr/>
        </p:nvSpPr>
        <p:spPr>
          <a:xfrm>
            <a:off x="2191431" y="1935480"/>
            <a:ext cx="402590" cy="402590"/>
          </a:xfrm>
          <a:prstGeom prst="star5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istrator\桌面\48_1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0420" y="559435"/>
            <a:ext cx="4389438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19760" y="596265"/>
            <a:ext cx="1607820" cy="2675255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观察它有几个前齿轮、几个后齿轮？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7035" y="550545"/>
            <a:ext cx="1607820" cy="2675255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这辆自行车能变换几种不同的速度？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Documents and Settings\Administrator\桌面\48_1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200150"/>
            <a:ext cx="4389438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5254625" y="1431925"/>
            <a:ext cx="328549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蹬同样的圈数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前、后齿轮齿数的比值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最大时，自行车走得最远。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2765" y="414655"/>
            <a:ext cx="4910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哪种组合使自行车走得最远？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1905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26670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0" name="Rectangle 2"/>
          <p:cNvSpPr>
            <a:spLocks noGrp="1"/>
          </p:cNvSpPr>
          <p:nvPr/>
        </p:nvSpPr>
        <p:spPr>
          <a:xfrm>
            <a:off x="126365" y="533400"/>
            <a:ext cx="9017000" cy="14833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一种自行车，前齿轮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个齿，后齿轮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个齿，车轮半径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33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厘米，蹬一圈可前进多少厘米？（得数保留整数）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2003" y="2136140"/>
            <a:ext cx="6207125" cy="929323"/>
            <a:chOff x="862013" y="3387725"/>
            <a:chExt cx="6207125" cy="929323"/>
          </a:xfrm>
        </p:grpSpPr>
        <p:sp>
          <p:nvSpPr>
            <p:cNvPr id="14352" name="Text Box 4"/>
            <p:cNvSpPr txBox="1"/>
            <p:nvPr/>
          </p:nvSpPr>
          <p:spPr>
            <a:xfrm>
              <a:off x="862013" y="3594100"/>
              <a:ext cx="6207125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  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3.14×33×2×         ≈ 385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（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cm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）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353" name="Line 5"/>
            <p:cNvSpPr/>
            <p:nvPr/>
          </p:nvSpPr>
          <p:spPr>
            <a:xfrm>
              <a:off x="3383280" y="3855403"/>
              <a:ext cx="719137" cy="0"/>
            </a:xfrm>
            <a:prstGeom prst="line">
              <a:avLst/>
            </a:prstGeom>
            <a:ln w="222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354" name="Text Box 6"/>
            <p:cNvSpPr txBox="1"/>
            <p:nvPr/>
          </p:nvSpPr>
          <p:spPr>
            <a:xfrm>
              <a:off x="3421380" y="3387725"/>
              <a:ext cx="54229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26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  <p:sp>
          <p:nvSpPr>
            <p:cNvPr id="14355" name="Text Box 7"/>
            <p:cNvSpPr txBox="1"/>
            <p:nvPr/>
          </p:nvSpPr>
          <p:spPr>
            <a:xfrm>
              <a:off x="3422650" y="3795078"/>
              <a:ext cx="54229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14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513840" y="3272790"/>
            <a:ext cx="4744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答：蹬一圈可前进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385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厘米。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0370" y="3365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课堂总结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520825" y="677545"/>
            <a:ext cx="4768215" cy="2494280"/>
          </a:xfrm>
          <a:prstGeom prst="wedgeEllipseCallout">
            <a:avLst>
              <a:gd name="adj1" fmla="val 51096"/>
              <a:gd name="adj2" fmla="val 39843"/>
            </a:avLst>
          </a:prstGeom>
          <a:noFill/>
          <a:ln w="19050" cap="flat" cmpd="sng" algn="ctr">
            <a:solidFill>
              <a:srgbClr val="009FDC"/>
            </a:solidFill>
            <a:prstDash val="solid"/>
          </a:ln>
          <a:effectLst/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95475" y="1263650"/>
            <a:ext cx="477774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通过这节课的学习，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你有什么收获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老师3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89040" y="1994535"/>
            <a:ext cx="1557655" cy="2537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谈话导入</a:t>
            </a:r>
            <a:endParaRPr lang="zh-CN" altLang="en-US" sz="2000" b="1" spc="20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0970" y="335280"/>
            <a:ext cx="2576195" cy="1737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7425" y="335280"/>
            <a:ext cx="2764790" cy="1672590"/>
          </a:xfrm>
          <a:prstGeom prst="rect">
            <a:avLst/>
          </a:prstGeom>
        </p:spPr>
      </p:pic>
      <p:sp>
        <p:nvSpPr>
          <p:cNvPr id="6" name="TextBox 1"/>
          <p:cNvSpPr txBox="1"/>
          <p:nvPr/>
        </p:nvSpPr>
        <p:spPr>
          <a:xfrm>
            <a:off x="1696085" y="2072640"/>
            <a:ext cx="20053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普通自行车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213985" y="2072640"/>
            <a:ext cx="21132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变速自行车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图片 12" descr="老师3 拷贝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02260" y="2630805"/>
            <a:ext cx="1465580" cy="2388235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>
          <a:xfrm>
            <a:off x="1964690" y="2820670"/>
            <a:ext cx="4391660" cy="996950"/>
          </a:xfrm>
          <a:prstGeom prst="wedgeRoundRectCallout">
            <a:avLst>
              <a:gd name="adj1" fmla="val -58508"/>
              <a:gd name="adj2" fmla="val 32291"/>
              <a:gd name="adj3" fmla="val 16667"/>
            </a:avLst>
          </a:prstGeom>
          <a:noFill/>
          <a:ln w="19050">
            <a:solidFill>
              <a:srgbClr val="078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今天我们一起来探究自行   车里的数学。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标签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32105" y="8890"/>
            <a:ext cx="1435735" cy="531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1800000" flipH="1">
            <a:off x="10377488" y="2911475"/>
            <a:ext cx="34940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en-US" altLang="zh-CN" sz="2800" dirty="0">
              <a:solidFill>
                <a:srgbClr val="FFFFE8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370" y="34925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dirty="0">
                <a:solidFill>
                  <a:schemeClr val="tx1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活动探究</a:t>
            </a:r>
            <a:endParaRPr lang="zh-CN" altLang="en-US" sz="2000" b="1" spc="200" dirty="0">
              <a:solidFill>
                <a:schemeClr val="tx1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0053" y="540385"/>
            <a:ext cx="82797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研究普通自行车的速度与内在结构的关系。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392" name="组合 12"/>
          <p:cNvGrpSpPr/>
          <p:nvPr/>
        </p:nvGrpSpPr>
        <p:grpSpPr>
          <a:xfrm>
            <a:off x="225425" y="1258888"/>
            <a:ext cx="1927225" cy="611187"/>
            <a:chOff x="7798" y="6656"/>
            <a:chExt cx="3036" cy="962"/>
          </a:xfrm>
        </p:grpSpPr>
        <p:pic>
          <p:nvPicPr>
            <p:cNvPr id="16393" name="图片 2" descr="矢量灯泡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8" y="6656"/>
              <a:ext cx="898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4" name="文本框 3"/>
            <p:cNvSpPr txBox="1"/>
            <p:nvPr/>
          </p:nvSpPr>
          <p:spPr>
            <a:xfrm>
              <a:off x="8608" y="6696"/>
              <a:ext cx="2227" cy="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C9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想一想</a:t>
              </a:r>
              <a:endParaRPr lang="zh-CN" altLang="en-US" sz="3200" b="1" dirty="0">
                <a:solidFill>
                  <a:srgbClr val="FFC9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8" name="图片 7" descr="男04 拷贝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237730" y="2072640"/>
            <a:ext cx="1220470" cy="255778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509645" y="1798955"/>
            <a:ext cx="3421380" cy="1052195"/>
          </a:xfrm>
          <a:prstGeom prst="wedgeRoundRectCallout">
            <a:avLst>
              <a:gd name="adj1" fmla="val 58345"/>
              <a:gd name="adj2" fmla="val 50953"/>
              <a:gd name="adj3" fmla="val 16667"/>
            </a:avLst>
          </a:prstGeom>
          <a:noFill/>
          <a:ln w="19050">
            <a:solidFill>
              <a:srgbClr val="078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普通自行车蹬一圈，能走多远？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2394585"/>
            <a:ext cx="2576195" cy="173736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975360" y="4208463"/>
            <a:ext cx="2533650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普通自行车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9095" y="423545"/>
            <a:ext cx="1653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方法一：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536190" y="2528570"/>
            <a:ext cx="3874770" cy="614680"/>
          </a:xfrm>
          <a:prstGeom prst="wedgeRoundRectCallout">
            <a:avLst>
              <a:gd name="adj1" fmla="val 54104"/>
              <a:gd name="adj2" fmla="val 4323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  <a:sym typeface="+mn-ea"/>
              </a:rPr>
              <a:t>可是这样误差会较大。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178050" y="1085850"/>
            <a:ext cx="3573780" cy="570230"/>
          </a:xfrm>
          <a:prstGeom prst="wedgeRoundRectCallout">
            <a:avLst>
              <a:gd name="adj1" fmla="val -58209"/>
              <a:gd name="adj2" fmla="val 480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蹬一圈，直接测量。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6" name="图片 5" descr="女03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1845" y="1275080"/>
            <a:ext cx="1043305" cy="2186940"/>
          </a:xfrm>
          <a:prstGeom prst="rect">
            <a:avLst/>
          </a:prstGeom>
        </p:spPr>
      </p:pic>
      <p:pic>
        <p:nvPicPr>
          <p:cNvPr id="7" name="图片 6" descr="男02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10350" y="2528570"/>
            <a:ext cx="1015365" cy="2129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035" y="283210"/>
            <a:ext cx="1653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方法二：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694055" y="895985"/>
            <a:ext cx="5632450" cy="1419225"/>
          </a:xfrm>
          <a:prstGeom prst="wedgeRoundRectCallout">
            <a:avLst>
              <a:gd name="adj1" fmla="val 58569"/>
              <a:gd name="adj2" fmla="val 4326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试试蹬一圈后看齿轮转几圈，用后齿轮转的圈数乘车轮的周长就计算出来了。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" name="图片 1" descr="女01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4175" y="1420495"/>
            <a:ext cx="1098550" cy="2302510"/>
          </a:xfrm>
          <a:prstGeom prst="rect">
            <a:avLst/>
          </a:prstGeom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385695" y="3035935"/>
            <a:ext cx="2802255" cy="596900"/>
          </a:xfrm>
          <a:prstGeom prst="wedgeRoundRectCallout">
            <a:avLst>
              <a:gd name="adj1" fmla="val -61844"/>
              <a:gd name="adj2" fmla="val 2181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这个办法不错。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 descr="男03 拷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33120" y="2593975"/>
            <a:ext cx="1165225" cy="2442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/>
          <p:nvPr/>
        </p:nvSpPr>
        <p:spPr>
          <a:xfrm>
            <a:off x="2207260" y="3194050"/>
            <a:ext cx="5101590" cy="979170"/>
          </a:xfrm>
          <a:prstGeom prst="wedgeRoundRectCallout">
            <a:avLst>
              <a:gd name="adj1" fmla="val -57418"/>
              <a:gd name="adj2" fmla="val 34825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前齿轮转动一个齿，后齿轮也一定转动一个齿。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 descr="书本 拷贝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77215" y="3251200"/>
            <a:ext cx="1194435" cy="1503680"/>
          </a:xfrm>
          <a:prstGeom prst="rect">
            <a:avLst/>
          </a:prstGeom>
        </p:spPr>
      </p:pic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77795" y="186055"/>
            <a:ext cx="4283710" cy="282702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865" y="778510"/>
            <a:ext cx="646430" cy="219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795" y="943610"/>
            <a:ext cx="893445" cy="219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325" y="2189480"/>
            <a:ext cx="893445" cy="219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695" y="2239010"/>
            <a:ext cx="893445" cy="219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245" y="407035"/>
            <a:ext cx="87795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    前齿轮转动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个齿、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个齿，后齿轮转动几个齿？前后齿轮转过的圈数与它们的齿数有什么关系？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760" y="1844040"/>
            <a:ext cx="47440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E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后齿轮也转动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E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E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个齿、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E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EB0F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个齿。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EB0F0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Picture 13" descr="C:\Documents and Settings\Administrator\桌面\u=1991234661,132963538&amp;fm=21&amp;gp=0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8595" y="1520825"/>
            <a:ext cx="3101975" cy="1300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4668203" y="3178175"/>
            <a:ext cx="2685415" cy="953135"/>
          </a:xfrm>
          <a:prstGeom prst="rect">
            <a:avLst/>
          </a:prstGeom>
          <a:solidFill>
            <a:srgbClr val="ECC3FA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后齿轮齿数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后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齿轮转数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255" y="3140075"/>
            <a:ext cx="2795905" cy="953135"/>
          </a:xfrm>
          <a:prstGeom prst="rect">
            <a:avLst/>
          </a:prstGeom>
          <a:solidFill>
            <a:srgbClr val="ECC3FA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前齿轮齿数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+mn-ea"/>
              </a:rPr>
              <a:t>前齿轮转数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8903" y="3262313"/>
            <a:ext cx="3905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Arial" panose="020B0604020202020204" pitchFamily="34" charset="0"/>
              </a:rPr>
              <a:t>=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6" grpId="0" bldLvl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11"/>
          <p:cNvSpPr/>
          <p:nvPr/>
        </p:nvSpPr>
        <p:spPr>
          <a:xfrm>
            <a:off x="159385" y="266065"/>
            <a:ext cx="5235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前齿轮转一圈，后齿轮转的圈数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341" name="组合 17"/>
          <p:cNvGrpSpPr/>
          <p:nvPr/>
        </p:nvGrpSpPr>
        <p:grpSpPr>
          <a:xfrm>
            <a:off x="1858644" y="947420"/>
            <a:ext cx="5117465" cy="1011559"/>
            <a:chOff x="1483470" y="1409489"/>
            <a:chExt cx="5117961" cy="1011994"/>
          </a:xfrm>
        </p:grpSpPr>
        <p:grpSp>
          <p:nvGrpSpPr>
            <p:cNvPr id="14344" name="组合 16"/>
            <p:cNvGrpSpPr/>
            <p:nvPr/>
          </p:nvGrpSpPr>
          <p:grpSpPr>
            <a:xfrm>
              <a:off x="1483470" y="1409489"/>
              <a:ext cx="2291718" cy="1011994"/>
              <a:chOff x="1483470" y="1409489"/>
              <a:chExt cx="2291718" cy="101199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513954" y="1409489"/>
                <a:ext cx="2261234" cy="522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+mn-cs"/>
                  </a:rPr>
                  <a:t>前齿轮齿数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483470" y="1899289"/>
                <a:ext cx="1970596" cy="522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anose="02010600030101010101" pitchFamily="2" charset="-122"/>
                    <a:cs typeface="+mn-cs"/>
                  </a:rPr>
                  <a:t>后齿轮齿数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557773" y="1868156"/>
                <a:ext cx="1766106" cy="0"/>
              </a:xfrm>
              <a:prstGeom prst="line">
                <a:avLst/>
              </a:prstGeom>
              <a:ln w="12700" cmpd="sng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Box 15"/>
            <p:cNvSpPr txBox="1"/>
            <p:nvPr/>
          </p:nvSpPr>
          <p:spPr>
            <a:xfrm>
              <a:off x="3421361" y="1606742"/>
              <a:ext cx="3180070" cy="522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R="0" defTabSz="914400" eaLnBrk="1" hangingPunct="1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kern="1200" cap="none" spc="0" normalizeH="0" baseline="0" noProof="0" dirty="0">
                  <a:solidFill>
                    <a:srgbClr val="FF0000"/>
                  </a:solidFill>
                  <a:latin typeface="宋体" panose="02010600030101010101" pitchFamily="2" charset="-122"/>
                  <a:cs typeface="+mn-cs"/>
                </a:rPr>
                <a:t>×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宋体" panose="02010600030101010101" pitchFamily="2" charset="-122"/>
                  <a:cs typeface="+mn-cs"/>
                </a:rPr>
                <a:t>前</a:t>
              </a:r>
              <a:r>
                <a:rPr kumimoji="0" lang="zh-CN" altLang="en-US" sz="2800" b="1" kern="1200" cap="none" spc="0" normalizeH="0" baseline="0" noProof="0" dirty="0">
                  <a:solidFill>
                    <a:srgbClr val="FF0000"/>
                  </a:solidFill>
                  <a:latin typeface="宋体" panose="02010600030101010101" pitchFamily="2" charset="-122"/>
                  <a:cs typeface="+mn-cs"/>
                </a:rPr>
                <a:t>齿轮</a:t>
              </a:r>
              <a:r>
                <a:rPr kumimoji="0" lang="zh-CN" altLang="en-US" sz="2400" b="1" kern="1200" cap="none" spc="0" normalizeH="0" baseline="0" noProof="0" dirty="0">
                  <a:solidFill>
                    <a:srgbClr val="FF0000"/>
                  </a:solidFill>
                  <a:latin typeface="宋体" panose="02010600030101010101" pitchFamily="2" charset="-122"/>
                  <a:cs typeface="+mn-cs"/>
                </a:rPr>
                <a:t>转数</a:t>
              </a:r>
              <a:endPara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59385" y="2229168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自行车蹬一圈走的距离：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83715" y="3084833"/>
            <a:ext cx="4405948" cy="1028697"/>
            <a:chOff x="3416456" y="1823247"/>
            <a:chExt cx="4406100" cy="1029202"/>
          </a:xfrm>
        </p:grpSpPr>
        <p:sp>
          <p:nvSpPr>
            <p:cNvPr id="5" name="矩形 4"/>
            <p:cNvSpPr/>
            <p:nvPr/>
          </p:nvSpPr>
          <p:spPr>
            <a:xfrm>
              <a:off x="3451065" y="1823247"/>
              <a:ext cx="1970473" cy="5222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前齿轮齿数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416456" y="2323870"/>
              <a:ext cx="2064456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3451065" y="2330223"/>
              <a:ext cx="1970473" cy="5222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anose="02010600030101010101" pitchFamily="2" charset="-122"/>
                  <a:cs typeface="+mn-cs"/>
                </a:rPr>
                <a:t>后齿轮齿数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endParaRPr>
            </a:p>
          </p:txBody>
        </p:sp>
        <p:sp>
          <p:nvSpPr>
            <p:cNvPr id="14352" name="TextBox 7"/>
            <p:cNvSpPr txBox="1"/>
            <p:nvPr/>
          </p:nvSpPr>
          <p:spPr>
            <a:xfrm>
              <a:off x="5541557" y="2019556"/>
              <a:ext cx="2280999" cy="6079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×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车轮周长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7183" y="283845"/>
            <a:ext cx="74631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研究变速自行车能变化出多少种速度。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5225" y="1120140"/>
            <a:ext cx="3781425" cy="2197100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3305175" y="3597910"/>
            <a:ext cx="21710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变速自行车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PP_MARK_KEY" val="b71c120e-48d3-4f2f-b7bf-eb397ba504c9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</Words>
  <Application>WPS 演示</Application>
  <PresentationFormat>全屏显示(16:9)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Wingdings</vt:lpstr>
      <vt:lpstr>Calibri</vt:lpstr>
      <vt:lpstr>黑体</vt:lpstr>
      <vt:lpstr>楷体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252</cp:revision>
  <dcterms:created xsi:type="dcterms:W3CDTF">2015-05-29T07:51:00Z</dcterms:created>
  <dcterms:modified xsi:type="dcterms:W3CDTF">2023-02-12T05:57:29Z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CE2E3C202B464E0B89607CEE5B0E1821</vt:lpwstr>
  </property>
</Properties>
</file>