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0" r:id="rId3"/>
    <p:sldId id="326" r:id="rId4"/>
    <p:sldId id="327" r:id="rId5"/>
    <p:sldId id="328" r:id="rId6"/>
    <p:sldId id="332" r:id="rId7"/>
    <p:sldId id="344" r:id="rId8"/>
    <p:sldId id="345" r:id="rId9"/>
    <p:sldId id="329" r:id="rId10"/>
    <p:sldId id="336" r:id="rId11"/>
    <p:sldId id="337" r:id="rId12"/>
    <p:sldId id="341" r:id="rId13"/>
    <p:sldId id="343" r:id="rId14"/>
    <p:sldId id="338" r:id="rId15"/>
  </p:sldIdLst>
  <p:sldSz cx="12190095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6" userDrawn="1">
          <p15:clr>
            <a:srgbClr val="A4A3A4"/>
          </p15:clr>
        </p15:guide>
        <p15:guide id="2" pos="37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954" y="-294"/>
      </p:cViewPr>
      <p:guideLst>
        <p:guide orient="horz" pos="2276"/>
        <p:guide pos="37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41" y="1122363"/>
            <a:ext cx="9143048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41" y="3602038"/>
            <a:ext cx="9143048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991" y="365125"/>
            <a:ext cx="2628626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13" y="365125"/>
            <a:ext cx="7733494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63" y="1709738"/>
            <a:ext cx="1051450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63" y="4589463"/>
            <a:ext cx="1051450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13" y="1825625"/>
            <a:ext cx="518106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557" y="1825625"/>
            <a:ext cx="518106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365125"/>
            <a:ext cx="10514505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650" y="1778438"/>
            <a:ext cx="487306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650" y="2665379"/>
            <a:ext cx="487306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286" y="1778438"/>
            <a:ext cx="489706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286" y="2665379"/>
            <a:ext cx="489706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200"/>
            <a:ext cx="393182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648" y="987425"/>
            <a:ext cx="6171557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400"/>
            <a:ext cx="393182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01" y="457200"/>
            <a:ext cx="416491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648" y="457201"/>
            <a:ext cx="6171557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01" y="2057400"/>
            <a:ext cx="416491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199765" indent="0">
              <a:buNone/>
              <a:defRPr sz="1400"/>
            </a:lvl8pPr>
            <a:lvl9pPr marL="3656965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9.png"/><Relationship Id="rId20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7.png"/><Relationship Id="rId18" Type="http://schemas.openxmlformats.org/officeDocument/2006/relationships/image" Target="../media/image6.png"/><Relationship Id="rId17" Type="http://schemas.openxmlformats.org/officeDocument/2006/relationships/image" Target="../media/image5.png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7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539750" y="50800"/>
            <a:ext cx="811213" cy="81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5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10171113" y="5348288"/>
            <a:ext cx="839787" cy="124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6"/>
          <p:cNvPicPr>
            <a:picLocks noChangeAspect="1"/>
          </p:cNvPicPr>
          <p:nvPr userDrawn="1"/>
        </p:nvPicPr>
        <p:blipFill>
          <a:blip r:embed="rId15" cstate="email"/>
          <a:stretch>
            <a:fillRect/>
          </a:stretch>
        </p:blipFill>
        <p:spPr>
          <a:xfrm>
            <a:off x="0" y="407988"/>
            <a:ext cx="10795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7"/>
          <p:cNvPicPr>
            <a:picLocks noChangeAspect="1"/>
          </p:cNvPicPr>
          <p:nvPr userDrawn="1"/>
        </p:nvPicPr>
        <p:blipFill>
          <a:blip r:embed="rId16" cstate="email"/>
          <a:stretch>
            <a:fillRect/>
          </a:stretch>
        </p:blipFill>
        <p:spPr>
          <a:xfrm>
            <a:off x="-336550" y="6429375"/>
            <a:ext cx="12996863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9"/>
          <p:cNvPicPr>
            <a:picLocks noChangeAspect="1"/>
          </p:cNvPicPr>
          <p:nvPr userDrawn="1"/>
        </p:nvPicPr>
        <p:blipFill>
          <a:blip r:embed="rId17" cstate="email"/>
          <a:stretch>
            <a:fillRect/>
          </a:stretch>
        </p:blipFill>
        <p:spPr>
          <a:xfrm>
            <a:off x="10947400" y="4740275"/>
            <a:ext cx="904875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10"/>
          <p:cNvPicPr>
            <a:picLocks noChangeAspect="1"/>
          </p:cNvPicPr>
          <p:nvPr userDrawn="1"/>
        </p:nvPicPr>
        <p:blipFill>
          <a:blip r:embed="rId18" cstate="email"/>
          <a:stretch>
            <a:fillRect/>
          </a:stretch>
        </p:blipFill>
        <p:spPr>
          <a:xfrm>
            <a:off x="9358313" y="4721225"/>
            <a:ext cx="1163637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11"/>
          <p:cNvPicPr>
            <a:picLocks noChangeAspect="1"/>
          </p:cNvPicPr>
          <p:nvPr userDrawn="1"/>
        </p:nvPicPr>
        <p:blipFill>
          <a:blip r:embed="rId19" cstate="email"/>
          <a:stretch>
            <a:fillRect/>
          </a:stretch>
        </p:blipFill>
        <p:spPr>
          <a:xfrm>
            <a:off x="11510963" y="6115050"/>
            <a:ext cx="563562" cy="39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12"/>
          <p:cNvPicPr>
            <a:picLocks noChangeAspect="1"/>
          </p:cNvPicPr>
          <p:nvPr userDrawn="1"/>
        </p:nvPicPr>
        <p:blipFill>
          <a:blip r:embed="rId20" cstate="email"/>
          <a:stretch>
            <a:fillRect/>
          </a:stretch>
        </p:blipFill>
        <p:spPr>
          <a:xfrm>
            <a:off x="10171113" y="3908425"/>
            <a:ext cx="1058862" cy="88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图片 13"/>
          <p:cNvPicPr>
            <a:picLocks noChangeAspect="1"/>
          </p:cNvPicPr>
          <p:nvPr userDrawn="1"/>
        </p:nvPicPr>
        <p:blipFill>
          <a:blip r:embed="rId21" cstate="email"/>
          <a:srcRect/>
          <a:stretch>
            <a:fillRect/>
          </a:stretch>
        </p:blipFill>
        <p:spPr>
          <a:xfrm>
            <a:off x="8975725" y="0"/>
            <a:ext cx="3214688" cy="9096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6858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lvl="0" indent="-171450" algn="l" defTabSz="685800" rtl="0" eaLnBrk="1" fontAlgn="base" latinLnBrk="0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GIF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矩形 24"/>
          <p:cNvSpPr>
            <a:spLocks noChangeArrowheads="1"/>
          </p:cNvSpPr>
          <p:nvPr/>
        </p:nvSpPr>
        <p:spPr bwMode="auto">
          <a:xfrm>
            <a:off x="2512696" y="1682113"/>
            <a:ext cx="7296150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数学广角</a:t>
            </a:r>
            <a:r>
              <a:rPr lang="en-US" altLang="zh-CN" sz="4400" b="1" dirty="0" smtClean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4400" b="1" spc="300" noProof="0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鸽巢问题</a:t>
            </a:r>
            <a:endParaRPr lang="en-US" altLang="zh-CN" sz="4400" b="1" dirty="0" smtClean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24"/>
          <p:cNvSpPr>
            <a:spLocks noChangeArrowheads="1"/>
          </p:cNvSpPr>
          <p:nvPr/>
        </p:nvSpPr>
        <p:spPr bwMode="auto">
          <a:xfrm>
            <a:off x="1918742" y="196215"/>
            <a:ext cx="391695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2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人民教育出版社六年级下册</a:t>
            </a:r>
            <a:endParaRPr lang="zh-CN" sz="2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3313" name="Picture 1" descr="C:\Users\Administrator\AppData\Roaming\Tencent\Users\369921875\QQ\WinTemp\RichOle\J1H7~GUI$9HG9T_9B)]A`]W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70095" y="1916832"/>
            <a:ext cx="847725" cy="82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38622" y="1052736"/>
            <a:ext cx="84249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452755" indent="-452755" defTabSz="9144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只鸽子飞进了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个鸽笼，总有一个鸽笼至少飞进了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只鸽子。为什么？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4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31529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50667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71392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10804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8642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9"/>
          <p:cNvGrpSpPr/>
          <p:nvPr/>
        </p:nvGrpSpPr>
        <p:grpSpPr bwMode="auto">
          <a:xfrm>
            <a:off x="3113088" y="3695700"/>
            <a:ext cx="1003300" cy="1524000"/>
            <a:chOff x="3408" y="1610"/>
            <a:chExt cx="875" cy="1444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5"/>
                <a:gd name="T31" fmla="*/ 0 h 999"/>
                <a:gd name="T32" fmla="*/ 875 w 875"/>
                <a:gd name="T33" fmla="*/ 999 h 9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960"/>
                <a:gd name="T14" fmla="*/ 200 w 200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1042"/>
                <a:gd name="T14" fmla="*/ 295 w 295"/>
                <a:gd name="T15" fmla="*/ 1042 h 10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  <a:gd name="T9" fmla="*/ 0 w 112"/>
                <a:gd name="T10" fmla="*/ 0 h 1032"/>
                <a:gd name="T11" fmla="*/ 112 w 112"/>
                <a:gd name="T12" fmla="*/ 1032 h 10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  <a:gd name="T9" fmla="*/ 0 w 113"/>
                <a:gd name="T10" fmla="*/ 0 h 1016"/>
                <a:gd name="T11" fmla="*/ 113 w 113"/>
                <a:gd name="T12" fmla="*/ 1016 h 10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4"/>
                <a:gd name="T22" fmla="*/ 0 h 358"/>
                <a:gd name="T23" fmla="*/ 184 w 184"/>
                <a:gd name="T24" fmla="*/ 358 h 3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23"/>
          <p:cNvGrpSpPr/>
          <p:nvPr/>
        </p:nvGrpSpPr>
        <p:grpSpPr bwMode="auto">
          <a:xfrm>
            <a:off x="4748213" y="3695700"/>
            <a:ext cx="1003300" cy="1524000"/>
            <a:chOff x="3408" y="1610"/>
            <a:chExt cx="875" cy="1444"/>
          </a:xfrm>
        </p:grpSpPr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0" name="Oval 30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5"/>
                <a:gd name="T31" fmla="*/ 0 h 999"/>
                <a:gd name="T32" fmla="*/ 875 w 875"/>
                <a:gd name="T33" fmla="*/ 999 h 9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960"/>
                <a:gd name="T14" fmla="*/ 200 w 200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1042"/>
                <a:gd name="T14" fmla="*/ 295 w 295"/>
                <a:gd name="T15" fmla="*/ 1042 h 10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  <a:gd name="T9" fmla="*/ 0 w 112"/>
                <a:gd name="T10" fmla="*/ 0 h 1032"/>
                <a:gd name="T11" fmla="*/ 112 w 112"/>
                <a:gd name="T12" fmla="*/ 1032 h 10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  <a:gd name="T9" fmla="*/ 0 w 113"/>
                <a:gd name="T10" fmla="*/ 0 h 1016"/>
                <a:gd name="T11" fmla="*/ 113 w 113"/>
                <a:gd name="T12" fmla="*/ 1016 h 10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4"/>
                <a:gd name="T22" fmla="*/ 0 h 358"/>
                <a:gd name="T23" fmla="*/ 184 w 184"/>
                <a:gd name="T24" fmla="*/ 358 h 3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37"/>
          <p:cNvGrpSpPr/>
          <p:nvPr/>
        </p:nvGrpSpPr>
        <p:grpSpPr bwMode="auto">
          <a:xfrm>
            <a:off x="1428750" y="3695700"/>
            <a:ext cx="1003300" cy="1524000"/>
            <a:chOff x="3408" y="1610"/>
            <a:chExt cx="875" cy="1444"/>
          </a:xfrm>
        </p:grpSpPr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5"/>
                <a:gd name="T31" fmla="*/ 0 h 999"/>
                <a:gd name="T32" fmla="*/ 875 w 875"/>
                <a:gd name="T33" fmla="*/ 999 h 9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960"/>
                <a:gd name="T14" fmla="*/ 200 w 200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1042"/>
                <a:gd name="T14" fmla="*/ 295 w 295"/>
                <a:gd name="T15" fmla="*/ 1042 h 10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  <a:gd name="T9" fmla="*/ 0 w 112"/>
                <a:gd name="T10" fmla="*/ 0 h 1032"/>
                <a:gd name="T11" fmla="*/ 112 w 112"/>
                <a:gd name="T12" fmla="*/ 1032 h 10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  <a:gd name="T9" fmla="*/ 0 w 113"/>
                <a:gd name="T10" fmla="*/ 0 h 1016"/>
                <a:gd name="T11" fmla="*/ 113 w 113"/>
                <a:gd name="T12" fmla="*/ 1016 h 10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4"/>
                <a:gd name="T22" fmla="*/ 0 h 358"/>
                <a:gd name="T23" fmla="*/ 184 w 184"/>
                <a:gd name="T24" fmla="*/ 358 h 3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1440228" y="5517232"/>
            <a:ext cx="4078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11÷4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矩形 27"/>
          <p:cNvSpPr>
            <a:spLocks noChangeArrowheads="1"/>
          </p:cNvSpPr>
          <p:nvPr/>
        </p:nvSpPr>
        <p:spPr bwMode="auto">
          <a:xfrm>
            <a:off x="4655046" y="5517232"/>
            <a:ext cx="25527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3" name="Picture 4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09754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28892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6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449617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7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89029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8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69892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8" descr="A3_13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9504" y="2890838"/>
            <a:ext cx="6699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" name="Group 23"/>
          <p:cNvGrpSpPr/>
          <p:nvPr/>
        </p:nvGrpSpPr>
        <p:grpSpPr bwMode="auto">
          <a:xfrm>
            <a:off x="6445250" y="3695700"/>
            <a:ext cx="1003300" cy="1524000"/>
            <a:chOff x="3408" y="1610"/>
            <a:chExt cx="875" cy="1444"/>
          </a:xfrm>
        </p:grpSpPr>
        <p:sp>
          <p:nvSpPr>
            <p:cNvPr id="60" name="Oval 24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1" name="Oval 25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2" name="Oval 26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3" name="Oval 27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5" name="Oval 29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6" name="Oval 30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28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67" name="Freeform 31"/>
            <p:cNvSpPr/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5"/>
                <a:gd name="T31" fmla="*/ 0 h 999"/>
                <a:gd name="T32" fmla="*/ 875 w 875"/>
                <a:gd name="T33" fmla="*/ 999 h 9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2"/>
            <p:cNvSpPr/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960"/>
                <a:gd name="T14" fmla="*/ 200 w 200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3"/>
            <p:cNvSpPr/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1042"/>
                <a:gd name="T14" fmla="*/ 295 w 295"/>
                <a:gd name="T15" fmla="*/ 1042 h 10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4"/>
            <p:cNvSpPr/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  <a:gd name="T9" fmla="*/ 0 w 112"/>
                <a:gd name="T10" fmla="*/ 0 h 1032"/>
                <a:gd name="T11" fmla="*/ 112 w 112"/>
                <a:gd name="T12" fmla="*/ 1032 h 10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35"/>
            <p:cNvSpPr/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  <a:gd name="T9" fmla="*/ 0 w 113"/>
                <a:gd name="T10" fmla="*/ 0 h 1016"/>
                <a:gd name="T11" fmla="*/ 113 w 113"/>
                <a:gd name="T12" fmla="*/ 1016 h 10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6"/>
            <p:cNvSpPr/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4"/>
                <a:gd name="T22" fmla="*/ 0 h 358"/>
                <a:gd name="T23" fmla="*/ 184 w 184"/>
                <a:gd name="T24" fmla="*/ 358 h 3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54646" y="908720"/>
            <a:ext cx="7308850" cy="147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452755" indent="-452755" defTabSz="9144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个人坐４把椅子，总有一把椅子上至少坐２人，为什么？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0750" y="2132856"/>
            <a:ext cx="5496445" cy="216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10630" y="4149080"/>
            <a:ext cx="8605688" cy="20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个人分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到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把椅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子上 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5÷4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，所以一定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有一把椅子上至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少有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，即总有一把椅子上至少坐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0" name="Rectangle 8"/>
          <p:cNvSpPr/>
          <p:nvPr/>
        </p:nvSpPr>
        <p:spPr>
          <a:xfrm>
            <a:off x="1042988" y="2708275"/>
            <a:ext cx="6697662" cy="147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57505" indent="-357505" latinLnBrk="1">
              <a:lnSpc>
                <a:spcPct val="150000"/>
              </a:lnSpc>
            </a:pP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latinLnBrk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7505" indent="-357505" latinLnBrk="1">
              <a:lnSpc>
                <a:spcPct val="150000"/>
              </a:lnSpc>
            </a:pP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319" name="Picture 15" descr="男天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35566" y="1412776"/>
            <a:ext cx="2032000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054646" y="1124744"/>
            <a:ext cx="79288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452755" indent="-452755" defTabSz="9144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你理解上面扑克牌魔术的道理了吗？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82638" y="2132856"/>
            <a:ext cx="8201074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defTabSz="914400">
              <a:lnSpc>
                <a:spcPct val="130000"/>
              </a:lnSpc>
              <a:buFontTx/>
              <a:buNone/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一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副扑克牌共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张，去掉两张王牌，剩下方块、红桃、梅花、黑桃四种花色各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张。我们把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种花色看成“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个鸽巢”，把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张扑克牌放进“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个鸽巢”中，必然有一个鸽巢至少放进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张扑克牌，即至少有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张牌是同花色的。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4"/>
          <p:cNvSpPr/>
          <p:nvPr/>
        </p:nvSpPr>
        <p:spPr>
          <a:xfrm>
            <a:off x="1202690" y="241935"/>
            <a:ext cx="39751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四、课堂小结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1054646" y="1196752"/>
            <a:ext cx="6257925" cy="898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鸽巢问题（一）：</a:t>
            </a:r>
            <a:endParaRPr lang="zh-CN" alt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1198662" y="2708920"/>
            <a:ext cx="9043962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</a:t>
            </a:r>
            <a:r>
              <a:rPr lang="zh-CN" altLang="en-US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物体任意放进</a:t>
            </a:r>
            <a:r>
              <a:rPr lang="en-US" altLang="zh-CN" sz="36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en-US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个鸽巢中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en-US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是非</a:t>
            </a:r>
            <a:endParaRPr lang="zh-CN" altLang="en-US" sz="3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zh-CN" altLang="en-US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自然数），一定有一个鸽巢中至少放进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了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个物</a:t>
            </a:r>
            <a:r>
              <a:rPr lang="zh-CN" altLang="en-US" sz="3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体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3600" b="1" dirty="0" err="1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÷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商</a:t>
            </a:r>
            <a:r>
              <a:rPr lang="en-US" altLang="zh-CN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……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余数    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</a:t>
            </a:r>
            <a:r>
              <a:rPr lang="en-US" altLang="zh-CN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商</a:t>
            </a:r>
            <a:r>
              <a:rPr lang="en-US" altLang="zh-CN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+1</a:t>
            </a:r>
            <a:r>
              <a:rPr lang="zh-CN" altLang="en-US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6"/>
          <p:cNvSpPr/>
          <p:nvPr/>
        </p:nvSpPr>
        <p:spPr>
          <a:xfrm>
            <a:off x="1473200" y="187325"/>
            <a:ext cx="3618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一、新课导入 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94055" y="1125538"/>
            <a:ext cx="5333776" cy="30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我给大家表演一个“魔术”。一副牌，取出大小王，还剩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张牌，你们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人每人随意抽一张，我知道至少有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张牌是同花色的。相信吗？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12" descr="u5jx01_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27254" y="1052736"/>
            <a:ext cx="480184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u5jx01_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38822" y="4653136"/>
            <a:ext cx="2586037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u5jx01_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03118" y="4000181"/>
            <a:ext cx="3809802" cy="285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694055" y="1269365"/>
            <a:ext cx="5479415" cy="1738136"/>
          </a:xfrm>
          <a:prstGeom prst="wedgeRoundRectCallout">
            <a:avLst>
              <a:gd name="adj1" fmla="val 59920"/>
              <a:gd name="adj2" fmla="val -10397"/>
              <a:gd name="adj3" fmla="val 16667"/>
            </a:avLst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9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6"/>
          <p:cNvSpPr/>
          <p:nvPr/>
        </p:nvSpPr>
        <p:spPr>
          <a:xfrm>
            <a:off x="1541145" y="59690"/>
            <a:ext cx="3525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二、探究新知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205" name="Picture 1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7605" y="991870"/>
            <a:ext cx="1092200" cy="977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 bwMode="auto">
          <a:xfrm>
            <a:off x="717952" y="1053495"/>
            <a:ext cx="9204444" cy="4897427"/>
            <a:chOff x="-785088" y="2422526"/>
            <a:chExt cx="9927112" cy="5642389"/>
          </a:xfrm>
        </p:grpSpPr>
        <p:grpSp>
          <p:nvGrpSpPr>
            <p:cNvPr id="5" name="Group 16"/>
            <p:cNvGrpSpPr/>
            <p:nvPr/>
          </p:nvGrpSpPr>
          <p:grpSpPr bwMode="auto">
            <a:xfrm>
              <a:off x="1727200" y="2422526"/>
              <a:ext cx="5332414" cy="2157413"/>
              <a:chOff x="1088" y="1376"/>
              <a:chExt cx="3359" cy="1359"/>
            </a:xfrm>
          </p:grpSpPr>
          <p:sp>
            <p:nvSpPr>
              <p:cNvPr id="13" name="AutoShape 27"/>
              <p:cNvSpPr>
                <a:spLocks noChangeArrowheads="1"/>
              </p:cNvSpPr>
              <p:nvPr/>
            </p:nvSpPr>
            <p:spPr bwMode="auto">
              <a:xfrm>
                <a:off x="1088" y="1389"/>
                <a:ext cx="3359" cy="1346"/>
              </a:xfrm>
              <a:prstGeom prst="wedgeRoundRectCallout">
                <a:avLst>
                  <a:gd name="adj1" fmla="val 5544"/>
                  <a:gd name="adj2" fmla="val 72319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 defTabSz="914400">
                  <a:lnSpc>
                    <a:spcPct val="120000"/>
                  </a:lnSpc>
                  <a:buFontTx/>
                  <a:buNone/>
                  <a:defRPr/>
                </a:pPr>
                <a:endParaRPr lang="en-US" altLang="zh-CN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defTabSz="914400">
                  <a:lnSpc>
                    <a:spcPct val="120000"/>
                  </a:lnSpc>
                  <a:buFontTx/>
                  <a:buNone/>
                  <a:defRPr/>
                </a:pPr>
                <a:endParaRPr lang="en-US" altLang="zh-CN" sz="3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tangle 14"/>
              <p:cNvSpPr>
                <a:spLocks noChangeArrowheads="1"/>
              </p:cNvSpPr>
              <p:nvPr/>
            </p:nvSpPr>
            <p:spPr bwMode="auto">
              <a:xfrm>
                <a:off x="1164" y="1376"/>
                <a:ext cx="3234" cy="1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914400">
                  <a:lnSpc>
                    <a:spcPct val="120000"/>
                  </a:lnSpc>
                  <a:buFontTx/>
                  <a:buNone/>
                  <a:defRPr/>
                </a:pPr>
                <a:r>
                  <a:rPr lang="zh-CN" altLang="en-US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4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支铅笔放进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3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个笔筒中，不管怎么放，总有一个笔筒里至少有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支铅笔。</a:t>
                </a:r>
                <a:endParaRPr lang="zh-CN" altLang="en-US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" name="Group 20"/>
            <p:cNvGrpSpPr/>
            <p:nvPr/>
          </p:nvGrpSpPr>
          <p:grpSpPr bwMode="auto">
            <a:xfrm>
              <a:off x="6720836" y="4829174"/>
              <a:ext cx="2421188" cy="977899"/>
              <a:chOff x="4580" y="3221"/>
              <a:chExt cx="1453" cy="616"/>
            </a:xfrm>
          </p:grpSpPr>
          <p:sp>
            <p:nvSpPr>
              <p:cNvPr id="11" name="AutoShape 27"/>
              <p:cNvSpPr>
                <a:spLocks noChangeArrowheads="1"/>
              </p:cNvSpPr>
              <p:nvPr/>
            </p:nvSpPr>
            <p:spPr bwMode="auto">
              <a:xfrm>
                <a:off x="4580" y="3221"/>
                <a:ext cx="1398" cy="616"/>
              </a:xfrm>
              <a:prstGeom prst="wedgeRoundRectCallout">
                <a:avLst>
                  <a:gd name="adj1" fmla="val -46972"/>
                  <a:gd name="adj2" fmla="val 106620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 defTabSz="914400">
                  <a:lnSpc>
                    <a:spcPct val="120000"/>
                  </a:lnSpc>
                  <a:buFontTx/>
                  <a:buNone/>
                  <a:defRPr/>
                </a:pPr>
                <a:endParaRPr lang="en-US" altLang="zh-CN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defTabSz="914400">
                  <a:lnSpc>
                    <a:spcPct val="120000"/>
                  </a:lnSpc>
                  <a:buFontTx/>
                  <a:buNone/>
                  <a:defRPr/>
                </a:pPr>
                <a:endParaRPr lang="en-US" altLang="zh-CN" sz="3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tangle 19"/>
              <p:cNvSpPr>
                <a:spLocks noChangeArrowheads="1"/>
              </p:cNvSpPr>
              <p:nvPr/>
            </p:nvSpPr>
            <p:spPr bwMode="auto">
              <a:xfrm>
                <a:off x="4580" y="3273"/>
                <a:ext cx="1453" cy="4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r>
                  <a:rPr lang="zh-CN" altLang="en-US" sz="3200" b="1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为什么呢？</a:t>
                </a:r>
                <a:endParaRPr lang="zh-CN" altLang="en-US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" name="Group 25"/>
            <p:cNvGrpSpPr/>
            <p:nvPr/>
          </p:nvGrpSpPr>
          <p:grpSpPr bwMode="auto">
            <a:xfrm>
              <a:off x="-785088" y="5906736"/>
              <a:ext cx="2578133" cy="2158179"/>
              <a:chOff x="-583" y="4066"/>
              <a:chExt cx="1578" cy="1305"/>
            </a:xfrm>
          </p:grpSpPr>
          <p:sp>
            <p:nvSpPr>
              <p:cNvPr id="9" name="AutoShape 27"/>
              <p:cNvSpPr>
                <a:spLocks noChangeArrowheads="1"/>
              </p:cNvSpPr>
              <p:nvPr/>
            </p:nvSpPr>
            <p:spPr bwMode="auto">
              <a:xfrm>
                <a:off x="-573" y="4089"/>
                <a:ext cx="1568" cy="1282"/>
              </a:xfrm>
              <a:prstGeom prst="wedgeRoundRectCallout">
                <a:avLst>
                  <a:gd name="adj1" fmla="val 64498"/>
                  <a:gd name="adj2" fmla="val -33255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 defTabSz="914400">
                  <a:lnSpc>
                    <a:spcPct val="120000"/>
                  </a:lnSpc>
                  <a:buFontTx/>
                  <a:buNone/>
                  <a:defRPr/>
                </a:pPr>
                <a:endParaRPr lang="en-US" altLang="zh-CN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defTabSz="914400">
                  <a:lnSpc>
                    <a:spcPct val="120000"/>
                  </a:lnSpc>
                  <a:buFontTx/>
                  <a:buNone/>
                  <a:defRPr/>
                </a:pPr>
                <a:endParaRPr lang="en-US" altLang="zh-CN" sz="3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/>
            </p:nvSpPr>
            <p:spPr bwMode="auto">
              <a:xfrm>
                <a:off x="-583" y="4066"/>
                <a:ext cx="1492" cy="1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914400">
                  <a:lnSpc>
                    <a:spcPct val="120000"/>
                  </a:lnSpc>
                  <a:buFontTx/>
                  <a:buNone/>
                  <a:defRPr/>
                </a:pPr>
                <a:r>
                  <a:rPr lang="zh-CN" altLang="en-US" sz="3200" b="1" dirty="0" smtClean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“总有”和“至少”是什么意思？</a:t>
                </a:r>
                <a:endParaRPr lang="zh-CN" altLang="en-US" sz="32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8" name="Picture 26" descr="u5jx01_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05705" y="4662482"/>
              <a:ext cx="4816475" cy="3335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2" descr="49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33535" y="2395220"/>
            <a:ext cx="1936750" cy="2067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54"/>
          <p:cNvSpPr>
            <a:spLocks noChangeArrowheads="1"/>
          </p:cNvSpPr>
          <p:nvPr/>
        </p:nvSpPr>
        <p:spPr bwMode="auto">
          <a:xfrm>
            <a:off x="550545" y="1032510"/>
            <a:ext cx="9393555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914400">
              <a:lnSpc>
                <a:spcPct val="130000"/>
              </a:lnSpc>
              <a:buFontTx/>
              <a:buNone/>
              <a:defRPr/>
            </a:pPr>
            <a:r>
              <a:rPr lang="zh-CN" altLang="en-US" sz="4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讨论：</a:t>
            </a:r>
            <a:r>
              <a:rPr lang="en-US" altLang="zh-CN" sz="4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4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支铅笔放进</a:t>
            </a:r>
            <a:r>
              <a:rPr lang="en-US" altLang="zh-CN" sz="4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4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个笔筒里，总有一</a:t>
            </a:r>
            <a:endParaRPr lang="zh-CN" altLang="en-US" sz="40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defTabSz="914400">
              <a:lnSpc>
                <a:spcPct val="130000"/>
              </a:lnSpc>
              <a:buFontTx/>
              <a:buNone/>
              <a:defRPr/>
            </a:pPr>
            <a:r>
              <a:rPr lang="zh-CN" altLang="en-US" sz="4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个笔筒里</a:t>
            </a:r>
            <a:r>
              <a:rPr lang="zh-CN" altLang="en-US" sz="4000" b="1" dirty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至少放</a:t>
            </a:r>
            <a:r>
              <a:rPr lang="en-US" altLang="zh-CN" sz="4000" b="1" dirty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4000" b="1" dirty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支铅笔，为什么？</a:t>
            </a:r>
            <a:r>
              <a:rPr lang="zh-CN" altLang="en-US" sz="4000" dirty="0">
                <a:solidFill>
                  <a:srgbClr val="1C1C1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4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endParaRPr lang="zh-CN" altLang="en-US" sz="40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25" descr="u5jx01_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62757" y="2780928"/>
            <a:ext cx="4565981" cy="354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88副本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4646" y="836712"/>
            <a:ext cx="1196975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0"/>
          <p:cNvGrpSpPr/>
          <p:nvPr/>
        </p:nvGrpSpPr>
        <p:grpSpPr bwMode="auto">
          <a:xfrm>
            <a:off x="2782838" y="1340768"/>
            <a:ext cx="5113338" cy="617538"/>
            <a:chOff x="0" y="0"/>
            <a:chExt cx="3221" cy="389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3221" cy="363"/>
            </a:xfrm>
            <a:prstGeom prst="wedgeRoundRectCallout">
              <a:avLst>
                <a:gd name="adj1" fmla="val -63477"/>
                <a:gd name="adj2" fmla="val -529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3200" b="1">
                <a:latin typeface="楷体_GB2312" panose="02010609030101010101" pitchFamily="49" charset="-122"/>
              </a:endParaRPr>
            </a:p>
            <a:p>
              <a:endParaRPr lang="zh-CN" altLang="en-US" sz="3200" b="1">
                <a:latin typeface="楷体_GB2312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" name="Rectangle 17"/>
            <p:cNvSpPr>
              <a:spLocks noChangeArrowheads="1"/>
            </p:cNvSpPr>
            <p:nvPr/>
          </p:nvSpPr>
          <p:spPr bwMode="auto">
            <a:xfrm>
              <a:off x="11" y="21"/>
              <a:ext cx="3202" cy="368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我把各种情况都摆出来了。</a:t>
              </a:r>
              <a:endParaRPr lang="zh-CN" altLang="en-US" sz="32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6" name="Picture 21" descr="122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6064" y="2708920"/>
            <a:ext cx="4799062" cy="339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27"/>
          <p:cNvGrpSpPr/>
          <p:nvPr/>
        </p:nvGrpSpPr>
        <p:grpSpPr bwMode="auto">
          <a:xfrm>
            <a:off x="5436021" y="2636912"/>
            <a:ext cx="4964113" cy="3106738"/>
            <a:chOff x="0" y="0"/>
            <a:chExt cx="3127" cy="1957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0" y="26"/>
              <a:ext cx="3127" cy="1931"/>
            </a:xfrm>
            <a:prstGeom prst="wedgeRoundRectCallout">
              <a:avLst>
                <a:gd name="adj1" fmla="val 49083"/>
                <a:gd name="adj2" fmla="val -1287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zh-CN" altLang="en-US" sz="3200" b="1">
                <a:sym typeface="Arial" panose="020B0604020202020204" pitchFamily="34" charset="0"/>
              </a:endParaRPr>
            </a:p>
          </p:txBody>
        </p:sp>
        <p:sp>
          <p:nvSpPr>
            <p:cNvPr id="9" name="Rectangle 23"/>
            <p:cNvSpPr>
              <a:spLocks noChangeArrowheads="1"/>
            </p:cNvSpPr>
            <p:nvPr/>
          </p:nvSpPr>
          <p:spPr bwMode="auto">
            <a:xfrm>
              <a:off x="61" y="0"/>
              <a:ext cx="3066" cy="1918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还可以这样想：先放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3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支，在每个笔筒中放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1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支，剩下的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1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支就要放进其中的一个笔筒。所以至少有一个笔筒中有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2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支铅笔。</a:t>
              </a:r>
              <a:endParaRPr lang="zh-CN" altLang="en-US" sz="3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6" descr="u5jx01_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9898" y="3762201"/>
            <a:ext cx="4068763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4"/>
          <p:cNvSpPr>
            <a:spLocks noChangeArrowheads="1"/>
          </p:cNvSpPr>
          <p:nvPr/>
        </p:nvSpPr>
        <p:spPr bwMode="auto">
          <a:xfrm>
            <a:off x="1414686" y="908720"/>
            <a:ext cx="8640960" cy="127419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Arial Unicode MS" panose="020B0604020202020204" pitchFamily="34" charset="-122"/>
              </a:rPr>
              <a:t>7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本书放进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Arial Unicode MS" panose="020B0604020202020204" pitchFamily="34" charset="-122"/>
              </a:rPr>
              <a:t>3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个抽屉，不管怎么放，总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有一个抽屉里至少放进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本书。为什么？                </a:t>
            </a:r>
            <a:endParaRPr lang="zh-CN" altLang="en-US" sz="3200" dirty="0"/>
          </a:p>
        </p:txBody>
      </p:sp>
      <p:pic>
        <p:nvPicPr>
          <p:cNvPr id="4" name="Picture 15" descr="U1ppt题号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574" y="980728"/>
            <a:ext cx="1008112" cy="76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9"/>
          <p:cNvGrpSpPr/>
          <p:nvPr/>
        </p:nvGrpSpPr>
        <p:grpSpPr bwMode="auto">
          <a:xfrm>
            <a:off x="621185" y="4076819"/>
            <a:ext cx="3284538" cy="2146300"/>
            <a:chOff x="-426" y="33"/>
            <a:chExt cx="2069" cy="1352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-426" y="33"/>
              <a:ext cx="1724" cy="1352"/>
            </a:xfrm>
            <a:prstGeom prst="wedgeRoundRectCallout">
              <a:avLst>
                <a:gd name="adj1" fmla="val 66614"/>
                <a:gd name="adj2" fmla="val -3081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" name="Rectangle 16"/>
            <p:cNvSpPr>
              <a:spLocks noChangeArrowheads="1"/>
            </p:cNvSpPr>
            <p:nvPr/>
          </p:nvSpPr>
          <p:spPr bwMode="auto">
            <a:xfrm>
              <a:off x="-426" y="86"/>
              <a:ext cx="2069" cy="1298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我随便放放看，</a:t>
              </a:r>
              <a:endParaRPr lang="zh-CN" altLang="en-US" sz="32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一个抽屉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1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本，</a:t>
              </a:r>
              <a:endParaRPr lang="zh-CN" altLang="en-US" sz="32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一个抽屉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2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本，</a:t>
              </a:r>
              <a:endParaRPr lang="zh-CN" altLang="en-US" sz="3200" b="1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一个抽屉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4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本。</a:t>
              </a:r>
              <a:endParaRPr lang="zh-CN" altLang="en-US" sz="3200" b="1" dirty="0"/>
            </a:p>
          </p:txBody>
        </p:sp>
      </p:grpSp>
      <p:grpSp>
        <p:nvGrpSpPr>
          <p:cNvPr id="8" name="Group 21"/>
          <p:cNvGrpSpPr/>
          <p:nvPr/>
        </p:nvGrpSpPr>
        <p:grpSpPr bwMode="auto">
          <a:xfrm>
            <a:off x="1643380" y="2119630"/>
            <a:ext cx="7272020" cy="1883410"/>
            <a:chOff x="0" y="0"/>
            <a:chExt cx="2973" cy="1185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2973" cy="1159"/>
            </a:xfrm>
            <a:prstGeom prst="wedgeRoundRectCallout">
              <a:avLst>
                <a:gd name="adj1" fmla="val 9461"/>
                <a:gd name="adj2" fmla="val 5916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17" y="13"/>
              <a:ext cx="2924" cy="1172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如果每个抽屉最多放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2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本，那么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3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个抽屉最多放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6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本，可题目要求放的是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7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本书。所以</a:t>
              </a:r>
              <a:r>
                <a:rPr lang="en-US" altLang="zh-CN" sz="32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……</a:t>
              </a:r>
              <a:endParaRPr lang="zh-CN" altLang="en-US" sz="3200" b="1" dirty="0"/>
            </a:p>
          </p:txBody>
        </p:sp>
      </p:grpSp>
      <p:grpSp>
        <p:nvGrpSpPr>
          <p:cNvPr id="11" name="Group 25"/>
          <p:cNvGrpSpPr/>
          <p:nvPr/>
        </p:nvGrpSpPr>
        <p:grpSpPr bwMode="auto">
          <a:xfrm>
            <a:off x="7606665" y="4256451"/>
            <a:ext cx="3745230" cy="1714804"/>
            <a:chOff x="0" y="30"/>
            <a:chExt cx="2359" cy="1245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0" y="49"/>
              <a:ext cx="2359" cy="1205"/>
            </a:xfrm>
            <a:prstGeom prst="wedgeRoundRectCallout">
              <a:avLst>
                <a:gd name="adj1" fmla="val -58701"/>
                <a:gd name="adj2" fmla="val -2208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22"/>
            <p:cNvSpPr>
              <a:spLocks noChangeArrowheads="1"/>
            </p:cNvSpPr>
            <p:nvPr/>
          </p:nvSpPr>
          <p:spPr bwMode="auto">
            <a:xfrm>
              <a:off x="46" y="30"/>
              <a:ext cx="2313" cy="1245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两种放法都有一个抽屉放了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3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本或多于</a:t>
              </a:r>
              <a:r>
                <a:rPr lang="en-US" altLang="zh-CN" sz="3200" b="1" dirty="0">
                  <a:solidFill>
                    <a:srgbClr val="000000"/>
                  </a:solidFill>
                  <a:sym typeface="Arial" panose="020B0604020202020204" pitchFamily="34" charset="0"/>
                </a:rPr>
                <a:t>3</a:t>
              </a:r>
              <a:r>
                <a:rPr lang="zh-CN" altLang="en-US" sz="3200" b="1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本，所以</a:t>
              </a:r>
              <a:r>
                <a:rPr lang="en-US" altLang="zh-CN" sz="3200" b="1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……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982638" y="1340768"/>
            <a:ext cx="7643365" cy="584775"/>
          </a:xfrm>
          <a:prstGeom prst="rect">
            <a:avLst/>
          </a:prstGeom>
          <a:solidFill>
            <a:srgbClr val="FFFF00"/>
          </a:solidFill>
          <a:ln w="9525">
            <a:noFill/>
            <a:bevel/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如果有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Arial Unicode MS" panose="020B0604020202020204" pitchFamily="34" charset="-122"/>
              </a:rPr>
              <a:t>8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本书会怎样呢？10本呢？</a:t>
            </a:r>
            <a:endParaRPr lang="zh-CN" altLang="en-US" sz="3200" dirty="0"/>
          </a:p>
        </p:txBody>
      </p:sp>
      <p:sp>
        <p:nvSpPr>
          <p:cNvPr id="3" name="矩形 7"/>
          <p:cNvSpPr>
            <a:spLocks noChangeArrowheads="1"/>
          </p:cNvSpPr>
          <p:nvPr/>
        </p:nvSpPr>
        <p:spPr bwMode="auto">
          <a:xfrm>
            <a:off x="1587277" y="4283541"/>
            <a:ext cx="5695986" cy="58477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7</a:t>
            </a:r>
            <a:r>
              <a:rPr lang="en-US" altLang="zh-CN" sz="32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÷</a:t>
            </a:r>
            <a:r>
              <a:rPr lang="en-US" altLang="zh-CN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en-US" altLang="zh-CN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4" name="矩形 27"/>
          <p:cNvSpPr>
            <a:spLocks noChangeArrowheads="1"/>
          </p:cNvSpPr>
          <p:nvPr/>
        </p:nvSpPr>
        <p:spPr bwMode="auto">
          <a:xfrm>
            <a:off x="1587277" y="4931241"/>
            <a:ext cx="5695986" cy="58477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8</a:t>
            </a:r>
            <a:r>
              <a:rPr lang="en-US" altLang="zh-CN" sz="32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÷</a:t>
            </a:r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＝</a:t>
            </a:r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2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2</a:t>
            </a:r>
            <a:endParaRPr lang="zh-CN" altLang="en-US" sz="320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5" name="矩形 27"/>
          <p:cNvSpPr>
            <a:spLocks noChangeArrowheads="1"/>
          </p:cNvSpPr>
          <p:nvPr/>
        </p:nvSpPr>
        <p:spPr bwMode="auto">
          <a:xfrm>
            <a:off x="1558702" y="5580529"/>
            <a:ext cx="5695986" cy="58477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10</a:t>
            </a:r>
            <a:r>
              <a:rPr lang="en-US" altLang="zh-CN" sz="32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÷</a:t>
            </a:r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＝</a:t>
            </a:r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3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en-US" altLang="zh-CN" sz="3200">
                <a:solidFill>
                  <a:srgbClr val="FF0000"/>
                </a:solidFill>
                <a:ea typeface="楷体_GB2312" panose="02010609030101010101" pitchFamily="49" charset="-122"/>
              </a:rPr>
              <a:t>1</a:t>
            </a:r>
            <a:endParaRPr lang="zh-CN" altLang="en-US" sz="320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6" name="Picture 19" descr="93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566" y="2492896"/>
            <a:ext cx="134267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24"/>
          <p:cNvGrpSpPr/>
          <p:nvPr/>
        </p:nvGrpSpPr>
        <p:grpSpPr bwMode="auto">
          <a:xfrm>
            <a:off x="2124075" y="2547938"/>
            <a:ext cx="7563083" cy="1274763"/>
            <a:chOff x="0" y="0"/>
            <a:chExt cx="2250" cy="803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0" y="22"/>
              <a:ext cx="2179" cy="760"/>
            </a:xfrm>
            <a:prstGeom prst="wedgeRoundRectCallout">
              <a:avLst>
                <a:gd name="adj1" fmla="val -58190"/>
                <a:gd name="adj2" fmla="val -431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3200" b="1">
                <a:latin typeface="楷体_GB2312" panose="02010609030101010101" pitchFamily="49" charset="-122"/>
              </a:endParaRPr>
            </a:p>
            <a:p>
              <a:endParaRPr lang="zh-CN" altLang="en-US" sz="3200" b="1">
                <a:sym typeface="Arial" panose="020B0604020202020204" pitchFamily="34" charset="0"/>
              </a:endParaRPr>
            </a:p>
          </p:txBody>
        </p:sp>
        <p:sp>
          <p:nvSpPr>
            <p:cNvPr id="9" name="Rectangle 22"/>
            <p:cNvSpPr>
              <a:spLocks noChangeArrowheads="1"/>
            </p:cNvSpPr>
            <p:nvPr/>
          </p:nvSpPr>
          <p:spPr bwMode="auto">
            <a:xfrm>
              <a:off x="10" y="0"/>
              <a:ext cx="2240" cy="803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7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本书放进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3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个抽屉，有一个抽屉至少放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3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本书。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8</a:t>
              </a:r>
              <a:r>
                <a:rPr lang="zh-CN" altLang="en-US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本书</a:t>
              </a:r>
              <a:r>
                <a:rPr lang="en-US" altLang="zh-CN" sz="3200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……</a:t>
              </a:r>
              <a:endParaRPr lang="zh-CN" altLang="en-US" sz="3200" dirty="0"/>
            </a:p>
          </p:txBody>
        </p:sp>
      </p:grpSp>
      <p:pic>
        <p:nvPicPr>
          <p:cNvPr id="10" name="Picture 25" descr="88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3519" y="3645024"/>
            <a:ext cx="1152128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31"/>
          <p:cNvGrpSpPr/>
          <p:nvPr/>
        </p:nvGrpSpPr>
        <p:grpSpPr bwMode="auto">
          <a:xfrm>
            <a:off x="4727054" y="4151104"/>
            <a:ext cx="4613459" cy="1174751"/>
            <a:chOff x="0" y="0"/>
            <a:chExt cx="2240" cy="740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1926" cy="719"/>
            </a:xfrm>
            <a:prstGeom prst="wedgeRoundRectCallout">
              <a:avLst>
                <a:gd name="adj1" fmla="val 60977"/>
                <a:gd name="adj2" fmla="val -3944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zh-CN" altLang="en-US" sz="3200" b="1">
                <a:solidFill>
                  <a:srgbClr val="FF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Rectangle 28"/>
            <p:cNvSpPr>
              <a:spLocks noChangeArrowheads="1"/>
            </p:cNvSpPr>
            <p:nvPr/>
          </p:nvSpPr>
          <p:spPr bwMode="auto">
            <a:xfrm>
              <a:off x="57" y="61"/>
              <a:ext cx="2183" cy="679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rgbClr val="0000FF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你是这样想的吗？</a:t>
              </a:r>
              <a:endParaRPr lang="en-US" sz="320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zh-CN" altLang="en-US" sz="3200">
                  <a:solidFill>
                    <a:srgbClr val="0000FF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你有什么发现？</a:t>
              </a:r>
              <a:endParaRPr lang="zh-CN" altLang="en-US" sz="3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utoUpdateAnimBg="0"/>
      <p:bldP spid="4" grpId="0" bldLvl="0" autoUpdateAnimBg="0"/>
      <p:bldP spid="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>
            <a:spLocks noChangeArrowheads="1"/>
          </p:cNvSpPr>
          <p:nvPr/>
        </p:nvSpPr>
        <p:spPr bwMode="auto">
          <a:xfrm>
            <a:off x="1630710" y="2852936"/>
            <a:ext cx="7613777" cy="586957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物体数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÷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抽屉数＝商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……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余数</a:t>
            </a:r>
            <a:endParaRPr lang="zh-CN" altLang="en-US" sz="3200" dirty="0"/>
          </a:p>
        </p:txBody>
      </p:sp>
      <p:sp>
        <p:nvSpPr>
          <p:cNvPr id="5" name="Text Box 10"/>
          <p:cNvSpPr>
            <a:spLocks noChangeArrowheads="1"/>
          </p:cNvSpPr>
          <p:nvPr/>
        </p:nvSpPr>
        <p:spPr bwMode="auto">
          <a:xfrm>
            <a:off x="1212850" y="3521075"/>
            <a:ext cx="7853978" cy="586957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至少数：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商＋</a:t>
            </a:r>
            <a:r>
              <a:rPr lang="en-US" altLang="zh-CN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endParaRPr lang="zh-CN" altLang="en-US" sz="320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98880" y="4441825"/>
            <a:ext cx="8045450" cy="1568450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如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果物体数除以抽屉数有余数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用所得的商加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1,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就会发现</a:t>
            </a:r>
            <a:r>
              <a:rPr lang="zh-CN" altLang="en-US" sz="3200" dirty="0">
                <a:solidFill>
                  <a:srgbClr val="FF0000"/>
                </a:solidFill>
                <a:ea typeface="华文新魏" panose="02010800040101010101" pitchFamily="2" charset="-122"/>
                <a:sym typeface="华文新魏" panose="0201080004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总有一个抽屉里至少有商加</a:t>
            </a:r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个物体</a:t>
            </a:r>
            <a:r>
              <a:rPr lang="zh-CN" altLang="en-US" sz="3200" dirty="0">
                <a:solidFill>
                  <a:srgbClr val="FF0000"/>
                </a:solidFill>
                <a:ea typeface="华文新魏" panose="02010800040101010101" pitchFamily="2" charset="-122"/>
                <a:sym typeface="华文新魏" panose="02010800040101010101" pitchFamily="2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7" name="Picture 12" descr="94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1863" y="1900238"/>
            <a:ext cx="1536162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6"/>
          <p:cNvGrpSpPr/>
          <p:nvPr/>
        </p:nvGrpSpPr>
        <p:grpSpPr bwMode="auto">
          <a:xfrm>
            <a:off x="2854846" y="1412776"/>
            <a:ext cx="2881088" cy="647700"/>
            <a:chOff x="112" y="-587"/>
            <a:chExt cx="1418" cy="408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112" y="-587"/>
              <a:ext cx="1418" cy="408"/>
            </a:xfrm>
            <a:prstGeom prst="wedgeRoundRectCallout">
              <a:avLst>
                <a:gd name="adj1" fmla="val -74894"/>
                <a:gd name="adj2" fmla="val 122204"/>
                <a:gd name="adj3" fmla="val 16667"/>
              </a:avLst>
            </a:prstGeom>
            <a:solidFill>
              <a:srgbClr val="FFFF0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endParaRPr lang="zh-CN" altLang="en-US" sz="3200" b="1">
                <a:sym typeface="Arial" panose="020B0604020202020204" pitchFamily="34" charset="0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117" y="-547"/>
              <a:ext cx="1412" cy="368"/>
            </a:xfrm>
            <a:prstGeom prst="rect">
              <a:avLst/>
            </a:prstGeom>
            <a:solidFill>
              <a:srgbClr val="FFFF00"/>
            </a:solidFill>
            <a:ln w="9525">
              <a:noFill/>
              <a:beve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我发现</a:t>
              </a:r>
              <a:r>
                <a:rPr lang="en-US" altLang="zh-CN" sz="3200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……</a:t>
              </a:r>
              <a:endParaRPr lang="zh-CN" altLang="en-US" sz="3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6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4"/>
          <p:cNvSpPr/>
          <p:nvPr/>
        </p:nvSpPr>
        <p:spPr>
          <a:xfrm>
            <a:off x="1417955" y="89535"/>
            <a:ext cx="40214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三、巩固练习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052736"/>
            <a:ext cx="2698750" cy="1018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0297" y="1296100"/>
            <a:ext cx="897944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452755" indent="-452755" defTabSz="914400">
              <a:lnSpc>
                <a:spcPct val="130000"/>
              </a:lnSpc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只鸽子飞进了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个鸽笼，总有一个鸽笼至少飞进了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只鸽子。为什么？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4" descr="A3_13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5086" y="3068960"/>
            <a:ext cx="934512" cy="79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A3_13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71270" y="3068960"/>
            <a:ext cx="934512" cy="79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A3_13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15486" y="2996952"/>
            <a:ext cx="934512" cy="79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A3_13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0910" y="3140968"/>
            <a:ext cx="934512" cy="79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A3_13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4726" y="3140968"/>
            <a:ext cx="934512" cy="79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9"/>
          <p:cNvGrpSpPr/>
          <p:nvPr/>
        </p:nvGrpSpPr>
        <p:grpSpPr bwMode="auto">
          <a:xfrm>
            <a:off x="4799062" y="3789546"/>
            <a:ext cx="1399554" cy="1904776"/>
            <a:chOff x="3408" y="1610"/>
            <a:chExt cx="875" cy="1444"/>
          </a:xfrm>
        </p:grpSpPr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5"/>
                <a:gd name="T31" fmla="*/ 0 h 999"/>
                <a:gd name="T32" fmla="*/ 875 w 875"/>
                <a:gd name="T33" fmla="*/ 999 h 9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960"/>
                <a:gd name="T14" fmla="*/ 200 w 200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1042"/>
                <a:gd name="T14" fmla="*/ 295 w 295"/>
                <a:gd name="T15" fmla="*/ 1042 h 10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  <a:gd name="T9" fmla="*/ 0 w 112"/>
                <a:gd name="T10" fmla="*/ 0 h 1032"/>
                <a:gd name="T11" fmla="*/ 112 w 112"/>
                <a:gd name="T12" fmla="*/ 1032 h 10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  <a:gd name="T9" fmla="*/ 0 w 113"/>
                <a:gd name="T10" fmla="*/ 0 h 1016"/>
                <a:gd name="T11" fmla="*/ 113 w 113"/>
                <a:gd name="T12" fmla="*/ 1016 h 10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4"/>
                <a:gd name="T22" fmla="*/ 0 h 358"/>
                <a:gd name="T23" fmla="*/ 184 w 184"/>
                <a:gd name="T24" fmla="*/ 358 h 3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25" name="Group 23"/>
          <p:cNvGrpSpPr/>
          <p:nvPr/>
        </p:nvGrpSpPr>
        <p:grpSpPr bwMode="auto">
          <a:xfrm>
            <a:off x="7319342" y="3717791"/>
            <a:ext cx="1399554" cy="1904776"/>
            <a:chOff x="3408" y="1610"/>
            <a:chExt cx="875" cy="1444"/>
          </a:xfrm>
        </p:grpSpPr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5"/>
                <a:gd name="T31" fmla="*/ 0 h 999"/>
                <a:gd name="T32" fmla="*/ 875 w 875"/>
                <a:gd name="T33" fmla="*/ 999 h 9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960"/>
                <a:gd name="T14" fmla="*/ 200 w 200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1042"/>
                <a:gd name="T14" fmla="*/ 295 w 295"/>
                <a:gd name="T15" fmla="*/ 1042 h 10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  <a:gd name="T9" fmla="*/ 0 w 112"/>
                <a:gd name="T10" fmla="*/ 0 h 1032"/>
                <a:gd name="T11" fmla="*/ 112 w 112"/>
                <a:gd name="T12" fmla="*/ 1032 h 10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  <a:gd name="T9" fmla="*/ 0 w 113"/>
                <a:gd name="T10" fmla="*/ 0 h 1016"/>
                <a:gd name="T11" fmla="*/ 113 w 113"/>
                <a:gd name="T12" fmla="*/ 1016 h 10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4"/>
                <a:gd name="T22" fmla="*/ 0 h 358"/>
                <a:gd name="T23" fmla="*/ 184 w 184"/>
                <a:gd name="T24" fmla="*/ 358 h 3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39" name="Group 37"/>
          <p:cNvGrpSpPr/>
          <p:nvPr/>
        </p:nvGrpSpPr>
        <p:grpSpPr bwMode="auto">
          <a:xfrm>
            <a:off x="2350790" y="3717538"/>
            <a:ext cx="1399554" cy="1904776"/>
            <a:chOff x="3408" y="1610"/>
            <a:chExt cx="875" cy="1444"/>
          </a:xfrm>
        </p:grpSpPr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defTabSz="914400">
                <a:buFontTx/>
                <a:buNone/>
              </a:pPr>
              <a:endParaRPr lang="zh-CN" altLang="en-US" sz="320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5"/>
                <a:gd name="T31" fmla="*/ 0 h 999"/>
                <a:gd name="T32" fmla="*/ 875 w 875"/>
                <a:gd name="T33" fmla="*/ 999 h 9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960"/>
                <a:gd name="T14" fmla="*/ 200 w 200"/>
                <a:gd name="T15" fmla="*/ 960 h 9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5"/>
                <a:gd name="T13" fmla="*/ 0 h 1042"/>
                <a:gd name="T14" fmla="*/ 295 w 295"/>
                <a:gd name="T15" fmla="*/ 1042 h 10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0" name="Freeform 48"/>
            <p:cNvSpPr/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  <a:gd name="T9" fmla="*/ 0 w 112"/>
                <a:gd name="T10" fmla="*/ 0 h 1032"/>
                <a:gd name="T11" fmla="*/ 112 w 112"/>
                <a:gd name="T12" fmla="*/ 1032 h 10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  <a:gd name="T9" fmla="*/ 0 w 113"/>
                <a:gd name="T10" fmla="*/ 0 h 1016"/>
                <a:gd name="T11" fmla="*/ 113 w 113"/>
                <a:gd name="T12" fmla="*/ 1016 h 10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4"/>
                <a:gd name="T22" fmla="*/ 0 h 358"/>
                <a:gd name="T23" fmla="*/ 184 w 184"/>
                <a:gd name="T24" fmla="*/ 358 h 3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854846" y="5622845"/>
            <a:ext cx="43926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5÷3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矩形 27"/>
          <p:cNvSpPr>
            <a:spLocks noChangeArrowheads="1"/>
          </p:cNvSpPr>
          <p:nvPr/>
        </p:nvSpPr>
        <p:spPr bwMode="auto">
          <a:xfrm>
            <a:off x="6023198" y="5622845"/>
            <a:ext cx="20882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tags/tag1.xml><?xml version="1.0" encoding="utf-8"?>
<p:tagLst xmlns:p="http://schemas.openxmlformats.org/presentationml/2006/main">
  <p:tag name="KSO_WPP_MARK_KEY" val="ea2197e7-011b-4638-95eb-7f587b6cba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8100"/>
      </a:accent1>
      <a:accent2>
        <a:srgbClr val="FFA74C"/>
      </a:accent2>
      <a:accent3>
        <a:srgbClr val="FFFFFF"/>
      </a:accent3>
      <a:accent4>
        <a:srgbClr val="000000"/>
      </a:accent4>
      <a:accent5>
        <a:srgbClr val="FFC1AA"/>
      </a:accent5>
      <a:accent6>
        <a:srgbClr val="E59543"/>
      </a:accent6>
      <a:hlink>
        <a:srgbClr val="FF8100"/>
      </a:hlink>
      <a:folHlink>
        <a:srgbClr val="BFB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wrap="square" anchor="t">
        <a:spAutoFit/>
      </a:bodyPr>
      <a:lstStyle>
        <a:defPPr algn="ctr">
          <a:defRPr lang="zh-CN" altLang="en-US" sz="3600" b="1" dirty="0">
            <a:latin typeface="黑体" panose="02010609060101010101" charset="-122"/>
            <a:ea typeface="黑体" panose="02010609060101010101" charset="-122"/>
          </a:defRPr>
        </a:defPPr>
      </a:lstStyle>
    </a:sp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778495"/>
        </a:dk2>
        <a:lt2>
          <a:srgbClr val="F0F0F0"/>
        </a:lt2>
        <a:accent1>
          <a:srgbClr val="FF8100"/>
        </a:accent1>
        <a:accent2>
          <a:srgbClr val="FFA74C"/>
        </a:accent2>
        <a:accent3>
          <a:srgbClr val="FFFFFF"/>
        </a:accent3>
        <a:accent4>
          <a:srgbClr val="000000"/>
        </a:accent4>
        <a:accent5>
          <a:srgbClr val="FFC1AA"/>
        </a:accent5>
        <a:accent6>
          <a:srgbClr val="E59543"/>
        </a:accent6>
        <a:hlink>
          <a:srgbClr val="FF8100"/>
        </a:hlink>
        <a:folHlink>
          <a:srgbClr val="BFBFB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Application>WPS 演示</Application>
  <PresentationFormat>自定义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Calibri</vt:lpstr>
      <vt:lpstr>微软雅黑</vt:lpstr>
      <vt:lpstr>Times New Roman</vt:lpstr>
      <vt:lpstr>楷体_GB2312</vt:lpstr>
      <vt:lpstr>华文新魏</vt:lpstr>
      <vt:lpstr>Arial Unicode MS</vt:lpstr>
      <vt:lpstr>楷体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98</cp:revision>
  <dcterms:created xsi:type="dcterms:W3CDTF">2018-01-02T07:19:00Z</dcterms:created>
  <dcterms:modified xsi:type="dcterms:W3CDTF">2023-02-12T05:58:19Z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A7D899C12D1148BBAAECE963EA39FBF5</vt:lpwstr>
  </property>
</Properties>
</file>