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16" r:id="rId3"/>
    <p:sldId id="317" r:id="rId4"/>
    <p:sldId id="318" r:id="rId5"/>
    <p:sldId id="319" r:id="rId6"/>
    <p:sldId id="320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28" r:id="rId15"/>
    <p:sldId id="329" r:id="rId16"/>
    <p:sldId id="330" r:id="rId17"/>
    <p:sldId id="331" r:id="rId18"/>
    <p:sldId id="332" r:id="rId19"/>
    <p:sldId id="333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0" userDrawn="1">
          <p15:clr>
            <a:srgbClr val="A4A3A4"/>
          </p15:clr>
        </p15:guide>
        <p15:guide id="2" orient="horz" pos="667" userDrawn="1">
          <p15:clr>
            <a:srgbClr val="A4A3A4"/>
          </p15:clr>
        </p15:guide>
        <p15:guide id="3" orient="horz" pos="298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385" userDrawn="1">
          <p15:clr>
            <a:srgbClr val="A4A3A4"/>
          </p15:clr>
        </p15:guide>
        <p15:guide id="6" pos="37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66"/>
    <a:srgbClr val="BDFC9E"/>
    <a:srgbClr val="00EE33"/>
    <a:srgbClr val="5B9BD5"/>
    <a:srgbClr val="B5DBFD"/>
    <a:srgbClr val="94BCE5"/>
    <a:srgbClr val="E8333C"/>
    <a:srgbClr val="FCFF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323" autoAdjust="0"/>
    <p:restoredTop sz="94982" autoAdjust="0"/>
  </p:normalViewPr>
  <p:slideViewPr>
    <p:cSldViewPr>
      <p:cViewPr varScale="1">
        <p:scale>
          <a:sx n="155" d="100"/>
          <a:sy n="155" d="100"/>
        </p:scale>
        <p:origin x="-354" y="-78"/>
      </p:cViewPr>
      <p:guideLst>
        <p:guide orient="horz" pos="1530"/>
        <p:guide orient="horz" pos="667"/>
        <p:guide orient="horz" pos="2981"/>
        <p:guide pos="2880"/>
        <p:guide pos="385"/>
        <p:guide pos="37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6176753-74BE-4AFB-8714-212B858E27B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>
              <a:defRPr/>
            </a:pPr>
            <a:fld id="{DD257D99-721B-4CD9-9A6F-2EED66C4F7B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6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5.wmf"/><Relationship Id="rId6" Type="http://schemas.openxmlformats.org/officeDocument/2006/relationships/oleObject" Target="../embeddings/oleObject6.bin"/><Relationship Id="rId5" Type="http://schemas.openxmlformats.org/officeDocument/2006/relationships/image" Target="../media/image14.png"/><Relationship Id="rId4" Type="http://schemas.openxmlformats.org/officeDocument/2006/relationships/image" Target="../media/image13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1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10.png"/><Relationship Id="rId4" Type="http://schemas.openxmlformats.org/officeDocument/2006/relationships/image" Target="../media/image9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971550" y="3333750"/>
            <a:ext cx="72009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76" name="文本框 2"/>
          <p:cNvSpPr txBox="1">
            <a:spLocks noChangeArrowheads="1"/>
          </p:cNvSpPr>
          <p:nvPr/>
        </p:nvSpPr>
        <p:spPr bwMode="auto">
          <a:xfrm>
            <a:off x="1012825" y="1203598"/>
            <a:ext cx="71786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sz="5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百分数的意义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77" name="文本框 2"/>
          <p:cNvSpPr txBox="1">
            <a:spLocks noChangeArrowheads="1"/>
          </p:cNvSpPr>
          <p:nvPr/>
        </p:nvSpPr>
        <p:spPr bwMode="auto">
          <a:xfrm>
            <a:off x="982662" y="2499742"/>
            <a:ext cx="7178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dirty="0">
                <a:cs typeface="Times New Roman" panose="02020603050405020304" pitchFamily="18" charset="0"/>
              </a:rPr>
              <a:t>第</a:t>
            </a:r>
            <a:r>
              <a:rPr lang="en-US" altLang="zh-CN" sz="3200" dirty="0">
                <a:cs typeface="Times New Roman" panose="02020603050405020304" pitchFamily="18" charset="0"/>
              </a:rPr>
              <a:t>1</a:t>
            </a:r>
            <a:r>
              <a:rPr lang="zh-CN" altLang="en-US" sz="3200" dirty="0">
                <a:cs typeface="Times New Roman" panose="02020603050405020304" pitchFamily="18" charset="0"/>
              </a:rPr>
              <a:t>课</a:t>
            </a:r>
            <a:r>
              <a:rPr lang="zh-CN" altLang="en-US" sz="3200" dirty="0" smtClean="0">
                <a:cs typeface="Times New Roman" panose="02020603050405020304" pitchFamily="18" charset="0"/>
              </a:rPr>
              <a:t>时</a:t>
            </a:r>
            <a:endParaRPr lang="zh-CN" altLang="en-US" sz="3200" dirty="0">
              <a:cs typeface="Times New Roman" panose="02020603050405020304" pitchFamily="18" charset="0"/>
            </a:endParaRPr>
          </a:p>
        </p:txBody>
      </p:sp>
      <p:sp>
        <p:nvSpPr>
          <p:cNvPr id="3078" name="文本框 2"/>
          <p:cNvSpPr txBox="1">
            <a:spLocks noChangeArrowheads="1"/>
          </p:cNvSpPr>
          <p:nvPr/>
        </p:nvSpPr>
        <p:spPr bwMode="auto">
          <a:xfrm>
            <a:off x="1012824" y="3521075"/>
            <a:ext cx="7178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b="1" dirty="0">
                <a:cs typeface="Times New Roman" panose="02020603050405020304" pitchFamily="18" charset="0"/>
              </a:rPr>
              <a:t>西南师大</a:t>
            </a:r>
            <a:r>
              <a:rPr lang="en-US" altLang="zh-CN" b="1" dirty="0">
                <a:cs typeface="Times New Roman" panose="02020603050405020304" pitchFamily="18" charset="0"/>
              </a:rPr>
              <a:t>·</a:t>
            </a:r>
            <a:r>
              <a:rPr lang="zh-CN" altLang="en-US" b="1" dirty="0">
                <a:cs typeface="Times New Roman" panose="02020603050405020304" pitchFamily="18" charset="0"/>
              </a:rPr>
              <a:t>六年级下册</a:t>
            </a:r>
            <a:endParaRPr lang="zh-CN" altLang="en-US" b="1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971550" y="555625"/>
            <a:ext cx="6913563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例</a:t>
            </a:r>
            <a:r>
              <a:rPr lang="en-US" altLang="zh-CN" sz="3200" b="1">
                <a:solidFill>
                  <a:srgbClr val="FF0000"/>
                </a:solidFill>
              </a:rPr>
              <a:t>1  </a:t>
            </a:r>
            <a:r>
              <a:rPr lang="zh-CN" altLang="en-US" sz="3200" b="1"/>
              <a:t>星星小学六年级共有学生</a:t>
            </a:r>
            <a:r>
              <a:rPr lang="en-US" altLang="zh-CN" sz="3200" b="1"/>
              <a:t>100</a:t>
            </a:r>
            <a:r>
              <a:rPr lang="zh-CN" altLang="en-US" sz="3200" b="1"/>
              <a:t>人，其中男生</a:t>
            </a:r>
            <a:r>
              <a:rPr lang="en-US" altLang="zh-CN" sz="3200" b="1"/>
              <a:t>40</a:t>
            </a:r>
            <a:r>
              <a:rPr lang="zh-CN" altLang="en-US" sz="3200" b="1"/>
              <a:t>人，女生</a:t>
            </a:r>
            <a:r>
              <a:rPr lang="en-US" altLang="zh-CN" sz="3200" b="1"/>
              <a:t>60</a:t>
            </a:r>
            <a:r>
              <a:rPr lang="zh-CN" altLang="en-US" sz="3200" b="1"/>
              <a:t>人。男生人数占全年级人数的百分之几</a:t>
            </a:r>
            <a:r>
              <a:rPr lang="en-US" altLang="zh-CN" sz="3200" b="1"/>
              <a:t>?</a:t>
            </a:r>
            <a:endParaRPr lang="zh-CN" altLang="en-US" sz="3200" b="1"/>
          </a:p>
        </p:txBody>
      </p:sp>
      <p:grpSp>
        <p:nvGrpSpPr>
          <p:cNvPr id="2" name="组合 11"/>
          <p:cNvGrpSpPr/>
          <p:nvPr/>
        </p:nvGrpSpPr>
        <p:grpSpPr bwMode="auto">
          <a:xfrm>
            <a:off x="1042988" y="3003550"/>
            <a:ext cx="6121400" cy="1077913"/>
            <a:chOff x="4481046" y="2613115"/>
            <a:chExt cx="3962773" cy="1077218"/>
          </a:xfrm>
        </p:grpSpPr>
        <p:sp>
          <p:nvSpPr>
            <p:cNvPr id="13" name="对话气泡: 圆角矩形 12"/>
            <p:cNvSpPr/>
            <p:nvPr/>
          </p:nvSpPr>
          <p:spPr>
            <a:xfrm>
              <a:off x="4481046" y="2613115"/>
              <a:ext cx="3916527" cy="1039143"/>
            </a:xfrm>
            <a:prstGeom prst="wedgeRoundRectCallout">
              <a:avLst>
                <a:gd name="adj1" fmla="val 40463"/>
                <a:gd name="adj2" fmla="val -111444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269" name="矩形 14"/>
            <p:cNvSpPr>
              <a:spLocks noChangeArrowheads="1"/>
            </p:cNvSpPr>
            <p:nvPr/>
          </p:nvSpPr>
          <p:spPr bwMode="auto">
            <a:xfrm>
              <a:off x="4527668" y="2613115"/>
              <a:ext cx="3916151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</a:rPr>
                <a:t>想一想，女生人数是男生人数的百分之几？</a:t>
              </a:r>
              <a:endParaRPr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68313" y="722313"/>
          <a:ext cx="3221037" cy="1084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Equation" r:id="rId1" imgW="1167765" imgH="393700" progId="Equation.DSMT4">
                  <p:embed/>
                </p:oleObj>
              </mc:Choice>
              <mc:Fallback>
                <p:oleObj name="Equation" r:id="rId1" imgW="1167765" imgH="3937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722313"/>
                        <a:ext cx="3221037" cy="1084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 bwMode="auto">
          <a:xfrm>
            <a:off x="4211638" y="1233488"/>
            <a:ext cx="4906962" cy="2430462"/>
            <a:chOff x="4481046" y="2613115"/>
            <a:chExt cx="4907161" cy="2431676"/>
          </a:xfrm>
        </p:grpSpPr>
        <p:sp>
          <p:nvSpPr>
            <p:cNvPr id="4" name="对话气泡: 圆角矩形 3"/>
            <p:cNvSpPr/>
            <p:nvPr/>
          </p:nvSpPr>
          <p:spPr>
            <a:xfrm>
              <a:off x="4481046" y="2613115"/>
              <a:ext cx="4464231" cy="1038744"/>
            </a:xfrm>
            <a:prstGeom prst="wedgeRoundRectCallout">
              <a:avLst>
                <a:gd name="adj1" fmla="val 43650"/>
                <a:gd name="adj2" fmla="val 80810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aphicFrame>
          <p:nvGraphicFramePr>
            <p:cNvPr id="2052" name="对象 4"/>
            <p:cNvGraphicFramePr>
              <a:graphicFrameLocks noChangeAspect="1"/>
            </p:cNvGraphicFramePr>
            <p:nvPr/>
          </p:nvGraphicFramePr>
          <p:xfrm>
            <a:off x="4481046" y="2613115"/>
            <a:ext cx="648074" cy="8743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9" name="Equation" r:id="rId3" imgW="292100" imgH="393700" progId="Equation.DSMT4">
                    <p:embed/>
                  </p:oleObj>
                </mc:Choice>
                <mc:Fallback>
                  <p:oleObj name="Equation" r:id="rId3" imgW="292100" imgH="393700" progId="Equation.DSMT4">
                    <p:embed/>
                    <p:pic>
                      <p:nvPicPr>
                        <p:cNvPr id="0" name="对象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81046" y="2613115"/>
                          <a:ext cx="648074" cy="8743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56" name="矩形 5"/>
            <p:cNvSpPr>
              <a:spLocks noChangeArrowheads="1"/>
            </p:cNvSpPr>
            <p:nvPr/>
          </p:nvSpPr>
          <p:spPr bwMode="auto">
            <a:xfrm>
              <a:off x="5076056" y="2757890"/>
              <a:ext cx="409439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</a:rPr>
                <a:t>写成百分数是</a:t>
              </a:r>
              <a:r>
                <a:rPr lang="en-US" altLang="zh-CN" sz="3200" b="1">
                  <a:solidFill>
                    <a:srgbClr val="FF0000"/>
                  </a:solidFill>
                </a:rPr>
                <a:t>150%</a:t>
              </a:r>
              <a:r>
                <a:rPr lang="zh-CN" altLang="en-US" sz="3200" b="1">
                  <a:solidFill>
                    <a:srgbClr val="FF0000"/>
                  </a:solidFill>
                </a:rPr>
                <a:t>。</a:t>
              </a:r>
              <a:endParaRPr lang="zh-CN" altLang="en-US">
                <a:solidFill>
                  <a:srgbClr val="FF0000"/>
                </a:solidFill>
              </a:endParaRPr>
            </a:p>
          </p:txBody>
        </p:sp>
        <p:pic>
          <p:nvPicPr>
            <p:cNvPr id="2057" name="图片 6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 rot="894247">
              <a:off x="8342366" y="3998950"/>
              <a:ext cx="1045841" cy="1045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565400" y="2025650"/>
          <a:ext cx="1435100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Equation" r:id="rId6" imgW="520065" imgH="177800" progId="Equation.DSMT4">
                  <p:embed/>
                </p:oleObj>
              </mc:Choice>
              <mc:Fallback>
                <p:oleObj name="Equation" r:id="rId6" imgW="520065" imgH="177800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025650"/>
                        <a:ext cx="1435100" cy="490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: 圆角 8"/>
          <p:cNvSpPr/>
          <p:nvPr/>
        </p:nvSpPr>
        <p:spPr>
          <a:xfrm>
            <a:off x="1331913" y="2946400"/>
            <a:ext cx="6480175" cy="167005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b="1">
                <a:solidFill>
                  <a:schemeClr val="tx1"/>
                </a:solidFill>
              </a:rPr>
              <a:t>        表示一个数是另一个数的百分之几的数叫</a:t>
            </a:r>
            <a:r>
              <a:rPr lang="zh-CN" altLang="en-US" sz="3200" b="1">
                <a:solidFill>
                  <a:srgbClr val="FF0000"/>
                </a:solidFill>
              </a:rPr>
              <a:t>百分数</a:t>
            </a:r>
            <a:r>
              <a:rPr lang="zh-CN" altLang="en-US" sz="3200" b="1">
                <a:solidFill>
                  <a:schemeClr val="tx1"/>
                </a:solidFill>
              </a:rPr>
              <a:t>。百分数又叫做百分率或百分比。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0"/>
          <p:cNvGrpSpPr/>
          <p:nvPr/>
        </p:nvGrpSpPr>
        <p:grpSpPr bwMode="auto">
          <a:xfrm>
            <a:off x="323850" y="484188"/>
            <a:ext cx="3076575" cy="960437"/>
            <a:chOff x="1090402" y="262815"/>
            <a:chExt cx="3076314" cy="959398"/>
          </a:xfrm>
        </p:grpSpPr>
        <p:sp>
          <p:nvSpPr>
            <p:cNvPr id="3" name="Freeform 817"/>
            <p:cNvSpPr>
              <a:spLocks noEditPoints="1"/>
            </p:cNvSpPr>
            <p:nvPr/>
          </p:nvSpPr>
          <p:spPr bwMode="auto">
            <a:xfrm>
              <a:off x="1090402" y="462624"/>
              <a:ext cx="761935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Freeform 817"/>
            <p:cNvSpPr>
              <a:spLocks noEditPoints="1"/>
            </p:cNvSpPr>
            <p:nvPr/>
          </p:nvSpPr>
          <p:spPr bwMode="auto">
            <a:xfrm>
              <a:off x="1852337" y="262815"/>
              <a:ext cx="763523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 817"/>
            <p:cNvSpPr>
              <a:spLocks noEditPoints="1"/>
            </p:cNvSpPr>
            <p:nvPr/>
          </p:nvSpPr>
          <p:spPr bwMode="auto">
            <a:xfrm>
              <a:off x="2615861" y="462624"/>
              <a:ext cx="761935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矩形 6"/>
            <p:cNvSpPr>
              <a:spLocks noChangeArrowheads="1"/>
            </p:cNvSpPr>
            <p:nvPr/>
          </p:nvSpPr>
          <p:spPr bwMode="auto">
            <a:xfrm>
              <a:off x="1172945" y="549841"/>
              <a:ext cx="596849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课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矩形 7"/>
            <p:cNvSpPr>
              <a:spLocks noChangeArrowheads="1"/>
            </p:cNvSpPr>
            <p:nvPr/>
          </p:nvSpPr>
          <p:spPr bwMode="auto">
            <a:xfrm>
              <a:off x="1936468" y="350033"/>
              <a:ext cx="595261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堂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矩形 8"/>
            <p:cNvSpPr>
              <a:spLocks noChangeArrowheads="1"/>
            </p:cNvSpPr>
            <p:nvPr/>
          </p:nvSpPr>
          <p:spPr bwMode="auto">
            <a:xfrm>
              <a:off x="2698404" y="549841"/>
              <a:ext cx="596849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活</a:t>
              </a:r>
              <a:endParaRPr lang="zh-CN" altLang="en-US" sz="32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817"/>
            <p:cNvSpPr>
              <a:spLocks noEditPoints="1"/>
            </p:cNvSpPr>
            <p:nvPr/>
          </p:nvSpPr>
          <p:spPr bwMode="auto">
            <a:xfrm>
              <a:off x="3404781" y="265987"/>
              <a:ext cx="761935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矩形 8"/>
            <p:cNvSpPr>
              <a:spLocks noChangeArrowheads="1"/>
            </p:cNvSpPr>
            <p:nvPr/>
          </p:nvSpPr>
          <p:spPr bwMode="auto">
            <a:xfrm>
              <a:off x="3500023" y="350033"/>
              <a:ext cx="596849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动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291" name="矩形 10"/>
          <p:cNvSpPr>
            <a:spLocks noChangeArrowheads="1"/>
          </p:cNvSpPr>
          <p:nvPr/>
        </p:nvSpPr>
        <p:spPr bwMode="auto">
          <a:xfrm>
            <a:off x="1003300" y="1501775"/>
            <a:ext cx="7097713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/>
              <a:t>1.</a:t>
            </a:r>
            <a:r>
              <a:rPr lang="zh-CN" altLang="en-US" sz="3200" b="1" dirty="0"/>
              <a:t>结合实际例子，说说百分数的意义。</a:t>
            </a:r>
            <a:endParaRPr lang="zh-CN" altLang="en-US" sz="3200" b="1" dirty="0"/>
          </a:p>
        </p:txBody>
      </p:sp>
      <p:pic>
        <p:nvPicPr>
          <p:cNvPr id="12292" name="图片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3925" y="3268663"/>
            <a:ext cx="1085850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对话气泡: 圆角矩形 13"/>
          <p:cNvSpPr/>
          <p:nvPr/>
        </p:nvSpPr>
        <p:spPr>
          <a:xfrm>
            <a:off x="3019425" y="2544763"/>
            <a:ext cx="4216400" cy="1038225"/>
          </a:xfrm>
          <a:prstGeom prst="wedgeRoundRectCallout">
            <a:avLst>
              <a:gd name="adj1" fmla="val -71211"/>
              <a:gd name="adj2" fmla="val 54049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tx1"/>
                </a:solidFill>
              </a:rPr>
              <a:t>我们班有</a:t>
            </a:r>
            <a:r>
              <a:rPr lang="en-US" altLang="zh-CN" sz="3200" b="1" dirty="0">
                <a:solidFill>
                  <a:schemeClr val="tx1"/>
                </a:solidFill>
              </a:rPr>
              <a:t>70%</a:t>
            </a:r>
            <a:r>
              <a:rPr lang="zh-CN" altLang="en-US" sz="3200" b="1" dirty="0">
                <a:solidFill>
                  <a:schemeClr val="tx1"/>
                </a:solidFill>
              </a:rPr>
              <a:t>的同学参加了兴趣小组。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2936875" y="3651250"/>
            <a:ext cx="4381500" cy="119221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</a:rPr>
              <a:t>参加兴趣小组的同学占全班同学的</a:t>
            </a:r>
            <a:r>
              <a:rPr lang="en-US" altLang="zh-CN" sz="3200" b="1" dirty="0">
                <a:solidFill>
                  <a:srgbClr val="FF0000"/>
                </a:solidFill>
              </a:rPr>
              <a:t>70%</a:t>
            </a:r>
            <a:r>
              <a:rPr lang="zh-CN" altLang="en-US" sz="3200" b="1" dirty="0">
                <a:solidFill>
                  <a:srgbClr val="FF0000"/>
                </a:solidFill>
              </a:rPr>
              <a:t>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19925" y="1501775"/>
            <a:ext cx="130175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对话气泡: 圆角矩形 13"/>
          <p:cNvSpPr/>
          <p:nvPr/>
        </p:nvSpPr>
        <p:spPr>
          <a:xfrm>
            <a:off x="1116013" y="1131888"/>
            <a:ext cx="4824412" cy="738187"/>
          </a:xfrm>
          <a:prstGeom prst="wedgeRoundRectCallout">
            <a:avLst>
              <a:gd name="adj1" fmla="val 75017"/>
              <a:gd name="adj2" fmla="val 65317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b="1" dirty="0">
                <a:solidFill>
                  <a:schemeClr val="tx1"/>
                </a:solidFill>
              </a:rPr>
              <a:t>小学生的近视率是</a:t>
            </a:r>
            <a:r>
              <a:rPr lang="en-US" altLang="zh-CN" sz="3200" b="1" dirty="0">
                <a:solidFill>
                  <a:schemeClr val="tx1"/>
                </a:solidFill>
              </a:rPr>
              <a:t>18%</a:t>
            </a:r>
            <a:r>
              <a:rPr lang="zh-CN" altLang="en-US" sz="3200" b="1" dirty="0">
                <a:solidFill>
                  <a:schemeClr val="tx1"/>
                </a:solidFill>
              </a:rPr>
              <a:t>。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1116013" y="2676525"/>
            <a:ext cx="5327650" cy="119221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</a:rPr>
              <a:t>小学生近视的人数占小学生总人数的</a:t>
            </a:r>
            <a:r>
              <a:rPr lang="en-US" altLang="zh-CN" sz="3200" b="1" dirty="0">
                <a:solidFill>
                  <a:srgbClr val="FF0000"/>
                </a:solidFill>
              </a:rPr>
              <a:t>18%</a:t>
            </a:r>
            <a:r>
              <a:rPr lang="zh-CN" altLang="en-US" sz="3200" b="1" dirty="0">
                <a:solidFill>
                  <a:srgbClr val="FF0000"/>
                </a:solidFill>
              </a:rPr>
              <a:t>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随堂练习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969963" y="1203325"/>
            <a:ext cx="4610100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1. </a:t>
            </a:r>
            <a:r>
              <a:rPr lang="zh-CN" altLang="en-US" sz="3200" b="1">
                <a:solidFill>
                  <a:srgbClr val="000000"/>
                </a:solidFill>
              </a:rPr>
              <a:t>写出下面的百分数。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969963" y="2211388"/>
            <a:ext cx="4845050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百分之一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3276600" y="2211388"/>
            <a:ext cx="2376488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百分之二十八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14342" name="Text Box 8"/>
          <p:cNvSpPr txBox="1">
            <a:spLocks noChangeArrowheads="1"/>
          </p:cNvSpPr>
          <p:nvPr/>
        </p:nvSpPr>
        <p:spPr bwMode="auto">
          <a:xfrm>
            <a:off x="6154738" y="2211388"/>
            <a:ext cx="2376487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百分之零点五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7" name="Line 13"/>
          <p:cNvSpPr>
            <a:spLocks noChangeShapeType="1"/>
          </p:cNvSpPr>
          <p:nvPr/>
        </p:nvSpPr>
        <p:spPr bwMode="auto">
          <a:xfrm>
            <a:off x="1114425" y="3681413"/>
            <a:ext cx="15113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8" name="Line 15"/>
          <p:cNvSpPr>
            <a:spLocks noChangeShapeType="1"/>
          </p:cNvSpPr>
          <p:nvPr/>
        </p:nvSpPr>
        <p:spPr bwMode="auto">
          <a:xfrm>
            <a:off x="3706813" y="3681413"/>
            <a:ext cx="15113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9" name="Line 16"/>
          <p:cNvSpPr>
            <a:spLocks noChangeShapeType="1"/>
          </p:cNvSpPr>
          <p:nvPr/>
        </p:nvSpPr>
        <p:spPr bwMode="auto">
          <a:xfrm>
            <a:off x="6515100" y="3681413"/>
            <a:ext cx="15113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1474788" y="3138488"/>
            <a:ext cx="10795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1%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4067175" y="3128963"/>
            <a:ext cx="903288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28%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2" name="Rectangle 21"/>
          <p:cNvSpPr>
            <a:spLocks noChangeArrowheads="1"/>
          </p:cNvSpPr>
          <p:nvPr/>
        </p:nvSpPr>
        <p:spPr bwMode="auto">
          <a:xfrm>
            <a:off x="6804025" y="3128963"/>
            <a:ext cx="992188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0.5%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647700" y="588963"/>
            <a:ext cx="4845050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2. </a:t>
            </a:r>
            <a:r>
              <a:rPr lang="zh-CN" altLang="en-US" sz="3200" b="1">
                <a:solidFill>
                  <a:srgbClr val="000000"/>
                </a:solidFill>
              </a:rPr>
              <a:t>读一读下面的百分数。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5363" name="Rectangle 11"/>
          <p:cNvSpPr>
            <a:spLocks noChangeArrowheads="1"/>
          </p:cNvSpPr>
          <p:nvPr/>
        </p:nvSpPr>
        <p:spPr bwMode="auto">
          <a:xfrm>
            <a:off x="598488" y="1252538"/>
            <a:ext cx="903287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17%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15364" name="Rectangle 14"/>
          <p:cNvSpPr>
            <a:spLocks noChangeArrowheads="1"/>
          </p:cNvSpPr>
          <p:nvPr/>
        </p:nvSpPr>
        <p:spPr bwMode="auto">
          <a:xfrm>
            <a:off x="598488" y="1890713"/>
            <a:ext cx="9032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45%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15365" name="Rectangle 15"/>
          <p:cNvSpPr>
            <a:spLocks noChangeArrowheads="1"/>
          </p:cNvSpPr>
          <p:nvPr/>
        </p:nvSpPr>
        <p:spPr bwMode="auto">
          <a:xfrm>
            <a:off x="598488" y="2573338"/>
            <a:ext cx="90328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99%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15366" name="Rectangle 16"/>
          <p:cNvSpPr>
            <a:spLocks noChangeArrowheads="1"/>
          </p:cNvSpPr>
          <p:nvPr/>
        </p:nvSpPr>
        <p:spPr bwMode="auto">
          <a:xfrm>
            <a:off x="598488" y="3255963"/>
            <a:ext cx="10826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100%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15367" name="Rectangle 17"/>
          <p:cNvSpPr>
            <a:spLocks noChangeArrowheads="1"/>
          </p:cNvSpPr>
          <p:nvPr/>
        </p:nvSpPr>
        <p:spPr bwMode="auto">
          <a:xfrm>
            <a:off x="598488" y="3940175"/>
            <a:ext cx="10826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140%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15368" name="Rectangle 19"/>
          <p:cNvSpPr>
            <a:spLocks noChangeArrowheads="1"/>
          </p:cNvSpPr>
          <p:nvPr/>
        </p:nvSpPr>
        <p:spPr bwMode="auto">
          <a:xfrm>
            <a:off x="4322763" y="1252538"/>
            <a:ext cx="9937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0.6%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15369" name="Rectangle 20"/>
          <p:cNvSpPr>
            <a:spLocks noChangeArrowheads="1"/>
          </p:cNvSpPr>
          <p:nvPr/>
        </p:nvSpPr>
        <p:spPr bwMode="auto">
          <a:xfrm>
            <a:off x="4322763" y="1917700"/>
            <a:ext cx="993775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7.5%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15370" name="Rectangle 21"/>
          <p:cNvSpPr>
            <a:spLocks noChangeArrowheads="1"/>
          </p:cNvSpPr>
          <p:nvPr/>
        </p:nvSpPr>
        <p:spPr bwMode="auto">
          <a:xfrm>
            <a:off x="4322763" y="2581275"/>
            <a:ext cx="117316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33.3%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15371" name="Rectangle 22"/>
          <p:cNvSpPr>
            <a:spLocks noChangeArrowheads="1"/>
          </p:cNvSpPr>
          <p:nvPr/>
        </p:nvSpPr>
        <p:spPr bwMode="auto">
          <a:xfrm>
            <a:off x="4322763" y="3246438"/>
            <a:ext cx="13525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121.7%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15372" name="Rectangle 23"/>
          <p:cNvSpPr>
            <a:spLocks noChangeArrowheads="1"/>
          </p:cNvSpPr>
          <p:nvPr/>
        </p:nvSpPr>
        <p:spPr bwMode="auto">
          <a:xfrm>
            <a:off x="4322763" y="3911600"/>
            <a:ext cx="10826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300%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625600" y="1228725"/>
            <a:ext cx="2376488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百分之十七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1625600" y="1906588"/>
            <a:ext cx="2376488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百分之四十五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1625600" y="2584450"/>
            <a:ext cx="2376488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百分之九十九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1625600" y="3262313"/>
            <a:ext cx="2376488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百分之一百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625600" y="3940175"/>
            <a:ext cx="2822575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百分之一百四十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5553075" y="1254125"/>
            <a:ext cx="2822575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百分之零点六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5553075" y="1906588"/>
            <a:ext cx="2822575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百分之七点五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5553075" y="2598738"/>
            <a:ext cx="3195638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百分之三十三点三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5553075" y="3295650"/>
            <a:ext cx="3425825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百分之一百二十一点七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5553075" y="3935413"/>
            <a:ext cx="21748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百分之三百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"/>
          <p:cNvSpPr>
            <a:spLocks noChangeArrowheads="1"/>
          </p:cNvSpPr>
          <p:nvPr/>
        </p:nvSpPr>
        <p:spPr bwMode="auto">
          <a:xfrm>
            <a:off x="1322388" y="971550"/>
            <a:ext cx="2552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3.</a:t>
            </a:r>
            <a:r>
              <a:rPr lang="zh-CN" altLang="zh-CN" sz="3200" b="1">
                <a:solidFill>
                  <a:srgbClr val="000000"/>
                </a:solidFill>
              </a:rPr>
              <a:t>猜百分数。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6387" name="矩形 2"/>
          <p:cNvSpPr>
            <a:spLocks noChangeArrowheads="1"/>
          </p:cNvSpPr>
          <p:nvPr/>
        </p:nvSpPr>
        <p:spPr bwMode="auto">
          <a:xfrm>
            <a:off x="1590675" y="1644650"/>
            <a:ext cx="6624638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000000"/>
                </a:solidFill>
              </a:rPr>
              <a:t>百发百中（</a:t>
            </a:r>
            <a:r>
              <a:rPr lang="en-US" altLang="zh-CN" sz="2800" b="1">
                <a:solidFill>
                  <a:srgbClr val="000000"/>
                </a:solidFill>
              </a:rPr>
              <a:t>         </a:t>
            </a:r>
            <a:r>
              <a:rPr lang="zh-CN" altLang="zh-CN" sz="2800" b="1">
                <a:solidFill>
                  <a:srgbClr val="000000"/>
                </a:solidFill>
              </a:rPr>
              <a:t>）</a:t>
            </a:r>
            <a:r>
              <a:rPr lang="en-US" altLang="zh-CN" sz="2800" b="1">
                <a:solidFill>
                  <a:srgbClr val="000000"/>
                </a:solidFill>
              </a:rPr>
              <a:t>  </a:t>
            </a:r>
            <a:r>
              <a:rPr lang="zh-CN" altLang="zh-CN" sz="2800" b="1">
                <a:solidFill>
                  <a:srgbClr val="000000"/>
                </a:solidFill>
              </a:rPr>
              <a:t>十拿九稳（</a:t>
            </a:r>
            <a:r>
              <a:rPr lang="en-US" altLang="zh-CN" sz="2800" b="1">
                <a:solidFill>
                  <a:srgbClr val="000000"/>
                </a:solidFill>
              </a:rPr>
              <a:t>         </a:t>
            </a:r>
            <a:r>
              <a:rPr lang="zh-CN" altLang="zh-CN" sz="2800" b="1">
                <a:solidFill>
                  <a:srgbClr val="000000"/>
                </a:solidFill>
              </a:rPr>
              <a:t>）</a:t>
            </a:r>
            <a:endParaRPr lang="en-US" altLang="zh-CN" sz="2800" b="1">
              <a:solidFill>
                <a:srgbClr val="000000"/>
              </a:solidFill>
            </a:endParaRPr>
          </a:p>
          <a:p>
            <a:pPr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000000"/>
                </a:solidFill>
              </a:rPr>
              <a:t>百里挑一（</a:t>
            </a:r>
            <a:r>
              <a:rPr lang="en-US" altLang="zh-CN" sz="2800" b="1">
                <a:solidFill>
                  <a:srgbClr val="000000"/>
                </a:solidFill>
              </a:rPr>
              <a:t>     </a:t>
            </a:r>
            <a:r>
              <a:rPr lang="zh-CN" altLang="zh-CN" sz="2800" b="1">
                <a:solidFill>
                  <a:srgbClr val="000000"/>
                </a:solidFill>
              </a:rPr>
              <a:t>）</a:t>
            </a:r>
            <a:r>
              <a:rPr lang="en-US" altLang="zh-CN" sz="2800" b="1">
                <a:solidFill>
                  <a:srgbClr val="000000"/>
                </a:solidFill>
              </a:rPr>
              <a:t>      </a:t>
            </a:r>
            <a:r>
              <a:rPr lang="zh-CN" altLang="zh-CN" sz="2800" b="1">
                <a:solidFill>
                  <a:srgbClr val="000000"/>
                </a:solidFill>
              </a:rPr>
              <a:t>半壁江山（</a:t>
            </a:r>
            <a:r>
              <a:rPr lang="en-US" altLang="zh-CN" sz="2800" b="1">
                <a:solidFill>
                  <a:srgbClr val="000000"/>
                </a:solidFill>
              </a:rPr>
              <a:t>         </a:t>
            </a:r>
            <a:r>
              <a:rPr lang="zh-CN" altLang="zh-CN" sz="2800" b="1">
                <a:solidFill>
                  <a:srgbClr val="000000"/>
                </a:solidFill>
              </a:rPr>
              <a:t>）</a:t>
            </a:r>
            <a:endParaRPr lang="en-US" altLang="zh-CN" sz="2800" b="1">
              <a:solidFill>
                <a:srgbClr val="000000"/>
              </a:solidFill>
            </a:endParaRPr>
          </a:p>
          <a:p>
            <a:pPr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000000"/>
                </a:solidFill>
              </a:rPr>
              <a:t>一分为二（</a:t>
            </a:r>
            <a:r>
              <a:rPr lang="en-US" altLang="zh-CN" sz="2800" b="1">
                <a:solidFill>
                  <a:srgbClr val="000000"/>
                </a:solidFill>
              </a:rPr>
              <a:t>       </a:t>
            </a:r>
            <a:r>
              <a:rPr lang="zh-CN" altLang="zh-CN" sz="2800" b="1">
                <a:solidFill>
                  <a:srgbClr val="000000"/>
                </a:solidFill>
              </a:rPr>
              <a:t>）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333750" y="1760538"/>
            <a:ext cx="10810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100%</a:t>
            </a:r>
            <a:endParaRPr lang="zh-CN" altLang="en-US" sz="2800">
              <a:solidFill>
                <a:srgbClr val="FF0000"/>
              </a:solidFill>
              <a:latin typeface="Gulim" panose="020B0600000101010101" pitchFamily="34" charset="-127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341688" y="2409825"/>
            <a:ext cx="7223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1%</a:t>
            </a:r>
            <a:endParaRPr lang="zh-CN" altLang="en-US" sz="2800">
              <a:solidFill>
                <a:srgbClr val="FF0000"/>
              </a:solidFill>
              <a:latin typeface="Gulim" panose="020B0600000101010101" pitchFamily="34" charset="-127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351213" y="3046413"/>
            <a:ext cx="9032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50%</a:t>
            </a:r>
            <a:endParaRPr lang="zh-CN" altLang="en-US" sz="2800">
              <a:solidFill>
                <a:srgbClr val="FF0000"/>
              </a:solidFill>
              <a:latin typeface="Gulim" panose="020B0600000101010101" pitchFamily="34" charset="-127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573838" y="2428875"/>
            <a:ext cx="9032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50%</a:t>
            </a:r>
            <a:endParaRPr lang="zh-CN" altLang="en-US" sz="2800">
              <a:solidFill>
                <a:srgbClr val="FF0000"/>
              </a:solidFill>
              <a:latin typeface="Gulim" panose="020B0600000101010101" pitchFamily="34" charset="-127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602413" y="1731963"/>
            <a:ext cx="901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90%</a:t>
            </a:r>
            <a:endParaRPr lang="zh-CN" altLang="en-US" sz="2800">
              <a:solidFill>
                <a:srgbClr val="FF0000"/>
              </a:solidFill>
              <a:latin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课堂小结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68363" y="1592263"/>
            <a:ext cx="903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FF0000"/>
                </a:solidFill>
              </a:rPr>
              <a:t>意义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874838" y="1376363"/>
            <a:ext cx="5897562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</a:rPr>
              <a:t>表示一个数是另一个数的百分之几。</a:t>
            </a:r>
            <a:endParaRPr lang="en-US" altLang="zh-CN" sz="2800" b="1" dirty="0">
              <a:solidFill>
                <a:srgbClr val="000000"/>
              </a:solidFill>
            </a:endParaRPr>
          </a:p>
          <a:p>
            <a:pPr latinLnBrk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</a:rPr>
              <a:t>指两个数的倍比关系。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68363" y="2760663"/>
            <a:ext cx="1262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FF0000"/>
                </a:solidFill>
              </a:rPr>
              <a:t>读写法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195513" y="2509838"/>
            <a:ext cx="56308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000000"/>
                </a:solidFill>
              </a:rPr>
              <a:t>写法 例：百分之三十九写作：</a:t>
            </a:r>
            <a:r>
              <a:rPr lang="en-US" altLang="zh-CN" sz="2800" b="1">
                <a:solidFill>
                  <a:srgbClr val="000000"/>
                </a:solidFill>
              </a:rPr>
              <a:t>39%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195513" y="3022600"/>
            <a:ext cx="62547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000000"/>
                </a:solidFill>
              </a:rPr>
              <a:t>读</a:t>
            </a:r>
            <a:r>
              <a:rPr lang="zh-CN" altLang="en-US" sz="2800" b="1">
                <a:solidFill>
                  <a:srgbClr val="000000"/>
                </a:solidFill>
              </a:rPr>
              <a:t>法 </a:t>
            </a:r>
            <a:r>
              <a:rPr lang="zh-CN" altLang="zh-CN" sz="2800" b="1">
                <a:solidFill>
                  <a:srgbClr val="000000"/>
                </a:solidFill>
              </a:rPr>
              <a:t>例：</a:t>
            </a:r>
            <a:r>
              <a:rPr lang="en-US" altLang="zh-CN" sz="2800" b="1">
                <a:solidFill>
                  <a:srgbClr val="000000"/>
                </a:solidFill>
              </a:rPr>
              <a:t>1.28%</a:t>
            </a:r>
            <a:r>
              <a:rPr lang="zh-CN" altLang="zh-CN" sz="2800" b="1">
                <a:solidFill>
                  <a:srgbClr val="000000"/>
                </a:solidFill>
              </a:rPr>
              <a:t>读作：百分之一点二八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68363" y="3959225"/>
            <a:ext cx="9032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FF0000"/>
                </a:solidFill>
              </a:rPr>
              <a:t>注意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874838" y="3743325"/>
            <a:ext cx="629761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1.</a:t>
            </a:r>
            <a:r>
              <a:rPr lang="zh-CN" altLang="zh-CN" sz="2800" b="1">
                <a:solidFill>
                  <a:srgbClr val="000000"/>
                </a:solidFill>
              </a:rPr>
              <a:t>百分数不带单位名称。</a:t>
            </a:r>
            <a:endParaRPr lang="en-US" altLang="zh-CN" sz="2800" b="1">
              <a:solidFill>
                <a:srgbClr val="000000"/>
              </a:solidFill>
            </a:endParaRPr>
          </a:p>
          <a:p>
            <a:pPr latinLnBrk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2.</a:t>
            </a:r>
            <a:r>
              <a:rPr lang="zh-CN" altLang="zh-CN" sz="2800" b="1">
                <a:solidFill>
                  <a:srgbClr val="000000"/>
                </a:solidFill>
              </a:rPr>
              <a:t>不能用百分数表示具体数量的分数。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17418" name="矩形 9"/>
          <p:cNvSpPr>
            <a:spLocks noChangeArrowheads="1"/>
          </p:cNvSpPr>
          <p:nvPr/>
        </p:nvSpPr>
        <p:spPr bwMode="auto">
          <a:xfrm>
            <a:off x="3995738" y="703263"/>
            <a:ext cx="1574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百分数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5" grpId="0"/>
      <p:bldP spid="6" grpId="0"/>
      <p:bldP spid="7" grpId="0"/>
      <p:bldP spid="8" grpId="0"/>
      <p:bldP spid="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课后作业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1835150" y="1419225"/>
            <a:ext cx="5770563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1.</a:t>
            </a:r>
            <a:r>
              <a:rPr lang="zh-CN" altLang="en-US" sz="3200" b="1">
                <a:solidFill>
                  <a:srgbClr val="000000"/>
                </a:solidFill>
              </a:rPr>
              <a:t>从课后习题中选取；</a:t>
            </a:r>
            <a:endParaRPr lang="zh-CN" altLang="en-US" sz="3200" b="1">
              <a:solidFill>
                <a:srgbClr val="000000"/>
              </a:solidFill>
            </a:endParaRPr>
          </a:p>
          <a:p>
            <a:pPr marL="342900" indent="-342900"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2.</a:t>
            </a:r>
            <a:r>
              <a:rPr lang="zh-CN" altLang="en-US" sz="3200" b="1">
                <a:solidFill>
                  <a:srgbClr val="000000"/>
                </a:solidFill>
              </a:rPr>
              <a:t>完成练习册本课时的习题。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新课导入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5536" y="1707654"/>
            <a:ext cx="3600401" cy="24194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206875" y="1422400"/>
            <a:ext cx="4613275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90575">
              <a:lnSpc>
                <a:spcPct val="120000"/>
              </a:lnSpc>
            </a:pPr>
            <a:r>
              <a:rPr lang="zh-CN" altLang="en-US" sz="3200" b="1" dirty="0"/>
              <a:t>三峡库区地貌以山地、丘陵为主。库区河谷平坝约占库区总面积的</a:t>
            </a:r>
            <a:r>
              <a:rPr lang="en-US" altLang="zh-CN" sz="3200" b="1" dirty="0">
                <a:solidFill>
                  <a:srgbClr val="FF0000"/>
                </a:solidFill>
              </a:rPr>
              <a:t>4.3%</a:t>
            </a:r>
            <a:r>
              <a:rPr lang="zh-CN" altLang="en-US" sz="3200" b="1" dirty="0"/>
              <a:t>，丘陵约占</a:t>
            </a:r>
            <a:r>
              <a:rPr lang="en-US" altLang="zh-CN" sz="3200" b="1" dirty="0">
                <a:solidFill>
                  <a:srgbClr val="FF0000"/>
                </a:solidFill>
              </a:rPr>
              <a:t>21.7%</a:t>
            </a:r>
            <a:r>
              <a:rPr lang="zh-CN" altLang="en-US" sz="3200" b="1" dirty="0"/>
              <a:t>，山地约占</a:t>
            </a:r>
            <a:r>
              <a:rPr lang="en-US" altLang="zh-CN" sz="3200" b="1" dirty="0">
                <a:solidFill>
                  <a:srgbClr val="FF0000"/>
                </a:solidFill>
              </a:rPr>
              <a:t>74%</a:t>
            </a:r>
            <a:r>
              <a:rPr lang="zh-CN" altLang="en-US" sz="3200" b="1" dirty="0"/>
              <a:t>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7544" y="1563638"/>
            <a:ext cx="3560018" cy="21894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140200" y="1131888"/>
            <a:ext cx="4752975" cy="358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90575">
              <a:lnSpc>
                <a:spcPct val="120000"/>
              </a:lnSpc>
            </a:pPr>
            <a:r>
              <a:rPr lang="zh-CN" altLang="en-US" sz="3200" b="1" dirty="0"/>
              <a:t>三峡库区土壤类型有黄壤、紫色土、石灰土、潮土和水稻土等，其中黄壤占总面积的</a:t>
            </a:r>
            <a:r>
              <a:rPr lang="en-US" altLang="zh-CN" sz="3200" b="1" dirty="0">
                <a:solidFill>
                  <a:srgbClr val="FF0000"/>
                </a:solidFill>
              </a:rPr>
              <a:t>16.3%</a:t>
            </a:r>
            <a:r>
              <a:rPr lang="zh-CN" altLang="en-US" sz="3200" b="1" dirty="0"/>
              <a:t>，紫色土占</a:t>
            </a:r>
            <a:r>
              <a:rPr lang="en-US" altLang="zh-CN" sz="3200" b="1" dirty="0">
                <a:solidFill>
                  <a:srgbClr val="FF0000"/>
                </a:solidFill>
              </a:rPr>
              <a:t>47.8%</a:t>
            </a:r>
            <a:r>
              <a:rPr lang="zh-CN" altLang="en-US" sz="3200" b="1" dirty="0"/>
              <a:t>，石灰土占</a:t>
            </a:r>
            <a:r>
              <a:rPr lang="en-US" altLang="zh-CN" sz="3200" b="1" dirty="0">
                <a:solidFill>
                  <a:srgbClr val="FF0000"/>
                </a:solidFill>
              </a:rPr>
              <a:t>34.1%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"/>
          <p:cNvSpPr>
            <a:spLocks noChangeArrowheads="1"/>
          </p:cNvSpPr>
          <p:nvPr/>
        </p:nvSpPr>
        <p:spPr bwMode="auto">
          <a:xfrm>
            <a:off x="2124075" y="700088"/>
            <a:ext cx="4535488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4.3%</a:t>
            </a:r>
            <a:r>
              <a:rPr lang="zh-CN" altLang="en-US" sz="3200" b="1">
                <a:solidFill>
                  <a:srgbClr val="000000"/>
                </a:solidFill>
              </a:rPr>
              <a:t>，</a:t>
            </a:r>
            <a:r>
              <a:rPr lang="en-US" altLang="zh-CN" sz="3200" b="1">
                <a:solidFill>
                  <a:srgbClr val="FF0000"/>
                </a:solidFill>
              </a:rPr>
              <a:t>21.7%</a:t>
            </a:r>
            <a:r>
              <a:rPr lang="zh-CN" altLang="en-US" sz="3200" b="1">
                <a:solidFill>
                  <a:srgbClr val="000000"/>
                </a:solidFill>
              </a:rPr>
              <a:t>，</a:t>
            </a:r>
            <a:r>
              <a:rPr lang="en-US" altLang="zh-CN" sz="3200" b="1">
                <a:solidFill>
                  <a:srgbClr val="FF0000"/>
                </a:solidFill>
              </a:rPr>
              <a:t>74%</a:t>
            </a:r>
            <a:r>
              <a:rPr lang="zh-CN" altLang="en-US" sz="3200" b="1">
                <a:solidFill>
                  <a:srgbClr val="000000"/>
                </a:solidFill>
              </a:rPr>
              <a:t>，</a:t>
            </a:r>
            <a:r>
              <a:rPr lang="en-US" altLang="zh-CN" sz="3200" b="1">
                <a:solidFill>
                  <a:srgbClr val="FF0000"/>
                </a:solidFill>
              </a:rPr>
              <a:t>16.3%</a:t>
            </a:r>
            <a:r>
              <a:rPr lang="zh-CN" altLang="en-US" sz="3200" b="1">
                <a:solidFill>
                  <a:srgbClr val="000000"/>
                </a:solidFill>
              </a:rPr>
              <a:t>，</a:t>
            </a:r>
            <a:r>
              <a:rPr lang="en-US" altLang="zh-CN" sz="3200" b="1">
                <a:solidFill>
                  <a:srgbClr val="FF0000"/>
                </a:solidFill>
              </a:rPr>
              <a:t>47.8%</a:t>
            </a:r>
            <a:r>
              <a:rPr lang="zh-CN" altLang="en-US" sz="3200" b="1">
                <a:solidFill>
                  <a:srgbClr val="000000"/>
                </a:solidFill>
              </a:rPr>
              <a:t>，</a:t>
            </a:r>
            <a:r>
              <a:rPr lang="en-US" altLang="zh-CN" sz="3200" b="1">
                <a:solidFill>
                  <a:srgbClr val="FF0000"/>
                </a:solidFill>
              </a:rPr>
              <a:t>34.1%</a:t>
            </a:r>
            <a:endParaRPr lang="zh-CN" altLang="en-US"/>
          </a:p>
        </p:txBody>
      </p:sp>
      <p:sp>
        <p:nvSpPr>
          <p:cNvPr id="3" name="对话气泡: 圆角矩形 2"/>
          <p:cNvSpPr/>
          <p:nvPr/>
        </p:nvSpPr>
        <p:spPr>
          <a:xfrm>
            <a:off x="1476375" y="2247900"/>
            <a:ext cx="4319588" cy="647700"/>
          </a:xfrm>
          <a:prstGeom prst="wedgeRoundRectCallout">
            <a:avLst>
              <a:gd name="adj1" fmla="val 63706"/>
              <a:gd name="adj2" fmla="val 48699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b="1">
                <a:solidFill>
                  <a:prstClr val="black"/>
                </a:solidFill>
              </a:rPr>
              <a:t>你认识上面这些数吗</a:t>
            </a:r>
            <a:r>
              <a:rPr lang="en-US" altLang="zh-CN" sz="3200" b="1">
                <a:solidFill>
                  <a:prstClr val="black"/>
                </a:solidFill>
              </a:rPr>
              <a:t>?</a:t>
            </a:r>
            <a:endParaRPr lang="zh-CN" altLang="en-US" sz="3200" b="1">
              <a:solidFill>
                <a:prstClr val="black"/>
              </a:solidFill>
            </a:endParaRPr>
          </a:p>
        </p:txBody>
      </p:sp>
      <p:sp>
        <p:nvSpPr>
          <p:cNvPr id="4" name="对话气泡: 圆角矩形 3"/>
          <p:cNvSpPr/>
          <p:nvPr/>
        </p:nvSpPr>
        <p:spPr>
          <a:xfrm>
            <a:off x="1476375" y="3140075"/>
            <a:ext cx="4319588" cy="1079500"/>
          </a:xfrm>
          <a:prstGeom prst="wedgeRoundRectCallout">
            <a:avLst>
              <a:gd name="adj1" fmla="val 64633"/>
              <a:gd name="adj2" fmla="val -4584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b="1">
                <a:solidFill>
                  <a:prstClr val="black"/>
                </a:solidFill>
              </a:rPr>
              <a:t>在哪些地方见过这样的数</a:t>
            </a:r>
            <a:r>
              <a:rPr lang="en-US" altLang="zh-CN" sz="3200" b="1">
                <a:solidFill>
                  <a:prstClr val="black"/>
                </a:solidFill>
              </a:rPr>
              <a:t>?</a:t>
            </a:r>
            <a:endParaRPr lang="zh-CN" altLang="en-US" sz="3200" b="1">
              <a:solidFill>
                <a:prstClr val="black"/>
              </a:solidFill>
            </a:endParaRPr>
          </a:p>
        </p:txBody>
      </p:sp>
      <p:pic>
        <p:nvPicPr>
          <p:cNvPr id="6149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51625" y="2638425"/>
            <a:ext cx="1270000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推进新课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61975" y="1131888"/>
            <a:ext cx="2957513" cy="369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2362200" y="2552700"/>
            <a:ext cx="719138" cy="14398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06788" y="1276350"/>
            <a:ext cx="5105400" cy="324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5162550" y="2066925"/>
            <a:ext cx="504825" cy="3603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3238" y="1419225"/>
            <a:ext cx="4078287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对话气泡: 圆角矩形 2"/>
          <p:cNvSpPr/>
          <p:nvPr/>
        </p:nvSpPr>
        <p:spPr>
          <a:xfrm>
            <a:off x="4581525" y="1131888"/>
            <a:ext cx="3816350" cy="1439862"/>
          </a:xfrm>
          <a:prstGeom prst="wedgeRoundRectCallout">
            <a:avLst>
              <a:gd name="adj1" fmla="val -91519"/>
              <a:gd name="adj2" fmla="val 4726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prstClr val="black"/>
                </a:solidFill>
              </a:rPr>
              <a:t>把这条裙子的面料成分看成</a:t>
            </a:r>
            <a:r>
              <a:rPr lang="en-US" altLang="zh-CN" sz="2800" b="1" dirty="0">
                <a:solidFill>
                  <a:prstClr val="black"/>
                </a:solidFill>
              </a:rPr>
              <a:t>100</a:t>
            </a:r>
            <a:r>
              <a:rPr lang="zh-CN" altLang="en-US" sz="2800" b="1" dirty="0">
                <a:solidFill>
                  <a:prstClr val="black"/>
                </a:solidFill>
              </a:rPr>
              <a:t>等份，羊毛占其中的</a:t>
            </a:r>
            <a:r>
              <a:rPr lang="en-US" altLang="zh-CN" sz="2800" b="1" dirty="0">
                <a:solidFill>
                  <a:prstClr val="black"/>
                </a:solidFill>
              </a:rPr>
              <a:t>36</a:t>
            </a:r>
            <a:r>
              <a:rPr lang="zh-CN" altLang="en-US" sz="2800" b="1" dirty="0">
                <a:solidFill>
                  <a:prstClr val="black"/>
                </a:solidFill>
              </a:rPr>
              <a:t>份。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  <p:sp>
        <p:nvSpPr>
          <p:cNvPr id="4" name="对话气泡: 圆角矩形 3"/>
          <p:cNvSpPr/>
          <p:nvPr/>
        </p:nvSpPr>
        <p:spPr>
          <a:xfrm>
            <a:off x="4581525" y="2932113"/>
            <a:ext cx="3816350" cy="1008062"/>
          </a:xfrm>
          <a:prstGeom prst="wedgeRoundRectCallout">
            <a:avLst>
              <a:gd name="adj1" fmla="val -96503"/>
              <a:gd name="adj2" fmla="val -6448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prstClr val="black"/>
                </a:solidFill>
              </a:rPr>
              <a:t>也就是羊毛含量是面料的</a:t>
            </a:r>
            <a:r>
              <a:rPr lang="en-US" altLang="zh-CN" sz="2800" b="1" dirty="0">
                <a:solidFill>
                  <a:prstClr val="black"/>
                </a:solidFill>
              </a:rPr>
              <a:t>36%</a:t>
            </a:r>
            <a:r>
              <a:rPr lang="zh-CN" altLang="en-US" sz="2800" b="1" dirty="0">
                <a:solidFill>
                  <a:prstClr val="black"/>
                </a:solidFill>
              </a:rPr>
              <a:t>。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: 圆角 1"/>
          <p:cNvSpPr>
            <a:spLocks noChangeArrowheads="1"/>
          </p:cNvSpPr>
          <p:nvPr/>
        </p:nvSpPr>
        <p:spPr bwMode="auto">
          <a:xfrm>
            <a:off x="728663" y="1058863"/>
            <a:ext cx="7686675" cy="1443037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36%</a:t>
            </a:r>
            <a:r>
              <a:rPr lang="zh-CN" altLang="en-US" sz="3200" b="1" dirty="0">
                <a:solidFill>
                  <a:srgbClr val="000000"/>
                </a:solidFill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</a:rPr>
              <a:t>25.6%</a:t>
            </a:r>
            <a:r>
              <a:rPr lang="zh-CN" altLang="en-US" sz="3200" b="1" dirty="0">
                <a:solidFill>
                  <a:srgbClr val="000000"/>
                </a:solidFill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</a:rPr>
              <a:t>21%</a:t>
            </a:r>
            <a:r>
              <a:rPr lang="zh-CN" altLang="en-US" sz="3200" b="1" dirty="0">
                <a:solidFill>
                  <a:srgbClr val="000000"/>
                </a:solidFill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</a:rPr>
              <a:t>17.4%</a:t>
            </a:r>
            <a:r>
              <a:rPr lang="zh-CN" altLang="en-US" sz="3200" b="1" dirty="0">
                <a:solidFill>
                  <a:srgbClr val="000000"/>
                </a:solidFill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</a:rPr>
              <a:t>100%</a:t>
            </a:r>
            <a:r>
              <a:rPr lang="zh-CN" altLang="en-US" sz="3200" b="1" dirty="0">
                <a:solidFill>
                  <a:srgbClr val="000000"/>
                </a:solidFill>
              </a:rPr>
              <a:t>，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都是百分数。“</a:t>
            </a:r>
            <a:r>
              <a:rPr lang="en-US" altLang="zh-CN" sz="3200" b="1" dirty="0">
                <a:solidFill>
                  <a:srgbClr val="FF0000"/>
                </a:solidFill>
              </a:rPr>
              <a:t>%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”是百分号。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9" name="矩形 2"/>
          <p:cNvSpPr>
            <a:spLocks noChangeArrowheads="1"/>
          </p:cNvSpPr>
          <p:nvPr/>
        </p:nvSpPr>
        <p:spPr bwMode="auto">
          <a:xfrm>
            <a:off x="1471613" y="2787650"/>
            <a:ext cx="3171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/>
              <a:t>36%       </a:t>
            </a:r>
            <a:r>
              <a:rPr lang="zh-CN" altLang="en-US" sz="3200" b="1" dirty="0"/>
              <a:t>读作：</a:t>
            </a:r>
            <a:endParaRPr lang="zh-CN" altLang="en-US" sz="3200" b="1" dirty="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329113" y="2787650"/>
            <a:ext cx="3311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百分之三十六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221" name="矩形 5"/>
          <p:cNvSpPr>
            <a:spLocks noChangeArrowheads="1"/>
          </p:cNvSpPr>
          <p:nvPr/>
        </p:nvSpPr>
        <p:spPr bwMode="auto">
          <a:xfrm>
            <a:off x="1471613" y="3498850"/>
            <a:ext cx="29591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/>
              <a:t>25.6%    </a:t>
            </a:r>
            <a:r>
              <a:rPr lang="zh-CN" altLang="en-US" sz="3200" b="1" dirty="0"/>
              <a:t>读作：</a:t>
            </a:r>
            <a:endParaRPr lang="zh-CN" altLang="en-US" sz="3200" b="1" dirty="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329113" y="3498850"/>
            <a:ext cx="35560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百分之二十五点六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0"/>
          <p:cNvGrpSpPr/>
          <p:nvPr/>
        </p:nvGrpSpPr>
        <p:grpSpPr bwMode="auto">
          <a:xfrm>
            <a:off x="323850" y="484188"/>
            <a:ext cx="2287588" cy="960437"/>
            <a:chOff x="1090402" y="262815"/>
            <a:chExt cx="2287380" cy="959398"/>
          </a:xfrm>
        </p:grpSpPr>
        <p:sp>
          <p:nvSpPr>
            <p:cNvPr id="3" name="Freeform 817"/>
            <p:cNvSpPr>
              <a:spLocks noEditPoints="1"/>
            </p:cNvSpPr>
            <p:nvPr/>
          </p:nvSpPr>
          <p:spPr bwMode="auto">
            <a:xfrm>
              <a:off x="1090402" y="462624"/>
              <a:ext cx="761931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Freeform 817"/>
            <p:cNvSpPr>
              <a:spLocks noEditPoints="1"/>
            </p:cNvSpPr>
            <p:nvPr/>
          </p:nvSpPr>
          <p:spPr bwMode="auto">
            <a:xfrm>
              <a:off x="1852333" y="262815"/>
              <a:ext cx="763519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 817"/>
            <p:cNvSpPr>
              <a:spLocks noEditPoints="1"/>
            </p:cNvSpPr>
            <p:nvPr/>
          </p:nvSpPr>
          <p:spPr bwMode="auto">
            <a:xfrm>
              <a:off x="2615851" y="462624"/>
              <a:ext cx="761931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矩形 6"/>
            <p:cNvSpPr>
              <a:spLocks noChangeArrowheads="1"/>
            </p:cNvSpPr>
            <p:nvPr/>
          </p:nvSpPr>
          <p:spPr bwMode="auto">
            <a:xfrm>
              <a:off x="1172944" y="549841"/>
              <a:ext cx="596846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读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矩形 7"/>
            <p:cNvSpPr>
              <a:spLocks noChangeArrowheads="1"/>
            </p:cNvSpPr>
            <p:nvPr/>
          </p:nvSpPr>
          <p:spPr bwMode="auto">
            <a:xfrm>
              <a:off x="1936463" y="350033"/>
              <a:ext cx="595258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一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矩形 8"/>
            <p:cNvSpPr>
              <a:spLocks noChangeArrowheads="1"/>
            </p:cNvSpPr>
            <p:nvPr/>
          </p:nvSpPr>
          <p:spPr bwMode="auto">
            <a:xfrm>
              <a:off x="2698394" y="549841"/>
              <a:ext cx="596846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读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243" name="矩形: 圆角 8"/>
          <p:cNvSpPr>
            <a:spLocks noChangeArrowheads="1"/>
          </p:cNvSpPr>
          <p:nvPr/>
        </p:nvSpPr>
        <p:spPr bwMode="auto">
          <a:xfrm>
            <a:off x="2987675" y="684213"/>
            <a:ext cx="4464050" cy="733425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/>
              <a:t>21%</a:t>
            </a:r>
            <a:r>
              <a:rPr lang="zh-CN" altLang="en-US" sz="3200" b="1"/>
              <a:t>，</a:t>
            </a:r>
            <a:r>
              <a:rPr lang="en-US" altLang="zh-CN" sz="3200" b="1"/>
              <a:t>17.4%</a:t>
            </a:r>
            <a:r>
              <a:rPr lang="zh-CN" altLang="en-US" sz="3200" b="1"/>
              <a:t>，</a:t>
            </a:r>
            <a:r>
              <a:rPr lang="en-US" altLang="zh-CN" sz="3200" b="1"/>
              <a:t>100%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776413" y="1927225"/>
            <a:ext cx="5518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21%       </a:t>
            </a:r>
            <a:r>
              <a:rPr lang="zh-CN" altLang="en-US" sz="3200" b="1">
                <a:solidFill>
                  <a:srgbClr val="FF0000"/>
                </a:solidFill>
              </a:rPr>
              <a:t>读作：百分之二十一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776413" y="2667000"/>
            <a:ext cx="5891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17.4%    </a:t>
            </a:r>
            <a:r>
              <a:rPr lang="zh-CN" altLang="en-US" sz="3200" b="1">
                <a:solidFill>
                  <a:srgbClr val="FF0000"/>
                </a:solidFill>
              </a:rPr>
              <a:t>读作：百分之十七点四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776413" y="3406775"/>
            <a:ext cx="58912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100%     </a:t>
            </a:r>
            <a:r>
              <a:rPr lang="zh-CN" altLang="en-US" sz="3200" b="1">
                <a:solidFill>
                  <a:srgbClr val="FF0000"/>
                </a:solidFill>
              </a:rPr>
              <a:t>读作：百分之一百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矩形 2"/>
          <p:cNvSpPr>
            <a:spLocks noChangeArrowheads="1"/>
          </p:cNvSpPr>
          <p:nvPr/>
        </p:nvSpPr>
        <p:spPr bwMode="auto">
          <a:xfrm>
            <a:off x="971550" y="555625"/>
            <a:ext cx="6913563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例</a:t>
            </a:r>
            <a:r>
              <a:rPr lang="en-US" altLang="zh-CN" sz="3200" b="1">
                <a:solidFill>
                  <a:srgbClr val="FF0000"/>
                </a:solidFill>
              </a:rPr>
              <a:t>1  </a:t>
            </a:r>
            <a:r>
              <a:rPr lang="zh-CN" altLang="en-US" sz="3200" b="1"/>
              <a:t>星星小学六年级共有学生</a:t>
            </a:r>
            <a:r>
              <a:rPr lang="en-US" altLang="zh-CN" sz="3200" b="1"/>
              <a:t>100</a:t>
            </a:r>
            <a:r>
              <a:rPr lang="zh-CN" altLang="en-US" sz="3200" b="1"/>
              <a:t>人，其中男生</a:t>
            </a:r>
            <a:r>
              <a:rPr lang="en-US" altLang="zh-CN" sz="3200" b="1"/>
              <a:t>40</a:t>
            </a:r>
            <a:r>
              <a:rPr lang="zh-CN" altLang="en-US" sz="3200" b="1"/>
              <a:t>人，女生</a:t>
            </a:r>
            <a:r>
              <a:rPr lang="en-US" altLang="zh-CN" sz="3200" b="1"/>
              <a:t>60</a:t>
            </a:r>
            <a:r>
              <a:rPr lang="zh-CN" altLang="en-US" sz="3200" b="1"/>
              <a:t>人。男生人数占全年级人数的百分之几</a:t>
            </a:r>
            <a:r>
              <a:rPr lang="en-US" altLang="zh-CN" sz="3200" b="1"/>
              <a:t>?</a:t>
            </a:r>
            <a:endParaRPr lang="zh-CN" altLang="en-US" sz="3200" b="1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925513" y="2787650"/>
          <a:ext cx="2520950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Equation" r:id="rId1" imgW="914400" imgH="393700" progId="Equation.DSMT4">
                  <p:embed/>
                </p:oleObj>
              </mc:Choice>
              <mc:Fallback>
                <p:oleObj name="Equation" r:id="rId1" imgW="914400" imgH="3937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5513" y="2787650"/>
                        <a:ext cx="2520950" cy="1085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9"/>
          <p:cNvGrpSpPr/>
          <p:nvPr/>
        </p:nvGrpSpPr>
        <p:grpSpPr bwMode="auto">
          <a:xfrm>
            <a:off x="4481513" y="2613025"/>
            <a:ext cx="4259262" cy="2038350"/>
            <a:chOff x="4481046" y="2613115"/>
            <a:chExt cx="4259751" cy="2038094"/>
          </a:xfrm>
        </p:grpSpPr>
        <p:sp>
          <p:nvSpPr>
            <p:cNvPr id="9" name="对话气泡: 圆角矩形 8"/>
            <p:cNvSpPr/>
            <p:nvPr/>
          </p:nvSpPr>
          <p:spPr>
            <a:xfrm>
              <a:off x="4481046" y="2613115"/>
              <a:ext cx="3403991" cy="1038095"/>
            </a:xfrm>
            <a:prstGeom prst="wedgeRoundRectCallout">
              <a:avLst>
                <a:gd name="adj1" fmla="val 43650"/>
                <a:gd name="adj2" fmla="val 80810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aphicFrame>
          <p:nvGraphicFramePr>
            <p:cNvPr id="1028" name="对象 4"/>
            <p:cNvGraphicFramePr>
              <a:graphicFrameLocks noChangeAspect="1"/>
            </p:cNvGraphicFramePr>
            <p:nvPr/>
          </p:nvGraphicFramePr>
          <p:xfrm>
            <a:off x="4481046" y="2613115"/>
            <a:ext cx="648074" cy="8743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5" name="Equation" r:id="rId3" imgW="292100" imgH="393700" progId="Equation.DSMT4">
                    <p:embed/>
                  </p:oleObj>
                </mc:Choice>
                <mc:Fallback>
                  <p:oleObj name="Equation" r:id="rId3" imgW="292100" imgH="393700" progId="Equation.DSMT4">
                    <p:embed/>
                    <p:pic>
                      <p:nvPicPr>
                        <p:cNvPr id="0" name="对象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81046" y="2613115"/>
                          <a:ext cx="648074" cy="8743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2" name="矩形 5"/>
            <p:cNvSpPr>
              <a:spLocks noChangeArrowheads="1"/>
            </p:cNvSpPr>
            <p:nvPr/>
          </p:nvSpPr>
          <p:spPr bwMode="auto">
            <a:xfrm>
              <a:off x="5076056" y="2757890"/>
              <a:ext cx="30652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</a:rPr>
                <a:t>可以写成</a:t>
              </a:r>
              <a:r>
                <a:rPr lang="en-US" altLang="zh-CN" sz="3200" b="1">
                  <a:solidFill>
                    <a:srgbClr val="FF0000"/>
                  </a:solidFill>
                </a:rPr>
                <a:t>40%</a:t>
              </a:r>
              <a:r>
                <a:rPr lang="zh-CN" altLang="en-US" sz="3200" b="1">
                  <a:solidFill>
                    <a:srgbClr val="FF0000"/>
                  </a:solidFill>
                </a:rPr>
                <a:t>。</a:t>
              </a:r>
              <a:endParaRPr lang="zh-CN" altLang="en-US">
                <a:solidFill>
                  <a:srgbClr val="FF0000"/>
                </a:solidFill>
              </a:endParaRPr>
            </a:p>
          </p:txBody>
        </p:sp>
        <p:pic>
          <p:nvPicPr>
            <p:cNvPr id="1033" name="图片 7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7694956" y="3493810"/>
              <a:ext cx="1045841" cy="11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268538" y="4011613"/>
          <a:ext cx="122555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Equation" r:id="rId6" imgW="443865" imgH="177800" progId="Equation.DSMT4">
                  <p:embed/>
                </p:oleObj>
              </mc:Choice>
              <mc:Fallback>
                <p:oleObj name="Equation" r:id="rId6" imgW="443865" imgH="177800" progId="Equation.DSMT4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4011613"/>
                        <a:ext cx="1225550" cy="490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dd013ad8-d4cb-46d7-8565-a608ce3354f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fttvzjz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1065</Words>
  <Application>WPS 演示</Application>
  <PresentationFormat>全屏显示(16:9)</PresentationFormat>
  <Paragraphs>177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18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黑体</vt:lpstr>
      <vt:lpstr>Calibri</vt:lpstr>
      <vt:lpstr>等线</vt:lpstr>
      <vt:lpstr>微软雅黑</vt:lpstr>
      <vt:lpstr>楷体</vt:lpstr>
      <vt:lpstr>Gulim</vt:lpstr>
      <vt:lpstr>Malgun Gothic</vt:lpstr>
      <vt:lpstr>Arial</vt:lpstr>
      <vt:lpstr>Arial Unicode MS</vt:lpstr>
      <vt:lpstr>第一PPT模板网-WWW.1PPT.COM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</cp:revision>
  <dcterms:created xsi:type="dcterms:W3CDTF">2023-02-12T06:00:11Z</dcterms:created>
  <dcterms:modified xsi:type="dcterms:W3CDTF">2023-02-12T06:00:11Z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CB87DC74363341DABBE3669F7F5BADEC</vt:lpwstr>
  </property>
</Properties>
</file>